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 id="2147483743" r:id="rId5"/>
    <p:sldMasterId id="2147483768" r:id="rId6"/>
    <p:sldMasterId id="2147483780" r:id="rId7"/>
    <p:sldMasterId id="2147483648" r:id="rId8"/>
  </p:sldMasterIdLst>
  <p:notesMasterIdLst>
    <p:notesMasterId r:id="rId81"/>
  </p:notesMasterIdLst>
  <p:sldIdLst>
    <p:sldId id="256" r:id="rId9"/>
    <p:sldId id="347" r:id="rId10"/>
    <p:sldId id="325" r:id="rId11"/>
    <p:sldId id="459" r:id="rId12"/>
    <p:sldId id="281" r:id="rId13"/>
    <p:sldId id="366" r:id="rId14"/>
    <p:sldId id="745" r:id="rId15"/>
    <p:sldId id="892" r:id="rId16"/>
    <p:sldId id="854" r:id="rId17"/>
    <p:sldId id="747" r:id="rId18"/>
    <p:sldId id="770" r:id="rId19"/>
    <p:sldId id="810" r:id="rId20"/>
    <p:sldId id="900" r:id="rId21"/>
    <p:sldId id="464" r:id="rId22"/>
    <p:sldId id="824" r:id="rId23"/>
    <p:sldId id="894" r:id="rId24"/>
    <p:sldId id="895" r:id="rId25"/>
    <p:sldId id="857" r:id="rId26"/>
    <p:sldId id="757" r:id="rId27"/>
    <p:sldId id="809" r:id="rId28"/>
    <p:sldId id="852" r:id="rId29"/>
    <p:sldId id="901" r:id="rId30"/>
    <p:sldId id="886" r:id="rId31"/>
    <p:sldId id="887" r:id="rId32"/>
    <p:sldId id="902" r:id="rId33"/>
    <p:sldId id="831" r:id="rId34"/>
    <p:sldId id="893" r:id="rId35"/>
    <p:sldId id="888" r:id="rId36"/>
    <p:sldId id="889" r:id="rId37"/>
    <p:sldId id="890" r:id="rId38"/>
    <p:sldId id="891" r:id="rId39"/>
    <p:sldId id="899" r:id="rId40"/>
    <p:sldId id="885" r:id="rId41"/>
    <p:sldId id="903" r:id="rId42"/>
    <p:sldId id="904" r:id="rId43"/>
    <p:sldId id="319" r:id="rId44"/>
    <p:sldId id="309" r:id="rId45"/>
    <p:sldId id="310" r:id="rId46"/>
    <p:sldId id="321" r:id="rId47"/>
    <p:sldId id="640" r:id="rId48"/>
    <p:sldId id="599" r:id="rId49"/>
    <p:sldId id="641" r:id="rId50"/>
    <p:sldId id="646" r:id="rId51"/>
    <p:sldId id="671" r:id="rId52"/>
    <p:sldId id="290" r:id="rId53"/>
    <p:sldId id="275" r:id="rId54"/>
    <p:sldId id="291" r:id="rId55"/>
    <p:sldId id="292" r:id="rId56"/>
    <p:sldId id="670" r:id="rId57"/>
    <p:sldId id="905" r:id="rId58"/>
    <p:sldId id="906" r:id="rId59"/>
    <p:sldId id="907" r:id="rId60"/>
    <p:sldId id="258" r:id="rId61"/>
    <p:sldId id="259" r:id="rId62"/>
    <p:sldId id="260" r:id="rId63"/>
    <p:sldId id="261" r:id="rId64"/>
    <p:sldId id="262" r:id="rId65"/>
    <p:sldId id="263" r:id="rId66"/>
    <p:sldId id="264" r:id="rId67"/>
    <p:sldId id="265" r:id="rId68"/>
    <p:sldId id="266" r:id="rId69"/>
    <p:sldId id="267" r:id="rId70"/>
    <p:sldId id="268" r:id="rId71"/>
    <p:sldId id="269" r:id="rId72"/>
    <p:sldId id="270" r:id="rId73"/>
    <p:sldId id="271" r:id="rId74"/>
    <p:sldId id="272" r:id="rId75"/>
    <p:sldId id="273" r:id="rId76"/>
    <p:sldId id="274" r:id="rId77"/>
    <p:sldId id="348" r:id="rId78"/>
    <p:sldId id="349" r:id="rId79"/>
    <p:sldId id="422"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1F721E-860B-91DB-7AC5-DA422D1710C6}" v="63" dt="2026-03-17T19:59:18.8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microsoft.com/office/2015/10/relationships/revisionInfo" Target="revisionInfo.xml"/><Relationship Id="rId61" Type="http://schemas.openxmlformats.org/officeDocument/2006/relationships/slide" Target="slides/slide53.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sone, Olivia" userId="ada08cd5-f7c7-427a-9b09-131695a851e3" providerId="ADAL" clId="{D61B9CD7-AF0D-4750-B958-BEE498458609}"/>
    <pc:docChg chg="undo custSel addSld delSld modSld sldOrd delMainMaster">
      <pc:chgData name="Sansone, Olivia" userId="ada08cd5-f7c7-427a-9b09-131695a851e3" providerId="ADAL" clId="{D61B9CD7-AF0D-4750-B958-BEE498458609}" dt="2026-03-12T13:35:46.220" v="314" actId="729"/>
      <pc:docMkLst>
        <pc:docMk/>
      </pc:docMkLst>
      <pc:sldChg chg="modSp mod">
        <pc:chgData name="Sansone, Olivia" userId="ada08cd5-f7c7-427a-9b09-131695a851e3" providerId="ADAL" clId="{D61B9CD7-AF0D-4750-B958-BEE498458609}" dt="2026-03-11T19:24:41.455" v="141" actId="114"/>
        <pc:sldMkLst>
          <pc:docMk/>
          <pc:sldMk cId="1306566047" sldId="256"/>
        </pc:sldMkLst>
        <pc:spChg chg="mod">
          <ac:chgData name="Sansone, Olivia" userId="ada08cd5-f7c7-427a-9b09-131695a851e3" providerId="ADAL" clId="{D61B9CD7-AF0D-4750-B958-BEE498458609}" dt="2026-03-11T19:24:41.455" v="141" actId="114"/>
          <ac:spMkLst>
            <pc:docMk/>
            <pc:sldMk cId="1306566047" sldId="256"/>
            <ac:spMk id="6" creationId="{49F98BAE-E52C-4C72-BDED-4FF902D0B386}"/>
          </ac:spMkLst>
        </pc:spChg>
      </pc:sldChg>
      <pc:sldChg chg="addSp delSp modSp mod modShow">
        <pc:chgData name="Sansone, Olivia" userId="ada08cd5-f7c7-427a-9b09-131695a851e3" providerId="ADAL" clId="{D61B9CD7-AF0D-4750-B958-BEE498458609}" dt="2026-03-12T13:35:46.220" v="314" actId="729"/>
        <pc:sldMkLst>
          <pc:docMk/>
          <pc:sldMk cId="2566327122" sldId="257"/>
        </pc:sldMkLst>
        <pc:picChg chg="add mod">
          <ac:chgData name="Sansone, Olivia" userId="ada08cd5-f7c7-427a-9b09-131695a851e3" providerId="ADAL" clId="{D61B9CD7-AF0D-4750-B958-BEE498458609}" dt="2026-03-11T19:25:53.668" v="145" actId="1076"/>
          <ac:picMkLst>
            <pc:docMk/>
            <pc:sldMk cId="2566327122" sldId="257"/>
            <ac:picMk id="3" creationId="{84ACBD41-46CA-33B2-2B6E-6BB1ECF977F4}"/>
          </ac:picMkLst>
        </pc:picChg>
      </pc:sldChg>
      <pc:sldChg chg="add del">
        <pc:chgData name="Sansone, Olivia" userId="ada08cd5-f7c7-427a-9b09-131695a851e3" providerId="ADAL" clId="{D61B9CD7-AF0D-4750-B958-BEE498458609}" dt="2026-03-12T13:11:35.666" v="222"/>
        <pc:sldMkLst>
          <pc:docMk/>
          <pc:sldMk cId="0" sldId="258"/>
        </pc:sldMkLst>
      </pc:sldChg>
      <pc:sldChg chg="modSp add del mod">
        <pc:chgData name="Sansone, Olivia" userId="ada08cd5-f7c7-427a-9b09-131695a851e3" providerId="ADAL" clId="{D61B9CD7-AF0D-4750-B958-BEE498458609}" dt="2026-03-12T13:11:46.068" v="224" actId="27636"/>
        <pc:sldMkLst>
          <pc:docMk/>
          <pc:sldMk cId="0" sldId="259"/>
        </pc:sldMkLst>
        <pc:spChg chg="mod">
          <ac:chgData name="Sansone, Olivia" userId="ada08cd5-f7c7-427a-9b09-131695a851e3" providerId="ADAL" clId="{D61B9CD7-AF0D-4750-B958-BEE498458609}" dt="2026-03-12T13:11:46.068" v="224" actId="27636"/>
          <ac:spMkLst>
            <pc:docMk/>
            <pc:sldMk cId="0" sldId="259"/>
            <ac:spMk id="124" creationId="{00000000-0000-0000-0000-000000000000}"/>
          </ac:spMkLst>
        </pc:spChg>
      </pc:sldChg>
      <pc:sldChg chg="modSp add del mod">
        <pc:chgData name="Sansone, Olivia" userId="ada08cd5-f7c7-427a-9b09-131695a851e3" providerId="ADAL" clId="{D61B9CD7-AF0D-4750-B958-BEE498458609}" dt="2026-03-12T13:11:59.537" v="226" actId="27636"/>
        <pc:sldMkLst>
          <pc:docMk/>
          <pc:sldMk cId="0" sldId="260"/>
        </pc:sldMkLst>
        <pc:spChg chg="mod">
          <ac:chgData name="Sansone, Olivia" userId="ada08cd5-f7c7-427a-9b09-131695a851e3" providerId="ADAL" clId="{D61B9CD7-AF0D-4750-B958-BEE498458609}" dt="2026-03-12T13:11:59.537" v="226" actId="27636"/>
          <ac:spMkLst>
            <pc:docMk/>
            <pc:sldMk cId="0" sldId="260"/>
            <ac:spMk id="133" creationId="{00000000-0000-0000-0000-000000000000}"/>
          </ac:spMkLst>
        </pc:spChg>
      </pc:sldChg>
      <pc:sldChg chg="modSp add del mod">
        <pc:chgData name="Sansone, Olivia" userId="ada08cd5-f7c7-427a-9b09-131695a851e3" providerId="ADAL" clId="{D61B9CD7-AF0D-4750-B958-BEE498458609}" dt="2026-03-12T13:12:07.382" v="228" actId="27636"/>
        <pc:sldMkLst>
          <pc:docMk/>
          <pc:sldMk cId="0" sldId="261"/>
        </pc:sldMkLst>
        <pc:spChg chg="mod">
          <ac:chgData name="Sansone, Olivia" userId="ada08cd5-f7c7-427a-9b09-131695a851e3" providerId="ADAL" clId="{D61B9CD7-AF0D-4750-B958-BEE498458609}" dt="2026-03-12T13:12:07.382" v="228" actId="27636"/>
          <ac:spMkLst>
            <pc:docMk/>
            <pc:sldMk cId="0" sldId="261"/>
            <ac:spMk id="143" creationId="{00000000-0000-0000-0000-000000000000}"/>
          </ac:spMkLst>
        </pc:spChg>
      </pc:sldChg>
      <pc:sldChg chg="add del">
        <pc:chgData name="Sansone, Olivia" userId="ada08cd5-f7c7-427a-9b09-131695a851e3" providerId="ADAL" clId="{D61B9CD7-AF0D-4750-B958-BEE498458609}" dt="2026-03-12T13:12:15.149" v="229"/>
        <pc:sldMkLst>
          <pc:docMk/>
          <pc:sldMk cId="0" sldId="262"/>
        </pc:sldMkLst>
      </pc:sldChg>
      <pc:sldChg chg="add del">
        <pc:chgData name="Sansone, Olivia" userId="ada08cd5-f7c7-427a-9b09-131695a851e3" providerId="ADAL" clId="{D61B9CD7-AF0D-4750-B958-BEE498458609}" dt="2026-03-12T13:12:24.922" v="230"/>
        <pc:sldMkLst>
          <pc:docMk/>
          <pc:sldMk cId="0" sldId="263"/>
        </pc:sldMkLst>
      </pc:sldChg>
      <pc:sldChg chg="add del">
        <pc:chgData name="Sansone, Olivia" userId="ada08cd5-f7c7-427a-9b09-131695a851e3" providerId="ADAL" clId="{D61B9CD7-AF0D-4750-B958-BEE498458609}" dt="2026-03-12T13:12:32.822" v="231"/>
        <pc:sldMkLst>
          <pc:docMk/>
          <pc:sldMk cId="0" sldId="264"/>
        </pc:sldMkLst>
      </pc:sldChg>
      <pc:sldChg chg="add del">
        <pc:chgData name="Sansone, Olivia" userId="ada08cd5-f7c7-427a-9b09-131695a851e3" providerId="ADAL" clId="{D61B9CD7-AF0D-4750-B958-BEE498458609}" dt="2026-03-12T13:12:43.386" v="232"/>
        <pc:sldMkLst>
          <pc:docMk/>
          <pc:sldMk cId="0" sldId="265"/>
        </pc:sldMkLst>
      </pc:sldChg>
      <pc:sldChg chg="add del">
        <pc:chgData name="Sansone, Olivia" userId="ada08cd5-f7c7-427a-9b09-131695a851e3" providerId="ADAL" clId="{D61B9CD7-AF0D-4750-B958-BEE498458609}" dt="2026-03-12T13:12:52.100" v="233"/>
        <pc:sldMkLst>
          <pc:docMk/>
          <pc:sldMk cId="0" sldId="266"/>
        </pc:sldMkLst>
      </pc:sldChg>
      <pc:sldChg chg="add del">
        <pc:chgData name="Sansone, Olivia" userId="ada08cd5-f7c7-427a-9b09-131695a851e3" providerId="ADAL" clId="{D61B9CD7-AF0D-4750-B958-BEE498458609}" dt="2026-03-12T13:13:01.316" v="234"/>
        <pc:sldMkLst>
          <pc:docMk/>
          <pc:sldMk cId="0" sldId="267"/>
        </pc:sldMkLst>
      </pc:sldChg>
      <pc:sldChg chg="add del">
        <pc:chgData name="Sansone, Olivia" userId="ada08cd5-f7c7-427a-9b09-131695a851e3" providerId="ADAL" clId="{D61B9CD7-AF0D-4750-B958-BEE498458609}" dt="2026-03-12T13:13:07.985" v="235"/>
        <pc:sldMkLst>
          <pc:docMk/>
          <pc:sldMk cId="0" sldId="268"/>
        </pc:sldMkLst>
      </pc:sldChg>
      <pc:sldChg chg="add">
        <pc:chgData name="Sansone, Olivia" userId="ada08cd5-f7c7-427a-9b09-131695a851e3" providerId="ADAL" clId="{D61B9CD7-AF0D-4750-B958-BEE498458609}" dt="2026-03-12T13:13:16.776" v="236"/>
        <pc:sldMkLst>
          <pc:docMk/>
          <pc:sldMk cId="0" sldId="269"/>
        </pc:sldMkLst>
      </pc:sldChg>
      <pc:sldChg chg="add">
        <pc:chgData name="Sansone, Olivia" userId="ada08cd5-f7c7-427a-9b09-131695a851e3" providerId="ADAL" clId="{D61B9CD7-AF0D-4750-B958-BEE498458609}" dt="2026-03-12T13:13:25.522" v="237"/>
        <pc:sldMkLst>
          <pc:docMk/>
          <pc:sldMk cId="0" sldId="270"/>
        </pc:sldMkLst>
      </pc:sldChg>
      <pc:sldChg chg="add">
        <pc:chgData name="Sansone, Olivia" userId="ada08cd5-f7c7-427a-9b09-131695a851e3" providerId="ADAL" clId="{D61B9CD7-AF0D-4750-B958-BEE498458609}" dt="2026-03-12T13:13:32.386" v="238"/>
        <pc:sldMkLst>
          <pc:docMk/>
          <pc:sldMk cId="0" sldId="271"/>
        </pc:sldMkLst>
      </pc:sldChg>
      <pc:sldChg chg="add">
        <pc:chgData name="Sansone, Olivia" userId="ada08cd5-f7c7-427a-9b09-131695a851e3" providerId="ADAL" clId="{D61B9CD7-AF0D-4750-B958-BEE498458609}" dt="2026-03-12T13:13:39.744" v="239"/>
        <pc:sldMkLst>
          <pc:docMk/>
          <pc:sldMk cId="0" sldId="272"/>
        </pc:sldMkLst>
      </pc:sldChg>
      <pc:sldChg chg="modSp add mod">
        <pc:chgData name="Sansone, Olivia" userId="ada08cd5-f7c7-427a-9b09-131695a851e3" providerId="ADAL" clId="{D61B9CD7-AF0D-4750-B958-BEE498458609}" dt="2026-03-12T13:13:51.148" v="241" actId="27636"/>
        <pc:sldMkLst>
          <pc:docMk/>
          <pc:sldMk cId="0" sldId="273"/>
        </pc:sldMkLst>
        <pc:spChg chg="mod">
          <ac:chgData name="Sansone, Olivia" userId="ada08cd5-f7c7-427a-9b09-131695a851e3" providerId="ADAL" clId="{D61B9CD7-AF0D-4750-B958-BEE498458609}" dt="2026-03-12T13:13:51.148" v="241" actId="27636"/>
          <ac:spMkLst>
            <pc:docMk/>
            <pc:sldMk cId="0" sldId="273"/>
            <ac:spMk id="349" creationId="{00000000-0000-0000-0000-000000000000}"/>
          </ac:spMkLst>
        </pc:spChg>
      </pc:sldChg>
      <pc:sldChg chg="add">
        <pc:chgData name="Sansone, Olivia" userId="ada08cd5-f7c7-427a-9b09-131695a851e3" providerId="ADAL" clId="{D61B9CD7-AF0D-4750-B958-BEE498458609}" dt="2026-03-12T13:14:02.323" v="242"/>
        <pc:sldMkLst>
          <pc:docMk/>
          <pc:sldMk cId="0" sldId="274"/>
        </pc:sldMkLst>
      </pc:sldChg>
      <pc:sldChg chg="add">
        <pc:chgData name="Sansone, Olivia" userId="ada08cd5-f7c7-427a-9b09-131695a851e3" providerId="ADAL" clId="{D61B9CD7-AF0D-4750-B958-BEE498458609}" dt="2026-03-12T13:09:47.156" v="208"/>
        <pc:sldMkLst>
          <pc:docMk/>
          <pc:sldMk cId="1627619141" sldId="275"/>
        </pc:sldMkLst>
      </pc:sldChg>
      <pc:sldChg chg="add">
        <pc:chgData name="Sansone, Olivia" userId="ada08cd5-f7c7-427a-9b09-131695a851e3" providerId="ADAL" clId="{D61B9CD7-AF0D-4750-B958-BEE498458609}" dt="2026-03-12T13:09:40.186" v="207"/>
        <pc:sldMkLst>
          <pc:docMk/>
          <pc:sldMk cId="2766490896" sldId="290"/>
        </pc:sldMkLst>
      </pc:sldChg>
      <pc:sldChg chg="add">
        <pc:chgData name="Sansone, Olivia" userId="ada08cd5-f7c7-427a-9b09-131695a851e3" providerId="ADAL" clId="{D61B9CD7-AF0D-4750-B958-BEE498458609}" dt="2026-03-12T13:09:54.864" v="209"/>
        <pc:sldMkLst>
          <pc:docMk/>
          <pc:sldMk cId="981558149" sldId="291"/>
        </pc:sldMkLst>
      </pc:sldChg>
      <pc:sldChg chg="add">
        <pc:chgData name="Sansone, Olivia" userId="ada08cd5-f7c7-427a-9b09-131695a851e3" providerId="ADAL" clId="{D61B9CD7-AF0D-4750-B958-BEE498458609}" dt="2026-03-12T13:10:01.989" v="210"/>
        <pc:sldMkLst>
          <pc:docMk/>
          <pc:sldMk cId="3440147316" sldId="292"/>
        </pc:sldMkLst>
      </pc:sldChg>
      <pc:sldChg chg="add">
        <pc:chgData name="Sansone, Olivia" userId="ada08cd5-f7c7-427a-9b09-131695a851e3" providerId="ADAL" clId="{D61B9CD7-AF0D-4750-B958-BEE498458609}" dt="2026-03-12T13:08:36.109" v="197"/>
        <pc:sldMkLst>
          <pc:docMk/>
          <pc:sldMk cId="1035198954" sldId="309"/>
        </pc:sldMkLst>
      </pc:sldChg>
      <pc:sldChg chg="add">
        <pc:chgData name="Sansone, Olivia" userId="ada08cd5-f7c7-427a-9b09-131695a851e3" providerId="ADAL" clId="{D61B9CD7-AF0D-4750-B958-BEE498458609}" dt="2026-03-12T13:08:44.248" v="198"/>
        <pc:sldMkLst>
          <pc:docMk/>
          <pc:sldMk cId="1032766497" sldId="310"/>
        </pc:sldMkLst>
      </pc:sldChg>
      <pc:sldChg chg="add">
        <pc:chgData name="Sansone, Olivia" userId="ada08cd5-f7c7-427a-9b09-131695a851e3" providerId="ADAL" clId="{D61B9CD7-AF0D-4750-B958-BEE498458609}" dt="2026-03-12T13:08:29.725" v="196"/>
        <pc:sldMkLst>
          <pc:docMk/>
          <pc:sldMk cId="53392577" sldId="319"/>
        </pc:sldMkLst>
      </pc:sldChg>
      <pc:sldChg chg="add ord">
        <pc:chgData name="Sansone, Olivia" userId="ada08cd5-f7c7-427a-9b09-131695a851e3" providerId="ADAL" clId="{D61B9CD7-AF0D-4750-B958-BEE498458609}" dt="2026-03-12T13:08:54.252" v="201"/>
        <pc:sldMkLst>
          <pc:docMk/>
          <pc:sldMk cId="2915820022" sldId="321"/>
        </pc:sldMkLst>
      </pc:sldChg>
      <pc:sldChg chg="addSp delSp modSp mod">
        <pc:chgData name="Sansone, Olivia" userId="ada08cd5-f7c7-427a-9b09-131695a851e3" providerId="ADAL" clId="{D61B9CD7-AF0D-4750-B958-BEE498458609}" dt="2026-03-11T19:27:16.685" v="153" actId="1076"/>
        <pc:sldMkLst>
          <pc:docMk/>
          <pc:sldMk cId="2587440889" sldId="325"/>
        </pc:sldMkLst>
        <pc:picChg chg="add mod">
          <ac:chgData name="Sansone, Olivia" userId="ada08cd5-f7c7-427a-9b09-131695a851e3" providerId="ADAL" clId="{D61B9CD7-AF0D-4750-B958-BEE498458609}" dt="2026-03-11T19:27:16.685" v="153" actId="1076"/>
          <ac:picMkLst>
            <pc:docMk/>
            <pc:sldMk cId="2587440889" sldId="325"/>
            <ac:picMk id="4" creationId="{9D555BFF-B070-EB82-1CA5-3C709060F3A8}"/>
          </ac:picMkLst>
        </pc:picChg>
      </pc:sldChg>
      <pc:sldChg chg="addSp delSp modSp mod">
        <pc:chgData name="Sansone, Olivia" userId="ada08cd5-f7c7-427a-9b09-131695a851e3" providerId="ADAL" clId="{D61B9CD7-AF0D-4750-B958-BEE498458609}" dt="2026-03-11T19:26:17.348" v="149" actId="1076"/>
        <pc:sldMkLst>
          <pc:docMk/>
          <pc:sldMk cId="902857381" sldId="347"/>
        </pc:sldMkLst>
        <pc:picChg chg="add mod">
          <ac:chgData name="Sansone, Olivia" userId="ada08cd5-f7c7-427a-9b09-131695a851e3" providerId="ADAL" clId="{D61B9CD7-AF0D-4750-B958-BEE498458609}" dt="2026-03-11T19:26:17.348" v="149" actId="1076"/>
          <ac:picMkLst>
            <pc:docMk/>
            <pc:sldMk cId="902857381" sldId="347"/>
            <ac:picMk id="3" creationId="{6739940D-9CA2-118A-A7FB-45A66DBDD45A}"/>
          </ac:picMkLst>
        </pc:picChg>
      </pc:sldChg>
      <pc:sldChg chg="addSp delSp modSp mod">
        <pc:chgData name="Sansone, Olivia" userId="ada08cd5-f7c7-427a-9b09-131695a851e3" providerId="ADAL" clId="{D61B9CD7-AF0D-4750-B958-BEE498458609}" dt="2026-03-12T13:22:21.231" v="313" actId="115"/>
        <pc:sldMkLst>
          <pc:docMk/>
          <pc:sldMk cId="3758463690" sldId="422"/>
        </pc:sldMkLst>
        <pc:spChg chg="mod">
          <ac:chgData name="Sansone, Olivia" userId="ada08cd5-f7c7-427a-9b09-131695a851e3" providerId="ADAL" clId="{D61B9CD7-AF0D-4750-B958-BEE498458609}" dt="2026-03-12T13:21:58.948" v="309" actId="1076"/>
          <ac:spMkLst>
            <pc:docMk/>
            <pc:sldMk cId="3758463690" sldId="422"/>
            <ac:spMk id="4" creationId="{2F1E739A-C9F1-477C-B3E9-64CCF62CBC4E}"/>
          </ac:spMkLst>
        </pc:spChg>
        <pc:spChg chg="add mod">
          <ac:chgData name="Sansone, Olivia" userId="ada08cd5-f7c7-427a-9b09-131695a851e3" providerId="ADAL" clId="{D61B9CD7-AF0D-4750-B958-BEE498458609}" dt="2026-03-12T13:22:21.231" v="313" actId="115"/>
          <ac:spMkLst>
            <pc:docMk/>
            <pc:sldMk cId="3758463690" sldId="422"/>
            <ac:spMk id="7" creationId="{150AC7C8-4D15-C7D2-437C-6ABFC8C8655E}"/>
          </ac:spMkLst>
        </pc:spChg>
        <pc:spChg chg="add mod">
          <ac:chgData name="Sansone, Olivia" userId="ada08cd5-f7c7-427a-9b09-131695a851e3" providerId="ADAL" clId="{D61B9CD7-AF0D-4750-B958-BEE498458609}" dt="2026-03-12T13:22:12.665" v="311" actId="571"/>
          <ac:spMkLst>
            <pc:docMk/>
            <pc:sldMk cId="3758463690" sldId="422"/>
            <ac:spMk id="11" creationId="{66BD7AF5-6D1C-1C8B-FEDC-95386256F151}"/>
          </ac:spMkLst>
        </pc:spChg>
        <pc:picChg chg="add mod">
          <ac:chgData name="Sansone, Olivia" userId="ada08cd5-f7c7-427a-9b09-131695a851e3" providerId="ADAL" clId="{D61B9CD7-AF0D-4750-B958-BEE498458609}" dt="2026-03-12T13:19:38.214" v="291" actId="1076"/>
          <ac:picMkLst>
            <pc:docMk/>
            <pc:sldMk cId="3758463690" sldId="422"/>
            <ac:picMk id="5" creationId="{8F264C31-A3DE-2DC9-1340-BB0A85118295}"/>
          </ac:picMkLst>
        </pc:picChg>
      </pc:sldChg>
      <pc:sldChg chg="add">
        <pc:chgData name="Sansone, Olivia" userId="ada08cd5-f7c7-427a-9b09-131695a851e3" providerId="ADAL" clId="{D61B9CD7-AF0D-4750-B958-BEE498458609}" dt="2026-03-12T13:09:08.216" v="203"/>
        <pc:sldMkLst>
          <pc:docMk/>
          <pc:sldMk cId="3956020800" sldId="599"/>
        </pc:sldMkLst>
      </pc:sldChg>
      <pc:sldChg chg="add">
        <pc:chgData name="Sansone, Olivia" userId="ada08cd5-f7c7-427a-9b09-131695a851e3" providerId="ADAL" clId="{D61B9CD7-AF0D-4750-B958-BEE498458609}" dt="2026-03-12T13:09:01.373" v="202"/>
        <pc:sldMkLst>
          <pc:docMk/>
          <pc:sldMk cId="2640521830" sldId="640"/>
        </pc:sldMkLst>
      </pc:sldChg>
      <pc:sldChg chg="add">
        <pc:chgData name="Sansone, Olivia" userId="ada08cd5-f7c7-427a-9b09-131695a851e3" providerId="ADAL" clId="{D61B9CD7-AF0D-4750-B958-BEE498458609}" dt="2026-03-12T13:09:19.393" v="204"/>
        <pc:sldMkLst>
          <pc:docMk/>
          <pc:sldMk cId="3716302060" sldId="641"/>
        </pc:sldMkLst>
      </pc:sldChg>
      <pc:sldChg chg="add">
        <pc:chgData name="Sansone, Olivia" userId="ada08cd5-f7c7-427a-9b09-131695a851e3" providerId="ADAL" clId="{D61B9CD7-AF0D-4750-B958-BEE498458609}" dt="2026-03-12T13:09:25.980" v="205"/>
        <pc:sldMkLst>
          <pc:docMk/>
          <pc:sldMk cId="2411679624" sldId="646"/>
        </pc:sldMkLst>
      </pc:sldChg>
      <pc:sldChg chg="add">
        <pc:chgData name="Sansone, Olivia" userId="ada08cd5-f7c7-427a-9b09-131695a851e3" providerId="ADAL" clId="{D61B9CD7-AF0D-4750-B958-BEE498458609}" dt="2026-03-12T13:10:10.224" v="211"/>
        <pc:sldMkLst>
          <pc:docMk/>
          <pc:sldMk cId="2901629558" sldId="670"/>
        </pc:sldMkLst>
      </pc:sldChg>
      <pc:sldChg chg="add">
        <pc:chgData name="Sansone, Olivia" userId="ada08cd5-f7c7-427a-9b09-131695a851e3" providerId="ADAL" clId="{D61B9CD7-AF0D-4750-B958-BEE498458609}" dt="2026-03-12T13:09:33.504" v="206"/>
        <pc:sldMkLst>
          <pc:docMk/>
          <pc:sldMk cId="3468865397" sldId="671"/>
        </pc:sldMkLst>
      </pc:sldChg>
      <pc:sldChg chg="addSp delSp modSp add mod ord">
        <pc:chgData name="Sansone, Olivia" userId="ada08cd5-f7c7-427a-9b09-131695a851e3" providerId="ADAL" clId="{D61B9CD7-AF0D-4750-B958-BEE498458609}" dt="2026-03-12T13:07:32.254" v="194" actId="1076"/>
        <pc:sldMkLst>
          <pc:docMk/>
          <pc:sldMk cId="3723438568" sldId="903"/>
        </pc:sldMkLst>
        <pc:picChg chg="add mod">
          <ac:chgData name="Sansone, Olivia" userId="ada08cd5-f7c7-427a-9b09-131695a851e3" providerId="ADAL" clId="{D61B9CD7-AF0D-4750-B958-BEE498458609}" dt="2026-03-12T13:07:32.254" v="194" actId="1076"/>
          <ac:picMkLst>
            <pc:docMk/>
            <pc:sldMk cId="3723438568" sldId="903"/>
            <ac:picMk id="3" creationId="{15DEF6B7-685B-C15B-9900-C1A0463C369C}"/>
          </ac:picMkLst>
        </pc:picChg>
      </pc:sldChg>
      <pc:sldChg chg="add">
        <pc:chgData name="Sansone, Olivia" userId="ada08cd5-f7c7-427a-9b09-131695a851e3" providerId="ADAL" clId="{D61B9CD7-AF0D-4750-B958-BEE498458609}" dt="2026-03-12T13:08:21.353" v="195"/>
        <pc:sldMkLst>
          <pc:docMk/>
          <pc:sldMk cId="1730887034" sldId="904"/>
        </pc:sldMkLst>
      </pc:sldChg>
      <pc:sldChg chg="addSp delSp modSp add mod ord">
        <pc:chgData name="Sansone, Olivia" userId="ada08cd5-f7c7-427a-9b09-131695a851e3" providerId="ADAL" clId="{D61B9CD7-AF0D-4750-B958-BEE498458609}" dt="2026-03-12T13:11:02.377" v="219" actId="1076"/>
        <pc:sldMkLst>
          <pc:docMk/>
          <pc:sldMk cId="106839756" sldId="905"/>
        </pc:sldMkLst>
        <pc:picChg chg="add mod">
          <ac:chgData name="Sansone, Olivia" userId="ada08cd5-f7c7-427a-9b09-131695a851e3" providerId="ADAL" clId="{D61B9CD7-AF0D-4750-B958-BEE498458609}" dt="2026-03-12T13:11:02.377" v="219" actId="1076"/>
          <ac:picMkLst>
            <pc:docMk/>
            <pc:sldMk cId="106839756" sldId="905"/>
            <ac:picMk id="4" creationId="{2AE1272B-8402-E820-C7C4-E21AEDD91D75}"/>
          </ac:picMkLst>
        </pc:picChg>
      </pc:sldChg>
      <pc:sldChg chg="add">
        <pc:chgData name="Sansone, Olivia" userId="ada08cd5-f7c7-427a-9b09-131695a851e3" providerId="ADAL" clId="{D61B9CD7-AF0D-4750-B958-BEE498458609}" dt="2026-03-12T13:11:21.690" v="220"/>
        <pc:sldMkLst>
          <pc:docMk/>
          <pc:sldMk cId="0" sldId="906"/>
        </pc:sldMkLst>
      </pc:sldChg>
      <pc:sldChg chg="add">
        <pc:chgData name="Sansone, Olivia" userId="ada08cd5-f7c7-427a-9b09-131695a851e3" providerId="ADAL" clId="{D61B9CD7-AF0D-4750-B958-BEE498458609}" dt="2026-03-12T13:11:27.913" v="221"/>
        <pc:sldMkLst>
          <pc:docMk/>
          <pc:sldMk cId="0" sldId="907"/>
        </pc:sldMkLst>
      </pc:sldChg>
    </pc:docChg>
  </pc:docChgLst>
  <pc:docChgLst>
    <pc:chgData name="Yurkovich, Rebecca" userId="S::yurkovichr@co.delaware.pa.us::aae7b272-2922-477a-8b35-c274f69ed7d2" providerId="AD" clId="Web-{661F721E-860B-91DB-7AC5-DA422D1710C6}"/>
    <pc:docChg chg="addSld delSld addMainMaster modMainMaster">
      <pc:chgData name="Yurkovich, Rebecca" userId="S::yurkovichr@co.delaware.pa.us::aae7b272-2922-477a-8b35-c274f69ed7d2" providerId="AD" clId="Web-{661F721E-860B-91DB-7AC5-DA422D1710C6}" dt="2026-03-17T19:59:18.834" v="62"/>
      <pc:docMkLst>
        <pc:docMk/>
      </pc:docMkLst>
      <pc:sldChg chg="del">
        <pc:chgData name="Yurkovich, Rebecca" userId="S::yurkovichr@co.delaware.pa.us::aae7b272-2922-477a-8b35-c274f69ed7d2" providerId="AD" clId="Web-{661F721E-860B-91DB-7AC5-DA422D1710C6}" dt="2026-03-17T19:59:18.834" v="62"/>
        <pc:sldMkLst>
          <pc:docMk/>
          <pc:sldMk cId="2566327122" sldId="257"/>
        </pc:sldMkLst>
      </pc:sldChg>
      <pc:sldChg chg="add del">
        <pc:chgData name="Yurkovich, Rebecca" userId="S::yurkovichr@co.delaware.pa.us::aae7b272-2922-477a-8b35-c274f69ed7d2" providerId="AD" clId="Web-{661F721E-860B-91DB-7AC5-DA422D1710C6}" dt="2026-03-17T19:57:11.053" v="33"/>
        <pc:sldMkLst>
          <pc:docMk/>
          <pc:sldMk cId="0" sldId="281"/>
        </pc:sldMkLst>
      </pc:sldChg>
      <pc:sldChg chg="add del">
        <pc:chgData name="Yurkovich, Rebecca" userId="S::yurkovichr@co.delaware.pa.us::aae7b272-2922-477a-8b35-c274f69ed7d2" providerId="AD" clId="Web-{661F721E-860B-91DB-7AC5-DA422D1710C6}" dt="2026-03-17T19:57:11.147" v="34"/>
        <pc:sldMkLst>
          <pc:docMk/>
          <pc:sldMk cId="0" sldId="366"/>
        </pc:sldMkLst>
      </pc:sldChg>
      <pc:sldChg chg="add del">
        <pc:chgData name="Yurkovich, Rebecca" userId="S::yurkovichr@co.delaware.pa.us::aae7b272-2922-477a-8b35-c274f69ed7d2" providerId="AD" clId="Web-{661F721E-860B-91DB-7AC5-DA422D1710C6}" dt="2026-03-17T19:57:10.881" v="32"/>
        <pc:sldMkLst>
          <pc:docMk/>
          <pc:sldMk cId="0" sldId="459"/>
        </pc:sldMkLst>
      </pc:sldChg>
      <pc:sldChg chg="add del">
        <pc:chgData name="Yurkovich, Rebecca" userId="S::yurkovichr@co.delaware.pa.us::aae7b272-2922-477a-8b35-c274f69ed7d2" providerId="AD" clId="Web-{661F721E-860B-91DB-7AC5-DA422D1710C6}" dt="2026-03-17T19:57:11.975" v="42"/>
        <pc:sldMkLst>
          <pc:docMk/>
          <pc:sldMk cId="0" sldId="464"/>
        </pc:sldMkLst>
      </pc:sldChg>
      <pc:sldChg chg="add del">
        <pc:chgData name="Yurkovich, Rebecca" userId="S::yurkovichr@co.delaware.pa.us::aae7b272-2922-477a-8b35-c274f69ed7d2" providerId="AD" clId="Web-{661F721E-860B-91DB-7AC5-DA422D1710C6}" dt="2026-03-17T19:55:57.022" v="31"/>
        <pc:sldMkLst>
          <pc:docMk/>
          <pc:sldMk cId="3470557662" sldId="473"/>
        </pc:sldMkLst>
      </pc:sldChg>
      <pc:sldChg chg="add del">
        <pc:chgData name="Yurkovich, Rebecca" userId="S::yurkovichr@co.delaware.pa.us::aae7b272-2922-477a-8b35-c274f69ed7d2" providerId="AD" clId="Web-{661F721E-860B-91DB-7AC5-DA422D1710C6}" dt="2026-03-17T19:57:11.240" v="35"/>
        <pc:sldMkLst>
          <pc:docMk/>
          <pc:sldMk cId="0" sldId="745"/>
        </pc:sldMkLst>
      </pc:sldChg>
      <pc:sldChg chg="add del">
        <pc:chgData name="Yurkovich, Rebecca" userId="S::yurkovichr@co.delaware.pa.us::aae7b272-2922-477a-8b35-c274f69ed7d2" providerId="AD" clId="Web-{661F721E-860B-91DB-7AC5-DA422D1710C6}" dt="2026-03-17T19:57:11.662" v="38"/>
        <pc:sldMkLst>
          <pc:docMk/>
          <pc:sldMk cId="0" sldId="747"/>
        </pc:sldMkLst>
      </pc:sldChg>
      <pc:sldChg chg="add del">
        <pc:chgData name="Yurkovich, Rebecca" userId="S::yurkovichr@co.delaware.pa.us::aae7b272-2922-477a-8b35-c274f69ed7d2" providerId="AD" clId="Web-{661F721E-860B-91DB-7AC5-DA422D1710C6}" dt="2026-03-17T19:57:12.506" v="47"/>
        <pc:sldMkLst>
          <pc:docMk/>
          <pc:sldMk cId="1292028576" sldId="757"/>
        </pc:sldMkLst>
      </pc:sldChg>
      <pc:sldChg chg="add del">
        <pc:chgData name="Yurkovich, Rebecca" userId="S::yurkovichr@co.delaware.pa.us::aae7b272-2922-477a-8b35-c274f69ed7d2" providerId="AD" clId="Web-{661F721E-860B-91DB-7AC5-DA422D1710C6}" dt="2026-03-17T19:57:11.709" v="39"/>
        <pc:sldMkLst>
          <pc:docMk/>
          <pc:sldMk cId="0" sldId="770"/>
        </pc:sldMkLst>
      </pc:sldChg>
      <pc:sldChg chg="add del">
        <pc:chgData name="Yurkovich, Rebecca" userId="S::yurkovichr@co.delaware.pa.us::aae7b272-2922-477a-8b35-c274f69ed7d2" providerId="AD" clId="Web-{661F721E-860B-91DB-7AC5-DA422D1710C6}" dt="2026-03-17T19:57:12.553" v="48"/>
        <pc:sldMkLst>
          <pc:docMk/>
          <pc:sldMk cId="764569620" sldId="809"/>
        </pc:sldMkLst>
      </pc:sldChg>
      <pc:sldChg chg="add del">
        <pc:chgData name="Yurkovich, Rebecca" userId="S::yurkovichr@co.delaware.pa.us::aae7b272-2922-477a-8b35-c274f69ed7d2" providerId="AD" clId="Web-{661F721E-860B-91DB-7AC5-DA422D1710C6}" dt="2026-03-17T19:57:11.772" v="40"/>
        <pc:sldMkLst>
          <pc:docMk/>
          <pc:sldMk cId="0" sldId="810"/>
        </pc:sldMkLst>
      </pc:sldChg>
      <pc:sldChg chg="add del">
        <pc:chgData name="Yurkovich, Rebecca" userId="S::yurkovichr@co.delaware.pa.us::aae7b272-2922-477a-8b35-c274f69ed7d2" providerId="AD" clId="Web-{661F721E-860B-91DB-7AC5-DA422D1710C6}" dt="2026-03-17T19:57:12.084" v="43"/>
        <pc:sldMkLst>
          <pc:docMk/>
          <pc:sldMk cId="3524514859" sldId="824"/>
        </pc:sldMkLst>
      </pc:sldChg>
      <pc:sldChg chg="add del">
        <pc:chgData name="Yurkovich, Rebecca" userId="S::yurkovichr@co.delaware.pa.us::aae7b272-2922-477a-8b35-c274f69ed7d2" providerId="AD" clId="Web-{661F721E-860B-91DB-7AC5-DA422D1710C6}" dt="2026-03-17T19:58:05.271" v="54"/>
        <pc:sldMkLst>
          <pc:docMk/>
          <pc:sldMk cId="1171652687" sldId="831"/>
        </pc:sldMkLst>
      </pc:sldChg>
      <pc:sldChg chg="add del">
        <pc:chgData name="Yurkovich, Rebecca" userId="S::yurkovichr@co.delaware.pa.us::aae7b272-2922-477a-8b35-c274f69ed7d2" providerId="AD" clId="Web-{661F721E-860B-91DB-7AC5-DA422D1710C6}" dt="2026-03-17T19:57:12.647" v="49"/>
        <pc:sldMkLst>
          <pc:docMk/>
          <pc:sldMk cId="114041094" sldId="852"/>
        </pc:sldMkLst>
      </pc:sldChg>
      <pc:sldChg chg="add del">
        <pc:chgData name="Yurkovich, Rebecca" userId="S::yurkovichr@co.delaware.pa.us::aae7b272-2922-477a-8b35-c274f69ed7d2" providerId="AD" clId="Web-{661F721E-860B-91DB-7AC5-DA422D1710C6}" dt="2026-03-17T19:57:11.443" v="37"/>
        <pc:sldMkLst>
          <pc:docMk/>
          <pc:sldMk cId="1383680905" sldId="854"/>
        </pc:sldMkLst>
      </pc:sldChg>
      <pc:sldChg chg="add del">
        <pc:chgData name="Yurkovich, Rebecca" userId="S::yurkovichr@co.delaware.pa.us::aae7b272-2922-477a-8b35-c274f69ed7d2" providerId="AD" clId="Web-{661F721E-860B-91DB-7AC5-DA422D1710C6}" dt="2026-03-17T19:57:12.459" v="46"/>
        <pc:sldMkLst>
          <pc:docMk/>
          <pc:sldMk cId="2501642996" sldId="857"/>
        </pc:sldMkLst>
      </pc:sldChg>
      <pc:sldChg chg="add del">
        <pc:chgData name="Yurkovich, Rebecca" userId="S::yurkovichr@co.delaware.pa.us::aae7b272-2922-477a-8b35-c274f69ed7d2" providerId="AD" clId="Web-{661F721E-860B-91DB-7AC5-DA422D1710C6}" dt="2026-03-17T19:58:36.974" v="61"/>
        <pc:sldMkLst>
          <pc:docMk/>
          <pc:sldMk cId="324622969" sldId="885"/>
        </pc:sldMkLst>
      </pc:sldChg>
      <pc:sldChg chg="add del">
        <pc:chgData name="Yurkovich, Rebecca" userId="S::yurkovichr@co.delaware.pa.us::aae7b272-2922-477a-8b35-c274f69ed7d2" providerId="AD" clId="Web-{661F721E-860B-91DB-7AC5-DA422D1710C6}" dt="2026-03-17T19:58:04.865" v="51"/>
        <pc:sldMkLst>
          <pc:docMk/>
          <pc:sldMk cId="2188882849" sldId="886"/>
        </pc:sldMkLst>
      </pc:sldChg>
      <pc:sldChg chg="add del">
        <pc:chgData name="Yurkovich, Rebecca" userId="S::yurkovichr@co.delaware.pa.us::aae7b272-2922-477a-8b35-c274f69ed7d2" providerId="AD" clId="Web-{661F721E-860B-91DB-7AC5-DA422D1710C6}" dt="2026-03-17T19:58:04.990" v="52"/>
        <pc:sldMkLst>
          <pc:docMk/>
          <pc:sldMk cId="4043774431" sldId="887"/>
        </pc:sldMkLst>
      </pc:sldChg>
      <pc:sldChg chg="add del">
        <pc:chgData name="Yurkovich, Rebecca" userId="S::yurkovichr@co.delaware.pa.us::aae7b272-2922-477a-8b35-c274f69ed7d2" providerId="AD" clId="Web-{661F721E-860B-91DB-7AC5-DA422D1710C6}" dt="2026-03-17T19:58:05.756" v="56"/>
        <pc:sldMkLst>
          <pc:docMk/>
          <pc:sldMk cId="3080770350" sldId="888"/>
        </pc:sldMkLst>
      </pc:sldChg>
      <pc:sldChg chg="add del">
        <pc:chgData name="Yurkovich, Rebecca" userId="S::yurkovichr@co.delaware.pa.us::aae7b272-2922-477a-8b35-c274f69ed7d2" providerId="AD" clId="Web-{661F721E-860B-91DB-7AC5-DA422D1710C6}" dt="2026-03-17T19:58:36.427" v="57"/>
        <pc:sldMkLst>
          <pc:docMk/>
          <pc:sldMk cId="3146409001" sldId="889"/>
        </pc:sldMkLst>
      </pc:sldChg>
      <pc:sldChg chg="add del">
        <pc:chgData name="Yurkovich, Rebecca" userId="S::yurkovichr@co.delaware.pa.us::aae7b272-2922-477a-8b35-c274f69ed7d2" providerId="AD" clId="Web-{661F721E-860B-91DB-7AC5-DA422D1710C6}" dt="2026-03-17T19:58:36.615" v="58"/>
        <pc:sldMkLst>
          <pc:docMk/>
          <pc:sldMk cId="628491354" sldId="890"/>
        </pc:sldMkLst>
      </pc:sldChg>
      <pc:sldChg chg="add del">
        <pc:chgData name="Yurkovich, Rebecca" userId="S::yurkovichr@co.delaware.pa.us::aae7b272-2922-477a-8b35-c274f69ed7d2" providerId="AD" clId="Web-{661F721E-860B-91DB-7AC5-DA422D1710C6}" dt="2026-03-17T19:58:36.787" v="59"/>
        <pc:sldMkLst>
          <pc:docMk/>
          <pc:sldMk cId="3407602216" sldId="891"/>
        </pc:sldMkLst>
      </pc:sldChg>
      <pc:sldChg chg="add del">
        <pc:chgData name="Yurkovich, Rebecca" userId="S::yurkovichr@co.delaware.pa.us::aae7b272-2922-477a-8b35-c274f69ed7d2" providerId="AD" clId="Web-{661F721E-860B-91DB-7AC5-DA422D1710C6}" dt="2026-03-17T19:57:11.334" v="36"/>
        <pc:sldMkLst>
          <pc:docMk/>
          <pc:sldMk cId="0" sldId="892"/>
        </pc:sldMkLst>
      </pc:sldChg>
      <pc:sldChg chg="add del">
        <pc:chgData name="Yurkovich, Rebecca" userId="S::yurkovichr@co.delaware.pa.us::aae7b272-2922-477a-8b35-c274f69ed7d2" providerId="AD" clId="Web-{661F721E-860B-91DB-7AC5-DA422D1710C6}" dt="2026-03-17T19:58:05.365" v="55"/>
        <pc:sldMkLst>
          <pc:docMk/>
          <pc:sldMk cId="783850125" sldId="893"/>
        </pc:sldMkLst>
      </pc:sldChg>
      <pc:sldChg chg="add del">
        <pc:chgData name="Yurkovich, Rebecca" userId="S::yurkovichr@co.delaware.pa.us::aae7b272-2922-477a-8b35-c274f69ed7d2" providerId="AD" clId="Web-{661F721E-860B-91DB-7AC5-DA422D1710C6}" dt="2026-03-17T19:57:12.240" v="44"/>
        <pc:sldMkLst>
          <pc:docMk/>
          <pc:sldMk cId="2984287907" sldId="894"/>
        </pc:sldMkLst>
      </pc:sldChg>
      <pc:sldChg chg="add del">
        <pc:chgData name="Yurkovich, Rebecca" userId="S::yurkovichr@co.delaware.pa.us::aae7b272-2922-477a-8b35-c274f69ed7d2" providerId="AD" clId="Web-{661F721E-860B-91DB-7AC5-DA422D1710C6}" dt="2026-03-17T19:57:12.318" v="45"/>
        <pc:sldMkLst>
          <pc:docMk/>
          <pc:sldMk cId="3442755648" sldId="895"/>
        </pc:sldMkLst>
      </pc:sldChg>
      <pc:sldChg chg="add del">
        <pc:chgData name="Yurkovich, Rebecca" userId="S::yurkovichr@co.delaware.pa.us::aae7b272-2922-477a-8b35-c274f69ed7d2" providerId="AD" clId="Web-{661F721E-860B-91DB-7AC5-DA422D1710C6}" dt="2026-03-17T19:58:36.881" v="60"/>
        <pc:sldMkLst>
          <pc:docMk/>
          <pc:sldMk cId="2386082757" sldId="899"/>
        </pc:sldMkLst>
      </pc:sldChg>
      <pc:sldChg chg="add del">
        <pc:chgData name="Yurkovich, Rebecca" userId="S::yurkovichr@co.delaware.pa.us::aae7b272-2922-477a-8b35-c274f69ed7d2" providerId="AD" clId="Web-{661F721E-860B-91DB-7AC5-DA422D1710C6}" dt="2026-03-17T19:57:11.897" v="41"/>
        <pc:sldMkLst>
          <pc:docMk/>
          <pc:sldMk cId="4251427057" sldId="900"/>
        </pc:sldMkLst>
      </pc:sldChg>
      <pc:sldChg chg="add del">
        <pc:chgData name="Yurkovich, Rebecca" userId="S::yurkovichr@co.delaware.pa.us::aae7b272-2922-477a-8b35-c274f69ed7d2" providerId="AD" clId="Web-{661F721E-860B-91DB-7AC5-DA422D1710C6}" dt="2026-03-17T19:57:12.740" v="50"/>
        <pc:sldMkLst>
          <pc:docMk/>
          <pc:sldMk cId="259848765" sldId="901"/>
        </pc:sldMkLst>
      </pc:sldChg>
      <pc:sldChg chg="add del">
        <pc:chgData name="Yurkovich, Rebecca" userId="S::yurkovichr@co.delaware.pa.us::aae7b272-2922-477a-8b35-c274f69ed7d2" providerId="AD" clId="Web-{661F721E-860B-91DB-7AC5-DA422D1710C6}" dt="2026-03-17T19:58:05.193" v="53"/>
        <pc:sldMkLst>
          <pc:docMk/>
          <pc:sldMk cId="922642892" sldId="902"/>
        </pc:sldMkLst>
      </pc:sldChg>
      <pc:sldMasterChg chg="add addSldLayout">
        <pc:chgData name="Yurkovich, Rebecca" userId="S::yurkovichr@co.delaware.pa.us::aae7b272-2922-477a-8b35-c274f69ed7d2" providerId="AD" clId="Web-{661F721E-860B-91DB-7AC5-DA422D1710C6}" dt="2026-03-17T19:57:10.881" v="32"/>
        <pc:sldMasterMkLst>
          <pc:docMk/>
          <pc:sldMasterMk cId="0" sldId="2147483648"/>
        </pc:sldMasterMkLst>
        <pc:sldLayoutChg chg="add">
          <pc:chgData name="Yurkovich, Rebecca" userId="S::yurkovichr@co.delaware.pa.us::aae7b272-2922-477a-8b35-c274f69ed7d2" providerId="AD" clId="Web-{661F721E-860B-91DB-7AC5-DA422D1710C6}" dt="2026-03-17T19:57:10.881" v="32"/>
          <pc:sldLayoutMkLst>
            <pc:docMk/>
            <pc:sldMasterMk cId="0" sldId="2147483648"/>
            <pc:sldLayoutMk cId="749686031" sldId="2147483649"/>
          </pc:sldLayoutMkLst>
        </pc:sldLayoutChg>
        <pc:sldLayoutChg chg="add">
          <pc:chgData name="Yurkovich, Rebecca" userId="S::yurkovichr@co.delaware.pa.us::aae7b272-2922-477a-8b35-c274f69ed7d2" providerId="AD" clId="Web-{661F721E-860B-91DB-7AC5-DA422D1710C6}" dt="2026-03-17T19:57:10.881" v="32"/>
          <pc:sldLayoutMkLst>
            <pc:docMk/>
            <pc:sldMasterMk cId="0" sldId="2147483648"/>
            <pc:sldLayoutMk cId="3471211450" sldId="2147483650"/>
          </pc:sldLayoutMkLst>
        </pc:sldLayoutChg>
        <pc:sldLayoutChg chg="add">
          <pc:chgData name="Yurkovich, Rebecca" userId="S::yurkovichr@co.delaware.pa.us::aae7b272-2922-477a-8b35-c274f69ed7d2" providerId="AD" clId="Web-{661F721E-860B-91DB-7AC5-DA422D1710C6}" dt="2026-03-17T19:57:10.881" v="32"/>
          <pc:sldLayoutMkLst>
            <pc:docMk/>
            <pc:sldMasterMk cId="0" sldId="2147483648"/>
            <pc:sldLayoutMk cId="2292735379" sldId="2147483651"/>
          </pc:sldLayoutMkLst>
        </pc:sldLayoutChg>
        <pc:sldLayoutChg chg="add">
          <pc:chgData name="Yurkovich, Rebecca" userId="S::yurkovichr@co.delaware.pa.us::aae7b272-2922-477a-8b35-c274f69ed7d2" providerId="AD" clId="Web-{661F721E-860B-91DB-7AC5-DA422D1710C6}" dt="2026-03-17T19:57:10.881" v="32"/>
          <pc:sldLayoutMkLst>
            <pc:docMk/>
            <pc:sldMasterMk cId="0" sldId="2147483648"/>
            <pc:sldLayoutMk cId="3122385056" sldId="2147483652"/>
          </pc:sldLayoutMkLst>
        </pc:sldLayoutChg>
        <pc:sldLayoutChg chg="add">
          <pc:chgData name="Yurkovich, Rebecca" userId="S::yurkovichr@co.delaware.pa.us::aae7b272-2922-477a-8b35-c274f69ed7d2" providerId="AD" clId="Web-{661F721E-860B-91DB-7AC5-DA422D1710C6}" dt="2026-03-17T19:57:10.881" v="32"/>
          <pc:sldLayoutMkLst>
            <pc:docMk/>
            <pc:sldMasterMk cId="0" sldId="2147483648"/>
            <pc:sldLayoutMk cId="841453468" sldId="2147483653"/>
          </pc:sldLayoutMkLst>
        </pc:sldLayoutChg>
        <pc:sldLayoutChg chg="add">
          <pc:chgData name="Yurkovich, Rebecca" userId="S::yurkovichr@co.delaware.pa.us::aae7b272-2922-477a-8b35-c274f69ed7d2" providerId="AD" clId="Web-{661F721E-860B-91DB-7AC5-DA422D1710C6}" dt="2026-03-17T19:57:10.881" v="32"/>
          <pc:sldLayoutMkLst>
            <pc:docMk/>
            <pc:sldMasterMk cId="0" sldId="2147483648"/>
            <pc:sldLayoutMk cId="412435453" sldId="2147483654"/>
          </pc:sldLayoutMkLst>
        </pc:sldLayoutChg>
        <pc:sldLayoutChg chg="add">
          <pc:chgData name="Yurkovich, Rebecca" userId="S::yurkovichr@co.delaware.pa.us::aae7b272-2922-477a-8b35-c274f69ed7d2" providerId="AD" clId="Web-{661F721E-860B-91DB-7AC5-DA422D1710C6}" dt="2026-03-17T19:57:10.881" v="32"/>
          <pc:sldLayoutMkLst>
            <pc:docMk/>
            <pc:sldMasterMk cId="0" sldId="2147483648"/>
            <pc:sldLayoutMk cId="2024707497" sldId="2147483655"/>
          </pc:sldLayoutMkLst>
        </pc:sldLayoutChg>
        <pc:sldLayoutChg chg="add">
          <pc:chgData name="Yurkovich, Rebecca" userId="S::yurkovichr@co.delaware.pa.us::aae7b272-2922-477a-8b35-c274f69ed7d2" providerId="AD" clId="Web-{661F721E-860B-91DB-7AC5-DA422D1710C6}" dt="2026-03-17T19:57:10.881" v="32"/>
          <pc:sldLayoutMkLst>
            <pc:docMk/>
            <pc:sldMasterMk cId="0" sldId="2147483648"/>
            <pc:sldLayoutMk cId="836796058" sldId="2147483656"/>
          </pc:sldLayoutMkLst>
        </pc:sldLayoutChg>
        <pc:sldLayoutChg chg="add">
          <pc:chgData name="Yurkovich, Rebecca" userId="S::yurkovichr@co.delaware.pa.us::aae7b272-2922-477a-8b35-c274f69ed7d2" providerId="AD" clId="Web-{661F721E-860B-91DB-7AC5-DA422D1710C6}" dt="2026-03-17T19:57:10.881" v="32"/>
          <pc:sldLayoutMkLst>
            <pc:docMk/>
            <pc:sldMasterMk cId="0" sldId="2147483648"/>
            <pc:sldLayoutMk cId="3401182378" sldId="2147483657"/>
          </pc:sldLayoutMkLst>
        </pc:sldLayoutChg>
        <pc:sldLayoutChg chg="add">
          <pc:chgData name="Yurkovich, Rebecca" userId="S::yurkovichr@co.delaware.pa.us::aae7b272-2922-477a-8b35-c274f69ed7d2" providerId="AD" clId="Web-{661F721E-860B-91DB-7AC5-DA422D1710C6}" dt="2026-03-17T19:57:10.881" v="32"/>
          <pc:sldLayoutMkLst>
            <pc:docMk/>
            <pc:sldMasterMk cId="0" sldId="2147483648"/>
            <pc:sldLayoutMk cId="559628056" sldId="2147483658"/>
          </pc:sldLayoutMkLst>
        </pc:sldLayoutChg>
        <pc:sldLayoutChg chg="add">
          <pc:chgData name="Yurkovich, Rebecca" userId="S::yurkovichr@co.delaware.pa.us::aae7b272-2922-477a-8b35-c274f69ed7d2" providerId="AD" clId="Web-{661F721E-860B-91DB-7AC5-DA422D1710C6}" dt="2026-03-17T19:57:10.881" v="32"/>
          <pc:sldLayoutMkLst>
            <pc:docMk/>
            <pc:sldMasterMk cId="0" sldId="2147483648"/>
            <pc:sldLayoutMk cId="85884246" sldId="2147483659"/>
          </pc:sldLayoutMkLst>
        </pc:sldLayoutChg>
        <pc:sldLayoutChg chg="add">
          <pc:chgData name="Yurkovich, Rebecca" userId="S::yurkovichr@co.delaware.pa.us::aae7b272-2922-477a-8b35-c274f69ed7d2" providerId="AD" clId="Web-{661F721E-860B-91DB-7AC5-DA422D1710C6}" dt="2026-03-17T19:57:10.881" v="32"/>
          <pc:sldLayoutMkLst>
            <pc:docMk/>
            <pc:sldMasterMk cId="0" sldId="2147483648"/>
            <pc:sldLayoutMk cId="1339122757" sldId="2147483660"/>
          </pc:sldLayoutMkLst>
        </pc:sldLayoutChg>
      </pc:sldMasterChg>
      <pc:sldMasterChg chg="add addSldLayout">
        <pc:chgData name="Yurkovich, Rebecca" userId="S::yurkovichr@co.delaware.pa.us::aae7b272-2922-477a-8b35-c274f69ed7d2" providerId="AD" clId="Web-{661F721E-860B-91DB-7AC5-DA422D1710C6}" dt="2026-03-17T19:55:43.116" v="30"/>
        <pc:sldMasterMkLst>
          <pc:docMk/>
          <pc:sldMasterMk cId="1832882111" sldId="2147483716"/>
        </pc:sldMasterMkLst>
        <pc:sldLayoutChg chg="add">
          <pc:chgData name="Yurkovich, Rebecca" userId="S::yurkovichr@co.delaware.pa.us::aae7b272-2922-477a-8b35-c274f69ed7d2" providerId="AD" clId="Web-{661F721E-860B-91DB-7AC5-DA422D1710C6}" dt="2026-03-17T19:55:43.116" v="30"/>
          <pc:sldLayoutMkLst>
            <pc:docMk/>
            <pc:sldMasterMk cId="1832882111" sldId="2147483716"/>
            <pc:sldLayoutMk cId="579935919" sldId="2147483717"/>
          </pc:sldLayoutMkLst>
        </pc:sldLayoutChg>
        <pc:sldLayoutChg chg="add">
          <pc:chgData name="Yurkovich, Rebecca" userId="S::yurkovichr@co.delaware.pa.us::aae7b272-2922-477a-8b35-c274f69ed7d2" providerId="AD" clId="Web-{661F721E-860B-91DB-7AC5-DA422D1710C6}" dt="2026-03-17T19:55:43.116" v="30"/>
          <pc:sldLayoutMkLst>
            <pc:docMk/>
            <pc:sldMasterMk cId="1832882111" sldId="2147483716"/>
            <pc:sldLayoutMk cId="1220028782" sldId="2147483718"/>
          </pc:sldLayoutMkLst>
        </pc:sldLayoutChg>
        <pc:sldLayoutChg chg="add">
          <pc:chgData name="Yurkovich, Rebecca" userId="S::yurkovichr@co.delaware.pa.us::aae7b272-2922-477a-8b35-c274f69ed7d2" providerId="AD" clId="Web-{661F721E-860B-91DB-7AC5-DA422D1710C6}" dt="2026-03-17T19:55:43.116" v="30"/>
          <pc:sldLayoutMkLst>
            <pc:docMk/>
            <pc:sldMasterMk cId="1832882111" sldId="2147483716"/>
            <pc:sldLayoutMk cId="777660242" sldId="2147483719"/>
          </pc:sldLayoutMkLst>
        </pc:sldLayoutChg>
        <pc:sldLayoutChg chg="add">
          <pc:chgData name="Yurkovich, Rebecca" userId="S::yurkovichr@co.delaware.pa.us::aae7b272-2922-477a-8b35-c274f69ed7d2" providerId="AD" clId="Web-{661F721E-860B-91DB-7AC5-DA422D1710C6}" dt="2026-03-17T19:55:43.116" v="30"/>
          <pc:sldLayoutMkLst>
            <pc:docMk/>
            <pc:sldMasterMk cId="1832882111" sldId="2147483716"/>
            <pc:sldLayoutMk cId="3154123528" sldId="2147483720"/>
          </pc:sldLayoutMkLst>
        </pc:sldLayoutChg>
        <pc:sldLayoutChg chg="add">
          <pc:chgData name="Yurkovich, Rebecca" userId="S::yurkovichr@co.delaware.pa.us::aae7b272-2922-477a-8b35-c274f69ed7d2" providerId="AD" clId="Web-{661F721E-860B-91DB-7AC5-DA422D1710C6}" dt="2026-03-17T19:55:43.116" v="30"/>
          <pc:sldLayoutMkLst>
            <pc:docMk/>
            <pc:sldMasterMk cId="1832882111" sldId="2147483716"/>
            <pc:sldLayoutMk cId="2194698883" sldId="2147483721"/>
          </pc:sldLayoutMkLst>
        </pc:sldLayoutChg>
        <pc:sldLayoutChg chg="add">
          <pc:chgData name="Yurkovich, Rebecca" userId="S::yurkovichr@co.delaware.pa.us::aae7b272-2922-477a-8b35-c274f69ed7d2" providerId="AD" clId="Web-{661F721E-860B-91DB-7AC5-DA422D1710C6}" dt="2026-03-17T19:55:43.116" v="30"/>
          <pc:sldLayoutMkLst>
            <pc:docMk/>
            <pc:sldMasterMk cId="1832882111" sldId="2147483716"/>
            <pc:sldLayoutMk cId="1418269402" sldId="2147483722"/>
          </pc:sldLayoutMkLst>
        </pc:sldLayoutChg>
        <pc:sldLayoutChg chg="add">
          <pc:chgData name="Yurkovich, Rebecca" userId="S::yurkovichr@co.delaware.pa.us::aae7b272-2922-477a-8b35-c274f69ed7d2" providerId="AD" clId="Web-{661F721E-860B-91DB-7AC5-DA422D1710C6}" dt="2026-03-17T19:55:43.116" v="30"/>
          <pc:sldLayoutMkLst>
            <pc:docMk/>
            <pc:sldMasterMk cId="1832882111" sldId="2147483716"/>
            <pc:sldLayoutMk cId="2768802185" sldId="2147483723"/>
          </pc:sldLayoutMkLst>
        </pc:sldLayoutChg>
        <pc:sldLayoutChg chg="add">
          <pc:chgData name="Yurkovich, Rebecca" userId="S::yurkovichr@co.delaware.pa.us::aae7b272-2922-477a-8b35-c274f69ed7d2" providerId="AD" clId="Web-{661F721E-860B-91DB-7AC5-DA422D1710C6}" dt="2026-03-17T19:55:43.116" v="30"/>
          <pc:sldLayoutMkLst>
            <pc:docMk/>
            <pc:sldMasterMk cId="1832882111" sldId="2147483716"/>
            <pc:sldLayoutMk cId="283109762" sldId="2147483724"/>
          </pc:sldLayoutMkLst>
        </pc:sldLayoutChg>
        <pc:sldLayoutChg chg="add">
          <pc:chgData name="Yurkovich, Rebecca" userId="S::yurkovichr@co.delaware.pa.us::aae7b272-2922-477a-8b35-c274f69ed7d2" providerId="AD" clId="Web-{661F721E-860B-91DB-7AC5-DA422D1710C6}" dt="2026-03-17T19:55:43.116" v="30"/>
          <pc:sldLayoutMkLst>
            <pc:docMk/>
            <pc:sldMasterMk cId="1832882111" sldId="2147483716"/>
            <pc:sldLayoutMk cId="3232349785" sldId="2147483725"/>
          </pc:sldLayoutMkLst>
        </pc:sldLayoutChg>
        <pc:sldLayoutChg chg="add">
          <pc:chgData name="Yurkovich, Rebecca" userId="S::yurkovichr@co.delaware.pa.us::aae7b272-2922-477a-8b35-c274f69ed7d2" providerId="AD" clId="Web-{661F721E-860B-91DB-7AC5-DA422D1710C6}" dt="2026-03-17T19:55:43.116" v="30"/>
          <pc:sldLayoutMkLst>
            <pc:docMk/>
            <pc:sldMasterMk cId="1832882111" sldId="2147483716"/>
            <pc:sldLayoutMk cId="734328769" sldId="2147483726"/>
          </pc:sldLayoutMkLst>
        </pc:sldLayoutChg>
        <pc:sldLayoutChg chg="add">
          <pc:chgData name="Yurkovich, Rebecca" userId="S::yurkovichr@co.delaware.pa.us::aae7b272-2922-477a-8b35-c274f69ed7d2" providerId="AD" clId="Web-{661F721E-860B-91DB-7AC5-DA422D1710C6}" dt="2026-03-17T19:55:43.116" v="30"/>
          <pc:sldLayoutMkLst>
            <pc:docMk/>
            <pc:sldMasterMk cId="1832882111" sldId="2147483716"/>
            <pc:sldLayoutMk cId="2691571148" sldId="2147483727"/>
          </pc:sldLayoutMkLst>
        </pc:sldLayoutChg>
      </pc:sldMasterChg>
      <pc:sldMasterChg chg="replId modSldLayout">
        <pc:chgData name="Yurkovich, Rebecca" userId="S::yurkovichr@co.delaware.pa.us::aae7b272-2922-477a-8b35-c274f69ed7d2" providerId="AD" clId="Web-{661F721E-860B-91DB-7AC5-DA422D1710C6}" dt="2026-03-17T19:57:10.881" v="32"/>
        <pc:sldMasterMkLst>
          <pc:docMk/>
          <pc:sldMasterMk cId="3688745511" sldId="2147483798"/>
        </pc:sldMasterMkLst>
        <pc:sldLayoutChg chg="replId">
          <pc:chgData name="Yurkovich, Rebecca" userId="S::yurkovichr@co.delaware.pa.us::aae7b272-2922-477a-8b35-c274f69ed7d2" providerId="AD" clId="Web-{661F721E-860B-91DB-7AC5-DA422D1710C6}" dt="2026-03-17T19:57:10.881" v="32"/>
          <pc:sldLayoutMkLst>
            <pc:docMk/>
            <pc:sldMasterMk cId="3688745511" sldId="2147483798"/>
            <pc:sldLayoutMk cId="2716878232" sldId="2147483799"/>
          </pc:sldLayoutMkLst>
        </pc:sldLayoutChg>
        <pc:sldLayoutChg chg="replId">
          <pc:chgData name="Yurkovich, Rebecca" userId="S::yurkovichr@co.delaware.pa.us::aae7b272-2922-477a-8b35-c274f69ed7d2" providerId="AD" clId="Web-{661F721E-860B-91DB-7AC5-DA422D1710C6}" dt="2026-03-17T19:57:10.881" v="32"/>
          <pc:sldLayoutMkLst>
            <pc:docMk/>
            <pc:sldMasterMk cId="3688745511" sldId="2147483798"/>
            <pc:sldLayoutMk cId="3876538187" sldId="2147483800"/>
          </pc:sldLayoutMkLst>
        </pc:sldLayoutChg>
        <pc:sldLayoutChg chg="replId">
          <pc:chgData name="Yurkovich, Rebecca" userId="S::yurkovichr@co.delaware.pa.us::aae7b272-2922-477a-8b35-c274f69ed7d2" providerId="AD" clId="Web-{661F721E-860B-91DB-7AC5-DA422D1710C6}" dt="2026-03-17T19:57:10.881" v="32"/>
          <pc:sldLayoutMkLst>
            <pc:docMk/>
            <pc:sldMasterMk cId="3688745511" sldId="2147483798"/>
            <pc:sldLayoutMk cId="4068796041" sldId="2147483801"/>
          </pc:sldLayoutMkLst>
        </pc:sldLayoutChg>
        <pc:sldLayoutChg chg="replId">
          <pc:chgData name="Yurkovich, Rebecca" userId="S::yurkovichr@co.delaware.pa.us::aae7b272-2922-477a-8b35-c274f69ed7d2" providerId="AD" clId="Web-{661F721E-860B-91DB-7AC5-DA422D1710C6}" dt="2026-03-17T19:57:10.881" v="32"/>
          <pc:sldLayoutMkLst>
            <pc:docMk/>
            <pc:sldMasterMk cId="3688745511" sldId="2147483798"/>
            <pc:sldLayoutMk cId="586787914" sldId="2147483802"/>
          </pc:sldLayoutMkLst>
        </pc:sldLayoutChg>
        <pc:sldLayoutChg chg="replId">
          <pc:chgData name="Yurkovich, Rebecca" userId="S::yurkovichr@co.delaware.pa.us::aae7b272-2922-477a-8b35-c274f69ed7d2" providerId="AD" clId="Web-{661F721E-860B-91DB-7AC5-DA422D1710C6}" dt="2026-03-17T19:57:10.881" v="32"/>
          <pc:sldLayoutMkLst>
            <pc:docMk/>
            <pc:sldMasterMk cId="3688745511" sldId="2147483798"/>
            <pc:sldLayoutMk cId="4101396632" sldId="2147483803"/>
          </pc:sldLayoutMkLst>
        </pc:sldLayoutChg>
        <pc:sldLayoutChg chg="replId">
          <pc:chgData name="Yurkovich, Rebecca" userId="S::yurkovichr@co.delaware.pa.us::aae7b272-2922-477a-8b35-c274f69ed7d2" providerId="AD" clId="Web-{661F721E-860B-91DB-7AC5-DA422D1710C6}" dt="2026-03-17T19:57:10.881" v="32"/>
          <pc:sldLayoutMkLst>
            <pc:docMk/>
            <pc:sldMasterMk cId="3688745511" sldId="2147483798"/>
            <pc:sldLayoutMk cId="1016750759" sldId="2147483804"/>
          </pc:sldLayoutMkLst>
        </pc:sldLayoutChg>
        <pc:sldLayoutChg chg="replId">
          <pc:chgData name="Yurkovich, Rebecca" userId="S::yurkovichr@co.delaware.pa.us::aae7b272-2922-477a-8b35-c274f69ed7d2" providerId="AD" clId="Web-{661F721E-860B-91DB-7AC5-DA422D1710C6}" dt="2026-03-17T19:57:10.881" v="32"/>
          <pc:sldLayoutMkLst>
            <pc:docMk/>
            <pc:sldMasterMk cId="3688745511" sldId="2147483798"/>
            <pc:sldLayoutMk cId="2244054772" sldId="2147483805"/>
          </pc:sldLayoutMkLst>
        </pc:sldLayoutChg>
        <pc:sldLayoutChg chg="replId">
          <pc:chgData name="Yurkovich, Rebecca" userId="S::yurkovichr@co.delaware.pa.us::aae7b272-2922-477a-8b35-c274f69ed7d2" providerId="AD" clId="Web-{661F721E-860B-91DB-7AC5-DA422D1710C6}" dt="2026-03-17T19:57:10.881" v="32"/>
          <pc:sldLayoutMkLst>
            <pc:docMk/>
            <pc:sldMasterMk cId="3688745511" sldId="2147483798"/>
            <pc:sldLayoutMk cId="1600045827" sldId="2147483806"/>
          </pc:sldLayoutMkLst>
        </pc:sldLayoutChg>
        <pc:sldLayoutChg chg="replId">
          <pc:chgData name="Yurkovich, Rebecca" userId="S::yurkovichr@co.delaware.pa.us::aae7b272-2922-477a-8b35-c274f69ed7d2" providerId="AD" clId="Web-{661F721E-860B-91DB-7AC5-DA422D1710C6}" dt="2026-03-17T19:57:10.881" v="32"/>
          <pc:sldLayoutMkLst>
            <pc:docMk/>
            <pc:sldMasterMk cId="3688745511" sldId="2147483798"/>
            <pc:sldLayoutMk cId="767615796" sldId="2147483807"/>
          </pc:sldLayoutMkLst>
        </pc:sldLayoutChg>
        <pc:sldLayoutChg chg="replId">
          <pc:chgData name="Yurkovich, Rebecca" userId="S::yurkovichr@co.delaware.pa.us::aae7b272-2922-477a-8b35-c274f69ed7d2" providerId="AD" clId="Web-{661F721E-860B-91DB-7AC5-DA422D1710C6}" dt="2026-03-17T19:57:10.881" v="32"/>
          <pc:sldLayoutMkLst>
            <pc:docMk/>
            <pc:sldMasterMk cId="3688745511" sldId="2147483798"/>
            <pc:sldLayoutMk cId="2024278315" sldId="2147483808"/>
          </pc:sldLayoutMkLst>
        </pc:sldLayoutChg>
        <pc:sldLayoutChg chg="replId">
          <pc:chgData name="Yurkovich, Rebecca" userId="S::yurkovichr@co.delaware.pa.us::aae7b272-2922-477a-8b35-c274f69ed7d2" providerId="AD" clId="Web-{661F721E-860B-91DB-7AC5-DA422D1710C6}" dt="2026-03-17T19:57:10.881" v="32"/>
          <pc:sldLayoutMkLst>
            <pc:docMk/>
            <pc:sldMasterMk cId="3688745511" sldId="2147483798"/>
            <pc:sldLayoutMk cId="784412713" sldId="214748380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pennsylvaniaresources-my.sharepoint.com/personal/laurab_prc_org/Documents/Documents/LB/Resources/A%20little%20does%20a%20lo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pennsylvaniaresources.sharepoint.com/discards/Technical%20Assistance/Clients/City%20of%20Pittsburgh/CityofPGH_WasteAuditData_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pennsylvaniaresources.sharepoint.com/discards/Technical%20Assistance/Clients/City%20of%20Pittsburgh/CityofPGH_WasteAuditData_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pennsylvaniaresources.sharepoint.com/discards/Technical%20Assistance/Clients/City%20of%20Pittsburgh/CityofPGH_WasteAuditData_202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US" b="1"/>
              <a:t>Total waste per year in the United States in 2018 </a:t>
            </a:r>
          </a:p>
          <a:p>
            <a:pPr>
              <a:defRPr/>
            </a:pPr>
            <a:r>
              <a:rPr lang="en-US"/>
              <a:t>(million tons) </a:t>
            </a:r>
            <a:r>
              <a:rPr lang="en-US" sz="1000"/>
              <a:t>[2018 USEPA</a:t>
            </a:r>
            <a:r>
              <a:rPr lang="en-US" sz="1000" baseline="0"/>
              <a:t> data]</a:t>
            </a:r>
            <a:endParaRPr lang="en-US" sz="1000"/>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Sheet1!$I$1</c:f>
              <c:strCache>
                <c:ptCount val="1"/>
                <c:pt idx="0">
                  <c:v>Total Waste (million tons)</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invertIfNegative val="0"/>
          <c:cat>
            <c:strRef>
              <c:f>Sheet1!$J$2:$J$4</c:f>
              <c:strCache>
                <c:ptCount val="3"/>
                <c:pt idx="0">
                  <c:v>Total Annual waste in the US</c:v>
                </c:pt>
                <c:pt idx="1">
                  <c:v>If 20% of the population waste 10% less</c:v>
                </c:pt>
                <c:pt idx="2">
                  <c:v>If 1% of population waste 50% less</c:v>
                </c:pt>
              </c:strCache>
            </c:strRef>
          </c:cat>
          <c:val>
            <c:numRef>
              <c:f>Sheet1!$I$6:$I$8</c:f>
              <c:numCache>
                <c:formatCode>General</c:formatCode>
                <c:ptCount val="3"/>
                <c:pt idx="0">
                  <c:v>292.39999999999998</c:v>
                </c:pt>
                <c:pt idx="1">
                  <c:v>286.55200000000002</c:v>
                </c:pt>
                <c:pt idx="2">
                  <c:v>290.93799999999999</c:v>
                </c:pt>
              </c:numCache>
            </c:numRef>
          </c:val>
          <c:extLst>
            <c:ext xmlns:c16="http://schemas.microsoft.com/office/drawing/2014/chart" uri="{C3380CC4-5D6E-409C-BE32-E72D297353CC}">
              <c16:uniqueId val="{00000000-A6E8-43F4-828B-11ECF0B6608B}"/>
            </c:ext>
          </c:extLst>
        </c:ser>
        <c:dLbls>
          <c:showLegendKey val="0"/>
          <c:showVal val="0"/>
          <c:showCatName val="0"/>
          <c:showSerName val="0"/>
          <c:showPercent val="0"/>
          <c:showBubbleSize val="0"/>
        </c:dLbls>
        <c:gapWidth val="150"/>
        <c:overlap val="100"/>
        <c:axId val="960235183"/>
        <c:axId val="960243343"/>
        <c:extLst/>
      </c:barChart>
      <c:catAx>
        <c:axId val="960235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n-US"/>
          </a:p>
        </c:txPr>
        <c:crossAx val="960243343"/>
        <c:crosses val="autoZero"/>
        <c:auto val="1"/>
        <c:lblAlgn val="ctr"/>
        <c:lblOffset val="100"/>
        <c:noMultiLvlLbl val="0"/>
      </c:catAx>
      <c:valAx>
        <c:axId val="9602433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cap="all" baseline="0">
                    <a:solidFill>
                      <a:schemeClr val="tx1">
                        <a:lumMod val="50000"/>
                        <a:lumOff val="50000"/>
                      </a:schemeClr>
                    </a:solidFill>
                    <a:latin typeface="+mn-lt"/>
                    <a:ea typeface="+mn-ea"/>
                    <a:cs typeface="+mn-cs"/>
                  </a:defRPr>
                </a:pPr>
                <a:r>
                  <a:rPr lang="en-US" sz="1400" dirty="0"/>
                  <a:t>Million  tons</a:t>
                </a:r>
              </a:p>
            </c:rich>
          </c:tx>
          <c:overlay val="0"/>
          <c:spPr>
            <a:noFill/>
            <a:ln>
              <a:noFill/>
            </a:ln>
            <a:effectLst/>
          </c:spPr>
          <c:txPr>
            <a:bodyPr rot="-5400000" spcFirstLastPara="1" vertOverflow="ellipsis" vert="horz" wrap="square" anchor="ctr" anchorCtr="1"/>
            <a:lstStyle/>
            <a:p>
              <a:pPr>
                <a:defRPr sz="1400"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50000"/>
                    <a:lumOff val="50000"/>
                  </a:schemeClr>
                </a:solidFill>
                <a:latin typeface="+mn-lt"/>
                <a:ea typeface="+mn-ea"/>
                <a:cs typeface="+mn-cs"/>
              </a:defRPr>
            </a:pPr>
            <a:endParaRPr lang="en-US"/>
          </a:p>
        </c:txPr>
        <c:crossAx val="9602351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20308778437407E-2"/>
          <c:y val="8.9118234086437931E-2"/>
          <c:w val="0.8441553165475767"/>
          <c:h val="0.82176353182712414"/>
        </c:manualLayout>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50D-4BAE-A69A-AECA45A980AD}"/>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50D-4BAE-A69A-AECA45A980AD}"/>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50D-4BAE-A69A-AECA45A980AD}"/>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C50D-4BAE-A69A-AECA45A980AD}"/>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C50D-4BAE-A69A-AECA45A980AD}"/>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C50D-4BAE-A69A-AECA45A980AD}"/>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C50D-4BAE-A69A-AECA45A980AD}"/>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C50D-4BAE-A69A-AECA45A980AD}"/>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C50D-4BAE-A69A-AECA45A980AD}"/>
              </c:ext>
            </c:extLst>
          </c:dPt>
          <c:dLbls>
            <c:dLbl>
              <c:idx val="0"/>
              <c:layout>
                <c:manualLayout>
                  <c:x val="-8.8200758895802214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50D-4BAE-A69A-AECA45A980AD}"/>
                </c:ext>
              </c:extLst>
            </c:dLbl>
            <c:dLbl>
              <c:idx val="1"/>
              <c:layout>
                <c:manualLayout>
                  <c:x val="4.0432643080498112E-2"/>
                  <c:y val="6.117248048168207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50D-4BAE-A69A-AECA45A980AD}"/>
                </c:ext>
              </c:extLst>
            </c:dLbl>
            <c:dLbl>
              <c:idx val="2"/>
              <c:layout>
                <c:manualLayout>
                  <c:x val="6.4565480978313758E-2"/>
                  <c:y val="8.9260482729079105E-3"/>
                </c:manualLayout>
              </c:layout>
              <c:tx>
                <c:rich>
                  <a:bodyPr/>
                  <a:lstStyle/>
                  <a:p>
                    <a:r>
                      <a:rPr lang="en-US" baseline="0"/>
                      <a:t>Other Plastics
</a:t>
                    </a:r>
                    <a:fld id="{3A2147E5-82B4-4C1C-81BE-9863EA89C68A}"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50D-4BAE-A69A-AECA45A980AD}"/>
                </c:ext>
              </c:extLst>
            </c:dLbl>
            <c:dLbl>
              <c:idx val="3"/>
              <c:layout>
                <c:manualLayout>
                  <c:x val="5.5717400163382849E-2"/>
                  <c:y val="3.251070136715728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50D-4BAE-A69A-AECA45A980AD}"/>
                </c:ext>
              </c:extLst>
            </c:dLbl>
            <c:dLbl>
              <c:idx val="5"/>
              <c:layout>
                <c:manualLayout>
                  <c:x val="1.0765405113004304E-2"/>
                  <c:y val="-1.940066021692842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50D-4BAE-A69A-AECA45A980AD}"/>
                </c:ext>
              </c:extLst>
            </c:dLbl>
            <c:dLbl>
              <c:idx val="8"/>
              <c:tx>
                <c:rich>
                  <a:bodyPr/>
                  <a:lstStyle/>
                  <a:p>
                    <a:r>
                      <a:rPr lang="en-US" baseline="0"/>
                      <a:t>Final Disposal
</a:t>
                    </a:r>
                    <a:fld id="{3D2592A4-4B20-4DF3-97AB-37D0874E747D}"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C50D-4BAE-A69A-AECA45A980A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8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PhillipsAnalysis!$A$46:$A$53</c:f>
              <c:strCache>
                <c:ptCount val="8"/>
                <c:pt idx="0">
                  <c:v>Reuse</c:v>
                </c:pt>
                <c:pt idx="1">
                  <c:v>Plastic Film</c:v>
                </c:pt>
                <c:pt idx="2">
                  <c:v>Other Plastics #1 - #7</c:v>
                </c:pt>
                <c:pt idx="3">
                  <c:v>Landfill Waste</c:v>
                </c:pt>
                <c:pt idx="4">
                  <c:v>Cartons</c:v>
                </c:pt>
                <c:pt idx="5">
                  <c:v>Recycling</c:v>
                </c:pt>
                <c:pt idx="6">
                  <c:v>Food Recovery</c:v>
                </c:pt>
                <c:pt idx="7">
                  <c:v>Compost</c:v>
                </c:pt>
              </c:strCache>
            </c:strRef>
          </c:cat>
          <c:val>
            <c:numRef>
              <c:f>PhillipsAnalysis!$B$46:$B$53</c:f>
              <c:numCache>
                <c:formatCode>0.00</c:formatCode>
                <c:ptCount val="8"/>
                <c:pt idx="0" formatCode="General">
                  <c:v>0.2</c:v>
                </c:pt>
                <c:pt idx="1">
                  <c:v>0.25</c:v>
                </c:pt>
                <c:pt idx="2" formatCode="General">
                  <c:v>1.4</c:v>
                </c:pt>
                <c:pt idx="3" formatCode="General">
                  <c:v>1.6</c:v>
                </c:pt>
                <c:pt idx="4" formatCode="General">
                  <c:v>2.2000000000000002</c:v>
                </c:pt>
                <c:pt idx="5" formatCode="General">
                  <c:v>2.9000000000000004</c:v>
                </c:pt>
                <c:pt idx="6" formatCode="General">
                  <c:v>8</c:v>
                </c:pt>
                <c:pt idx="7" formatCode="General">
                  <c:v>8.2999999999999989</c:v>
                </c:pt>
              </c:numCache>
            </c:numRef>
          </c:val>
          <c:extLst>
            <c:ext xmlns:c16="http://schemas.microsoft.com/office/drawing/2014/chart" uri="{C3380CC4-5D6E-409C-BE32-E72D297353CC}">
              <c16:uniqueId val="{00000012-C50D-4BAE-A69A-AECA45A980AD}"/>
            </c:ext>
          </c:extLst>
        </c:ser>
        <c:dLbls>
          <c:dLblPos val="bestFit"/>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DC8-49DD-B060-DF5D6011F98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DC8-49DD-B060-DF5D6011F988}"/>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DC8-49DD-B060-DF5D6011F988}"/>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2DC8-49DD-B060-DF5D6011F988}"/>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2DC8-49DD-B060-DF5D6011F988}"/>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2DC8-49DD-B060-DF5D6011F988}"/>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2DC8-49DD-B060-DF5D6011F988}"/>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2DC8-49DD-B060-DF5D6011F988}"/>
              </c:ext>
            </c:extLst>
          </c:dPt>
          <c:dLbls>
            <c:dLbl>
              <c:idx val="1"/>
              <c:layout>
                <c:manualLayout>
                  <c:x val="3.5477548198805969E-2"/>
                  <c:y val="5.997670749698422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DC8-49DD-B060-DF5D6011F988}"/>
                </c:ext>
              </c:extLst>
            </c:dLbl>
            <c:dLbl>
              <c:idx val="2"/>
              <c:layout>
                <c:manualLayout>
                  <c:x val="-5.0776128845565248E-3"/>
                  <c:y val="-9.134575060292044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DC8-49DD-B060-DF5D6011F988}"/>
                </c:ext>
              </c:extLst>
            </c:dLbl>
            <c:dLbl>
              <c:idx val="3"/>
              <c:layout>
                <c:manualLayout>
                  <c:x val="-5.1075154753191625E-2"/>
                  <c:y val="-6.110175800672352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DC8-49DD-B060-DF5D6011F988}"/>
                </c:ext>
              </c:extLst>
            </c:dLbl>
            <c:dLbl>
              <c:idx val="4"/>
              <c:layout>
                <c:manualLayout>
                  <c:x val="-4.6081312829358732E-3"/>
                  <c:y val="5.508016394018218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DC8-49DD-B060-DF5D6011F988}"/>
                </c:ext>
              </c:extLst>
            </c:dLbl>
            <c:dLbl>
              <c:idx val="5"/>
              <c:layout>
                <c:manualLayout>
                  <c:x val="-2.8864741403597186E-2"/>
                  <c:y val="-4.307595534076139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DC8-49DD-B060-DF5D6011F988}"/>
                </c:ext>
              </c:extLst>
            </c:dLbl>
            <c:dLbl>
              <c:idx val="6"/>
              <c:layout>
                <c:manualLayout>
                  <c:x val="5.6415917720890822E-2"/>
                  <c:y val="3.297192461893786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DC8-49DD-B060-DF5D6011F988}"/>
                </c:ext>
              </c:extLst>
            </c:dLbl>
            <c:dLbl>
              <c:idx val="7"/>
              <c:tx>
                <c:rich>
                  <a:bodyPr/>
                  <a:lstStyle/>
                  <a:p>
                    <a:r>
                      <a:rPr lang="en-US"/>
                      <a:t>Food Recovery &amp; Composting</a:t>
                    </a:r>
                    <a:r>
                      <a:rPr lang="en-US" baseline="0"/>
                      <a:t>
</a:t>
                    </a:r>
                    <a:fld id="{A7CFD7D0-A3B3-4D1A-8B55-405847CD70C8}" type="PERCENTAGE">
                      <a:rPr lang="en-US" baseline="0"/>
                      <a:pPr/>
                      <a:t>[PERCENTAGE]</a:t>
                    </a:fld>
                    <a:endParaRPr lang="en-US" baseline="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2DC8-49DD-B060-DF5D6011F98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8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HomewoodAnalysis!$A$37:$A$43</c:f>
              <c:strCache>
                <c:ptCount val="7"/>
                <c:pt idx="0">
                  <c:v>ReUse</c:v>
                </c:pt>
                <c:pt idx="1">
                  <c:v>Final Disposal </c:v>
                </c:pt>
                <c:pt idx="2">
                  <c:v>Recycling</c:v>
                </c:pt>
                <c:pt idx="3">
                  <c:v>Paper Towels</c:v>
                </c:pt>
                <c:pt idx="4">
                  <c:v>Food Recovery</c:v>
                </c:pt>
                <c:pt idx="5">
                  <c:v>Post-Consumer Organics</c:v>
                </c:pt>
                <c:pt idx="6">
                  <c:v>Compostable Servingware</c:v>
                </c:pt>
              </c:strCache>
            </c:strRef>
          </c:cat>
          <c:val>
            <c:numRef>
              <c:f>HomewoodAnalysis!$B$37:$B$43</c:f>
              <c:numCache>
                <c:formatCode>General</c:formatCode>
                <c:ptCount val="7"/>
                <c:pt idx="0">
                  <c:v>15.9</c:v>
                </c:pt>
                <c:pt idx="1">
                  <c:v>8.6</c:v>
                </c:pt>
                <c:pt idx="2">
                  <c:v>9.6999999999999993</c:v>
                </c:pt>
                <c:pt idx="3">
                  <c:v>4.5999999999999996</c:v>
                </c:pt>
                <c:pt idx="4">
                  <c:v>14.8</c:v>
                </c:pt>
                <c:pt idx="5">
                  <c:v>10.6</c:v>
                </c:pt>
                <c:pt idx="6">
                  <c:v>0.4</c:v>
                </c:pt>
              </c:numCache>
            </c:numRef>
          </c:val>
          <c:extLst>
            <c:ext xmlns:c16="http://schemas.microsoft.com/office/drawing/2014/chart" uri="{C3380CC4-5D6E-409C-BE32-E72D297353CC}">
              <c16:uniqueId val="{00000010-2DC8-49DD-B060-DF5D6011F988}"/>
            </c:ext>
          </c:extLst>
        </c:ser>
        <c:dLbls>
          <c:dLblPos val="bestFit"/>
          <c:showLegendKey val="0"/>
          <c:showVal val="0"/>
          <c:showCatName val="1"/>
          <c:showSerName val="0"/>
          <c:showPercent val="1"/>
          <c:showBubbleSize val="0"/>
          <c:showLeaderLines val="1"/>
        </c:dLbls>
        <c:gapWidth val="100"/>
        <c:splitType val="cust"/>
        <c:custSplit>
          <c:secondPiePt val="3"/>
          <c:secondPiePt val="4"/>
          <c:secondPiePt val="5"/>
          <c:secondPiePt val="6"/>
        </c:custSplit>
        <c:secondPieSize val="75"/>
        <c:serLines>
          <c:spPr>
            <a:ln w="9525" cap="flat" cmpd="sng" algn="ctr">
              <a:solidFill>
                <a:schemeClr val="lt1">
                  <a:lumMod val="95000"/>
                  <a:alpha val="54000"/>
                </a:schemeClr>
              </a:solidFill>
              <a:round/>
            </a:ln>
            <a:effectLst/>
          </c:spPr>
        </c:serLines>
      </c:of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494963453097277E-2"/>
          <c:y val="3.9826371469599837E-2"/>
          <c:w val="0.95594849397113146"/>
          <c:h val="0.92034725706080034"/>
        </c:manualLayout>
      </c:layout>
      <c:ofPieChart>
        <c:ofPieType val="pie"/>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4F9-433E-8A21-FCC29CD45072}"/>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4F9-433E-8A21-FCC29CD45072}"/>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4F9-433E-8A21-FCC29CD45072}"/>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84F9-433E-8A21-FCC29CD45072}"/>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84F9-433E-8A21-FCC29CD45072}"/>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84F9-433E-8A21-FCC29CD45072}"/>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84F9-433E-8A21-FCC29CD45072}"/>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84F9-433E-8A21-FCC29CD45072}"/>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84F9-433E-8A21-FCC29CD45072}"/>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84F9-433E-8A21-FCC29CD45072}"/>
              </c:ext>
            </c:extLst>
          </c:dPt>
          <c:dLbls>
            <c:dLbl>
              <c:idx val="1"/>
              <c:layout>
                <c:manualLayout>
                  <c:x val="5.9265769382551563E-2"/>
                  <c:y val="-0.1297316244229690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4F9-433E-8A21-FCC29CD45072}"/>
                </c:ext>
              </c:extLst>
            </c:dLbl>
            <c:dLbl>
              <c:idx val="2"/>
              <c:layout>
                <c:manualLayout>
                  <c:x val="0.11158710823189914"/>
                  <c:y val="0.18942595346617319"/>
                </c:manualLayout>
              </c:layout>
              <c:tx>
                <c:rich>
                  <a:bodyPr/>
                  <a:lstStyle/>
                  <a:p>
                    <a:r>
                      <a:rPr lang="en-US" baseline="0"/>
                      <a:t>Food Recovery &amp; Composting
</a:t>
                    </a:r>
                    <a:fld id="{69F56574-ECF4-41FA-9C0F-D0B1904B2F17}"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4F9-433E-8A21-FCC29CD45072}"/>
                </c:ext>
              </c:extLst>
            </c:dLbl>
            <c:dLbl>
              <c:idx val="3"/>
              <c:layout>
                <c:manualLayout>
                  <c:x val="-1.2390999866512795E-2"/>
                  <c:y val="7.206720666710704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4F9-433E-8A21-FCC29CD45072}"/>
                </c:ext>
              </c:extLst>
            </c:dLbl>
            <c:dLbl>
              <c:idx val="5"/>
              <c:layout>
                <c:manualLayout>
                  <c:x val="-2.3742147155347601E-2"/>
                  <c:y val="2.402805574251845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4F9-433E-8A21-FCC29CD45072}"/>
                </c:ext>
              </c:extLst>
            </c:dLbl>
            <c:dLbl>
              <c:idx val="6"/>
              <c:layout>
                <c:manualLayout>
                  <c:x val="1.4782114462819625E-2"/>
                  <c:y val="-3.9226503226374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84F9-433E-8A21-FCC29CD45072}"/>
                </c:ext>
              </c:extLst>
            </c:dLbl>
            <c:dLbl>
              <c:idx val="7"/>
              <c:layout>
                <c:manualLayout>
                  <c:x val="1.447962845029368E-3"/>
                  <c:y val="-2.7490688057206482E-2"/>
                </c:manualLayout>
              </c:layout>
              <c:tx>
                <c:rich>
                  <a:bodyPr/>
                  <a:lstStyle/>
                  <a:p>
                    <a:r>
                      <a:rPr lang="en-US" baseline="0"/>
                      <a:t>Corrugated Cardboard
</a:t>
                    </a:r>
                    <a:fld id="{F047203D-B7EE-450E-823F-650BC0ECC8E0}"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84F9-433E-8A21-FCC29CD45072}"/>
                </c:ext>
              </c:extLst>
            </c:dLbl>
            <c:dLbl>
              <c:idx val="8"/>
              <c:layout>
                <c:manualLayout>
                  <c:x val="-2.5440876550195286E-2"/>
                  <c:y val="-2.4903458704605953E-2"/>
                </c:manualLayout>
              </c:layout>
              <c:tx>
                <c:rich>
                  <a:bodyPr/>
                  <a:lstStyle/>
                  <a:p>
                    <a:r>
                      <a:rPr lang="en-US" baseline="0"/>
                      <a:t>Metal
</a:t>
                    </a:r>
                    <a:fld id="{EEC2942E-36E8-4956-A089-1517A0657E7F}"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84F9-433E-8A21-FCC29CD45072}"/>
                </c:ext>
              </c:extLst>
            </c:dLbl>
            <c:dLbl>
              <c:idx val="9"/>
              <c:tx>
                <c:rich>
                  <a:bodyPr/>
                  <a:lstStyle/>
                  <a:p>
                    <a:r>
                      <a:rPr lang="en-US"/>
                      <a:t>Recycling</a:t>
                    </a:r>
                    <a:r>
                      <a:rPr lang="en-US" baseline="0"/>
                      <a:t>
</a:t>
                    </a:r>
                    <a:fld id="{B05BCF76-C403-4484-B3D4-AE069F1AD40E}" type="PERCENTAGE">
                      <a:rPr lang="en-US" baseline="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84F9-433E-8A21-FCC29CD4507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HomewoodAnalysis!$A$55:$A$63</c:f>
              <c:strCache>
                <c:ptCount val="9"/>
                <c:pt idx="0">
                  <c:v>ReUse</c:v>
                </c:pt>
                <c:pt idx="1">
                  <c:v>Final Disposal </c:v>
                </c:pt>
                <c:pt idx="2">
                  <c:v>Compost</c:v>
                </c:pt>
                <c:pt idx="3">
                  <c:v>Plastics #1 &amp; #2 Bottles, Tubs, Jugs</c:v>
                </c:pt>
                <c:pt idx="4">
                  <c:v>White Ledger Paper</c:v>
                </c:pt>
                <c:pt idx="5">
                  <c:v>Mixed Paper</c:v>
                </c:pt>
                <c:pt idx="6">
                  <c:v>Paperboard</c:v>
                </c:pt>
                <c:pt idx="7">
                  <c:v>OCC</c:v>
                </c:pt>
                <c:pt idx="8">
                  <c:v>Steel and Aluminum</c:v>
                </c:pt>
              </c:strCache>
            </c:strRef>
          </c:cat>
          <c:val>
            <c:numRef>
              <c:f>HomewoodAnalysis!$B$55:$B$63</c:f>
              <c:numCache>
                <c:formatCode>General</c:formatCode>
                <c:ptCount val="9"/>
                <c:pt idx="0">
                  <c:v>15.9</c:v>
                </c:pt>
                <c:pt idx="1">
                  <c:v>8.6</c:v>
                </c:pt>
                <c:pt idx="2">
                  <c:v>30.4</c:v>
                </c:pt>
                <c:pt idx="3">
                  <c:v>1</c:v>
                </c:pt>
                <c:pt idx="4">
                  <c:v>2.7</c:v>
                </c:pt>
                <c:pt idx="5">
                  <c:v>2.2999999999999998</c:v>
                </c:pt>
                <c:pt idx="6">
                  <c:v>0.4</c:v>
                </c:pt>
                <c:pt idx="7">
                  <c:v>2</c:v>
                </c:pt>
                <c:pt idx="8">
                  <c:v>1.3</c:v>
                </c:pt>
              </c:numCache>
            </c:numRef>
          </c:val>
          <c:extLst>
            <c:ext xmlns:c16="http://schemas.microsoft.com/office/drawing/2014/chart" uri="{C3380CC4-5D6E-409C-BE32-E72D297353CC}">
              <c16:uniqueId val="{00000014-84F9-433E-8A21-FCC29CD45072}"/>
            </c:ext>
          </c:extLst>
        </c:ser>
        <c:dLbls>
          <c:dLblPos val="bestFit"/>
          <c:showLegendKey val="0"/>
          <c:showVal val="0"/>
          <c:showCatName val="1"/>
          <c:showSerName val="0"/>
          <c:showPercent val="1"/>
          <c:showBubbleSize val="0"/>
          <c:showLeaderLines val="1"/>
        </c:dLbls>
        <c:gapWidth val="100"/>
        <c:splitType val="cust"/>
        <c:custSplit>
          <c:secondPiePt val="3"/>
          <c:secondPiePt val="4"/>
          <c:secondPiePt val="5"/>
          <c:secondPiePt val="6"/>
          <c:secondPiePt val="7"/>
          <c:secondPiePt val="8"/>
        </c:custSplit>
        <c:secondPieSize val="75"/>
        <c:serLines>
          <c:spPr>
            <a:ln w="9525" cap="flat" cmpd="sng" algn="ctr">
              <a:solidFill>
                <a:schemeClr val="lt1">
                  <a:lumMod val="95000"/>
                  <a:alpha val="54000"/>
                </a:schemeClr>
              </a:solidFill>
              <a:round/>
            </a:ln>
            <a:effectLst/>
          </c:spPr>
        </c:serLines>
      </c:of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3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3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7FF816-874F-4269-A606-45A3D9EC3FF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38292C5-39BC-4883-AF0E-44DE29EFAE4A}">
      <dgm:prSet/>
      <dgm:spPr/>
      <dgm:t>
        <a:bodyPr/>
        <a:lstStyle/>
        <a:p>
          <a:r>
            <a:rPr lang="en-US"/>
            <a:t>Sort</a:t>
          </a:r>
        </a:p>
      </dgm:t>
    </dgm:pt>
    <dgm:pt modelId="{9E9BFB46-CB66-4A1A-8B75-4755AD74F387}" type="parTrans" cxnId="{6237A7D0-A7A6-48FD-A370-A6F2AB5BCE8C}">
      <dgm:prSet/>
      <dgm:spPr/>
      <dgm:t>
        <a:bodyPr/>
        <a:lstStyle/>
        <a:p>
          <a:endParaRPr lang="en-US"/>
        </a:p>
      </dgm:t>
    </dgm:pt>
    <dgm:pt modelId="{35E74905-A2F9-402A-ACFF-8FB10A542FE0}" type="sibTrans" cxnId="{6237A7D0-A7A6-48FD-A370-A6F2AB5BCE8C}">
      <dgm:prSet/>
      <dgm:spPr/>
      <dgm:t>
        <a:bodyPr/>
        <a:lstStyle/>
        <a:p>
          <a:endParaRPr lang="en-US"/>
        </a:p>
      </dgm:t>
    </dgm:pt>
    <dgm:pt modelId="{6654EA63-6E7C-4CA4-8313-FC26DBDC5DAA}">
      <dgm:prSet/>
      <dgm:spPr/>
      <dgm:t>
        <a:bodyPr/>
        <a:lstStyle/>
        <a:p>
          <a:r>
            <a:rPr lang="en-US"/>
            <a:t>Characterize</a:t>
          </a:r>
        </a:p>
      </dgm:t>
    </dgm:pt>
    <dgm:pt modelId="{B382BD37-48C7-49A3-BED9-CF18887DA06E}" type="parTrans" cxnId="{F3946927-E15B-4E3C-B709-63D41E5E3222}">
      <dgm:prSet/>
      <dgm:spPr/>
      <dgm:t>
        <a:bodyPr/>
        <a:lstStyle/>
        <a:p>
          <a:endParaRPr lang="en-US"/>
        </a:p>
      </dgm:t>
    </dgm:pt>
    <dgm:pt modelId="{12C3BF0F-B900-42F9-9A72-FFDD92F0BB99}" type="sibTrans" cxnId="{F3946927-E15B-4E3C-B709-63D41E5E3222}">
      <dgm:prSet/>
      <dgm:spPr/>
      <dgm:t>
        <a:bodyPr/>
        <a:lstStyle/>
        <a:p>
          <a:endParaRPr lang="en-US"/>
        </a:p>
      </dgm:t>
    </dgm:pt>
    <dgm:pt modelId="{24DA4C59-FCFA-46C5-8ABD-3829D2899941}">
      <dgm:prSet/>
      <dgm:spPr/>
      <dgm:t>
        <a:bodyPr/>
        <a:lstStyle/>
        <a:p>
          <a:r>
            <a:rPr lang="en-US"/>
            <a:t>Record</a:t>
          </a:r>
        </a:p>
      </dgm:t>
    </dgm:pt>
    <dgm:pt modelId="{F33DBC09-23E1-44D6-889A-6849CEACC61C}" type="parTrans" cxnId="{8BEB9CD2-6C34-43DD-A611-FDB06D48CA51}">
      <dgm:prSet/>
      <dgm:spPr/>
      <dgm:t>
        <a:bodyPr/>
        <a:lstStyle/>
        <a:p>
          <a:endParaRPr lang="en-US"/>
        </a:p>
      </dgm:t>
    </dgm:pt>
    <dgm:pt modelId="{EF2D5CBC-26CA-4283-BACF-796463F0E708}" type="sibTrans" cxnId="{8BEB9CD2-6C34-43DD-A611-FDB06D48CA51}">
      <dgm:prSet/>
      <dgm:spPr/>
      <dgm:t>
        <a:bodyPr/>
        <a:lstStyle/>
        <a:p>
          <a:endParaRPr lang="en-US"/>
        </a:p>
      </dgm:t>
    </dgm:pt>
    <dgm:pt modelId="{CD29DDE8-8CF7-4EF5-9841-8A9D0ACA0C12}" type="pres">
      <dgm:prSet presAssocID="{4C7FF816-874F-4269-A606-45A3D9EC3FFB}" presName="diagram" presStyleCnt="0">
        <dgm:presLayoutVars>
          <dgm:dir/>
          <dgm:resizeHandles val="exact"/>
        </dgm:presLayoutVars>
      </dgm:prSet>
      <dgm:spPr/>
    </dgm:pt>
    <dgm:pt modelId="{8ED09028-6D7F-4180-874B-52282C4C2D4E}" type="pres">
      <dgm:prSet presAssocID="{438292C5-39BC-4883-AF0E-44DE29EFAE4A}" presName="node" presStyleLbl="node1" presStyleIdx="0" presStyleCnt="3">
        <dgm:presLayoutVars>
          <dgm:bulletEnabled val="1"/>
        </dgm:presLayoutVars>
      </dgm:prSet>
      <dgm:spPr/>
    </dgm:pt>
    <dgm:pt modelId="{0C188152-F67A-4DE4-9784-A486E46D28F8}" type="pres">
      <dgm:prSet presAssocID="{35E74905-A2F9-402A-ACFF-8FB10A542FE0}" presName="sibTrans" presStyleCnt="0"/>
      <dgm:spPr/>
    </dgm:pt>
    <dgm:pt modelId="{6B781FAA-F0C9-4818-A5B9-2DB8ECE69604}" type="pres">
      <dgm:prSet presAssocID="{6654EA63-6E7C-4CA4-8313-FC26DBDC5DAA}" presName="node" presStyleLbl="node1" presStyleIdx="1" presStyleCnt="3">
        <dgm:presLayoutVars>
          <dgm:bulletEnabled val="1"/>
        </dgm:presLayoutVars>
      </dgm:prSet>
      <dgm:spPr/>
    </dgm:pt>
    <dgm:pt modelId="{DD7F0548-344A-495C-86C2-71DB5FD9C883}" type="pres">
      <dgm:prSet presAssocID="{12C3BF0F-B900-42F9-9A72-FFDD92F0BB99}" presName="sibTrans" presStyleCnt="0"/>
      <dgm:spPr/>
    </dgm:pt>
    <dgm:pt modelId="{D50A45E9-9932-4223-A7F0-F1595889EF29}" type="pres">
      <dgm:prSet presAssocID="{24DA4C59-FCFA-46C5-8ABD-3829D2899941}" presName="node" presStyleLbl="node1" presStyleIdx="2" presStyleCnt="3">
        <dgm:presLayoutVars>
          <dgm:bulletEnabled val="1"/>
        </dgm:presLayoutVars>
      </dgm:prSet>
      <dgm:spPr/>
    </dgm:pt>
  </dgm:ptLst>
  <dgm:cxnLst>
    <dgm:cxn modelId="{87990D1A-FDE3-4AF7-9073-B736CFCBD015}" type="presOf" srcId="{6654EA63-6E7C-4CA4-8313-FC26DBDC5DAA}" destId="{6B781FAA-F0C9-4818-A5B9-2DB8ECE69604}" srcOrd="0" destOrd="0" presId="urn:microsoft.com/office/officeart/2005/8/layout/default"/>
    <dgm:cxn modelId="{F3946927-E15B-4E3C-B709-63D41E5E3222}" srcId="{4C7FF816-874F-4269-A606-45A3D9EC3FFB}" destId="{6654EA63-6E7C-4CA4-8313-FC26DBDC5DAA}" srcOrd="1" destOrd="0" parTransId="{B382BD37-48C7-49A3-BED9-CF18887DA06E}" sibTransId="{12C3BF0F-B900-42F9-9A72-FFDD92F0BB99}"/>
    <dgm:cxn modelId="{50898FB4-51C1-400F-B78D-E7BA44C2984E}" type="presOf" srcId="{438292C5-39BC-4883-AF0E-44DE29EFAE4A}" destId="{8ED09028-6D7F-4180-874B-52282C4C2D4E}" srcOrd="0" destOrd="0" presId="urn:microsoft.com/office/officeart/2005/8/layout/default"/>
    <dgm:cxn modelId="{6237A7D0-A7A6-48FD-A370-A6F2AB5BCE8C}" srcId="{4C7FF816-874F-4269-A606-45A3D9EC3FFB}" destId="{438292C5-39BC-4883-AF0E-44DE29EFAE4A}" srcOrd="0" destOrd="0" parTransId="{9E9BFB46-CB66-4A1A-8B75-4755AD74F387}" sibTransId="{35E74905-A2F9-402A-ACFF-8FB10A542FE0}"/>
    <dgm:cxn modelId="{8BEB9CD2-6C34-43DD-A611-FDB06D48CA51}" srcId="{4C7FF816-874F-4269-A606-45A3D9EC3FFB}" destId="{24DA4C59-FCFA-46C5-8ABD-3829D2899941}" srcOrd="2" destOrd="0" parTransId="{F33DBC09-23E1-44D6-889A-6849CEACC61C}" sibTransId="{EF2D5CBC-26CA-4283-BACF-796463F0E708}"/>
    <dgm:cxn modelId="{3BF0DEEE-2E9D-4D30-A6E6-A5D3C23284F8}" type="presOf" srcId="{24DA4C59-FCFA-46C5-8ABD-3829D2899941}" destId="{D50A45E9-9932-4223-A7F0-F1595889EF29}" srcOrd="0" destOrd="0" presId="urn:microsoft.com/office/officeart/2005/8/layout/default"/>
    <dgm:cxn modelId="{AEB435F9-DCEF-4B69-9F54-ACAF04ED83E8}" type="presOf" srcId="{4C7FF816-874F-4269-A606-45A3D9EC3FFB}" destId="{CD29DDE8-8CF7-4EF5-9841-8A9D0ACA0C12}" srcOrd="0" destOrd="0" presId="urn:microsoft.com/office/officeart/2005/8/layout/default"/>
    <dgm:cxn modelId="{ED260197-B530-4316-BF38-A4E9F0F3BAFA}" type="presParOf" srcId="{CD29DDE8-8CF7-4EF5-9841-8A9D0ACA0C12}" destId="{8ED09028-6D7F-4180-874B-52282C4C2D4E}" srcOrd="0" destOrd="0" presId="urn:microsoft.com/office/officeart/2005/8/layout/default"/>
    <dgm:cxn modelId="{4D6B5615-2A44-4FE5-83D0-502C821B08E3}" type="presParOf" srcId="{CD29DDE8-8CF7-4EF5-9841-8A9D0ACA0C12}" destId="{0C188152-F67A-4DE4-9784-A486E46D28F8}" srcOrd="1" destOrd="0" presId="urn:microsoft.com/office/officeart/2005/8/layout/default"/>
    <dgm:cxn modelId="{5EE23AB2-2C6B-4447-8F04-4C3518450DEE}" type="presParOf" srcId="{CD29DDE8-8CF7-4EF5-9841-8A9D0ACA0C12}" destId="{6B781FAA-F0C9-4818-A5B9-2DB8ECE69604}" srcOrd="2" destOrd="0" presId="urn:microsoft.com/office/officeart/2005/8/layout/default"/>
    <dgm:cxn modelId="{D5BFAFAE-027F-480D-AD47-643212251091}" type="presParOf" srcId="{CD29DDE8-8CF7-4EF5-9841-8A9D0ACA0C12}" destId="{DD7F0548-344A-495C-86C2-71DB5FD9C883}" srcOrd="3" destOrd="0" presId="urn:microsoft.com/office/officeart/2005/8/layout/default"/>
    <dgm:cxn modelId="{2B77B73E-5DAB-4DAE-A9D3-2F83B279DE13}" type="presParOf" srcId="{CD29DDE8-8CF7-4EF5-9841-8A9D0ACA0C12}" destId="{D50A45E9-9932-4223-A7F0-F1595889EF29}"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09028-6D7F-4180-874B-52282C4C2D4E}">
      <dsp:nvSpPr>
        <dsp:cNvPr id="0" name=""/>
        <dsp:cNvSpPr/>
      </dsp:nvSpPr>
      <dsp:spPr>
        <a:xfrm>
          <a:off x="0" y="508835"/>
          <a:ext cx="3143249" cy="18859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Sort</a:t>
          </a:r>
        </a:p>
      </dsp:txBody>
      <dsp:txXfrm>
        <a:off x="0" y="508835"/>
        <a:ext cx="3143249" cy="1885950"/>
      </dsp:txXfrm>
    </dsp:sp>
    <dsp:sp modelId="{6B781FAA-F0C9-4818-A5B9-2DB8ECE69604}">
      <dsp:nvSpPr>
        <dsp:cNvPr id="0" name=""/>
        <dsp:cNvSpPr/>
      </dsp:nvSpPr>
      <dsp:spPr>
        <a:xfrm>
          <a:off x="3457575" y="508835"/>
          <a:ext cx="3143249" cy="18859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Characterize</a:t>
          </a:r>
        </a:p>
      </dsp:txBody>
      <dsp:txXfrm>
        <a:off x="3457575" y="508835"/>
        <a:ext cx="3143249" cy="1885950"/>
      </dsp:txXfrm>
    </dsp:sp>
    <dsp:sp modelId="{D50A45E9-9932-4223-A7F0-F1595889EF29}">
      <dsp:nvSpPr>
        <dsp:cNvPr id="0" name=""/>
        <dsp:cNvSpPr/>
      </dsp:nvSpPr>
      <dsp:spPr>
        <a:xfrm>
          <a:off x="6915149" y="508835"/>
          <a:ext cx="3143249" cy="18859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Record</a:t>
          </a:r>
        </a:p>
      </dsp:txBody>
      <dsp:txXfrm>
        <a:off x="6915149" y="508835"/>
        <a:ext cx="3143249" cy="18859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10CB9F-715F-4888-BF1F-1E4B55D608B3}" type="datetimeFigureOut">
              <a:rPr lang="en-US" smtClean="0"/>
              <a:t>3/17/2026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38317-3FC9-4494-A7B1-CC5F0CA05D9D}" type="slidenum">
              <a:rPr lang="en-US" smtClean="0"/>
              <a:t>‹#›</a:t>
            </a:fld>
            <a:endParaRPr lang="en-US"/>
          </a:p>
        </p:txBody>
      </p:sp>
    </p:spTree>
    <p:extLst>
      <p:ext uri="{BB962C8B-B14F-4D97-AF65-F5344CB8AC3E}">
        <p14:creationId xmlns:p14="http://schemas.microsoft.com/office/powerpoint/2010/main" val="3055433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zwia.org/zero-waste-definitio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bennettcompost.com/product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A0AC6-3B78-15F3-1A63-4AE0675ED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95A97C-2064-D213-0BF5-A3C709FBF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11B0FB-B25B-8097-00B7-1F3C1072A9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7A17BA-3FEF-A809-EAE1-65DD0D289A5C}"/>
              </a:ext>
            </a:extLst>
          </p:cNvPr>
          <p:cNvSpPr>
            <a:spLocks noGrp="1"/>
          </p:cNvSpPr>
          <p:nvPr>
            <p:ph type="sldNum" sz="quarter" idx="5"/>
          </p:nvPr>
        </p:nvSpPr>
        <p:spPr/>
        <p:txBody>
          <a:bodyPr/>
          <a:lstStyle/>
          <a:p>
            <a:fld id="{FBF38317-3FC9-4494-A7B1-CC5F0CA05D9D}" type="slidenum">
              <a:rPr lang="en-US" smtClean="0"/>
              <a:t>3</a:t>
            </a:fld>
            <a:endParaRPr lang="en-US"/>
          </a:p>
        </p:txBody>
      </p:sp>
    </p:spTree>
    <p:extLst>
      <p:ext uri="{BB962C8B-B14F-4D97-AF65-F5344CB8AC3E}">
        <p14:creationId xmlns:p14="http://schemas.microsoft.com/office/powerpoint/2010/main" val="2446201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434D54F1-3546-42BE-8C3A-945BF51AA8E5}"/>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55366" indent="-290525" eaLnBrk="0" hangingPunct="0">
              <a:spcBef>
                <a:spcPct val="30000"/>
              </a:spcBef>
              <a:defRPr sz="1200">
                <a:solidFill>
                  <a:schemeClr val="tx1"/>
                </a:solidFill>
                <a:latin typeface="Times New Roman" panose="02020603050405020304" pitchFamily="18" charset="0"/>
              </a:defRPr>
            </a:lvl2pPr>
            <a:lvl3pPr marL="1163630" indent="-232420" eaLnBrk="0" hangingPunct="0">
              <a:spcBef>
                <a:spcPct val="30000"/>
              </a:spcBef>
              <a:defRPr sz="1200">
                <a:solidFill>
                  <a:schemeClr val="tx1"/>
                </a:solidFill>
                <a:latin typeface="Times New Roman" panose="02020603050405020304" pitchFamily="18" charset="0"/>
              </a:defRPr>
            </a:lvl3pPr>
            <a:lvl4pPr marL="1628471" indent="-232420" eaLnBrk="0" hangingPunct="0">
              <a:spcBef>
                <a:spcPct val="30000"/>
              </a:spcBef>
              <a:defRPr sz="1200">
                <a:solidFill>
                  <a:schemeClr val="tx1"/>
                </a:solidFill>
                <a:latin typeface="Times New Roman" panose="02020603050405020304" pitchFamily="18" charset="0"/>
              </a:defRPr>
            </a:lvl4pPr>
            <a:lvl5pPr marL="2094840" indent="-232420" eaLnBrk="0" hangingPunct="0">
              <a:spcBef>
                <a:spcPct val="30000"/>
              </a:spcBef>
              <a:defRPr sz="1200">
                <a:solidFill>
                  <a:schemeClr val="tx1"/>
                </a:solidFill>
                <a:latin typeface="Times New Roman" panose="02020603050405020304" pitchFamily="18" charset="0"/>
              </a:defRPr>
            </a:lvl5pPr>
            <a:lvl6pPr marL="2535215" indent="-232420" eaLnBrk="0" fontAlgn="base" hangingPunct="0">
              <a:spcBef>
                <a:spcPct val="30000"/>
              </a:spcBef>
              <a:spcAft>
                <a:spcPct val="0"/>
              </a:spcAft>
              <a:defRPr sz="1200">
                <a:solidFill>
                  <a:schemeClr val="tx1"/>
                </a:solidFill>
                <a:latin typeface="Times New Roman" panose="02020603050405020304" pitchFamily="18" charset="0"/>
              </a:defRPr>
            </a:lvl6pPr>
            <a:lvl7pPr marL="2975590" indent="-232420" eaLnBrk="0" fontAlgn="base" hangingPunct="0">
              <a:spcBef>
                <a:spcPct val="30000"/>
              </a:spcBef>
              <a:spcAft>
                <a:spcPct val="0"/>
              </a:spcAft>
              <a:defRPr sz="1200">
                <a:solidFill>
                  <a:schemeClr val="tx1"/>
                </a:solidFill>
                <a:latin typeface="Times New Roman" panose="02020603050405020304" pitchFamily="18" charset="0"/>
              </a:defRPr>
            </a:lvl7pPr>
            <a:lvl8pPr marL="3415965" indent="-232420" eaLnBrk="0" fontAlgn="base" hangingPunct="0">
              <a:spcBef>
                <a:spcPct val="30000"/>
              </a:spcBef>
              <a:spcAft>
                <a:spcPct val="0"/>
              </a:spcAft>
              <a:defRPr sz="1200">
                <a:solidFill>
                  <a:schemeClr val="tx1"/>
                </a:solidFill>
                <a:latin typeface="Times New Roman" panose="02020603050405020304" pitchFamily="18" charset="0"/>
              </a:defRPr>
            </a:lvl8pPr>
            <a:lvl9pPr marL="3856340" indent="-23242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C29D44E-651E-4FB6-A34C-2E7600CF6302}" type="slidenum">
              <a:rPr lang="en-US" altLang="en-US" sz="1300"/>
              <a:pPr eaLnBrk="1" hangingPunct="1">
                <a:spcBef>
                  <a:spcPct val="0"/>
                </a:spcBef>
              </a:pPr>
              <a:t>22</a:t>
            </a:fld>
            <a:endParaRPr lang="en-US" altLang="en-US" sz="1300"/>
          </a:p>
        </p:txBody>
      </p:sp>
      <p:sp>
        <p:nvSpPr>
          <p:cNvPr id="93187" name="Rectangle 2">
            <a:extLst>
              <a:ext uri="{FF2B5EF4-FFF2-40B4-BE49-F238E27FC236}">
                <a16:creationId xmlns:a16="http://schemas.microsoft.com/office/drawing/2014/main" id="{455A9155-F7D8-4507-B325-7E319D2F90AE}"/>
              </a:ext>
            </a:extLst>
          </p:cNvPr>
          <p:cNvSpPr>
            <a:spLocks noGrp="1" noRot="1" noChangeAspect="1" noChangeArrowheads="1" noTextEdit="1"/>
          </p:cNvSpPr>
          <p:nvPr>
            <p:ph type="sldImg"/>
          </p:nvPr>
        </p:nvSpPr>
        <p:spPr>
          <a:xfrm>
            <a:off x="2309813" y="525463"/>
            <a:ext cx="4670425" cy="2627312"/>
          </a:xfrm>
          <a:solidFill>
            <a:srgbClr val="FFFFFF"/>
          </a:solidFill>
          <a:ln/>
        </p:spPr>
      </p:sp>
      <p:sp>
        <p:nvSpPr>
          <p:cNvPr id="93188" name="Rectangle 3">
            <a:extLst>
              <a:ext uri="{FF2B5EF4-FFF2-40B4-BE49-F238E27FC236}">
                <a16:creationId xmlns:a16="http://schemas.microsoft.com/office/drawing/2014/main" id="{94AB6109-D69E-4191-AB43-C9F0AD0D296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470972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9B309283-9052-4FBA-8CF4-16DD8127D06B}"/>
              </a:ext>
            </a:extLst>
          </p:cNvPr>
          <p:cNvSpPr>
            <a:spLocks noGrp="1" noRot="1" noChangeAspect="1" noChangeArrowheads="1" noTextEdit="1"/>
          </p:cNvSpPr>
          <p:nvPr>
            <p:ph type="sldImg"/>
          </p:nvPr>
        </p:nvSpPr>
        <p:spPr>
          <a:xfrm>
            <a:off x="2309813" y="525463"/>
            <a:ext cx="4670425" cy="2627312"/>
          </a:xfrm>
          <a:ln/>
        </p:spPr>
      </p:sp>
      <p:sp>
        <p:nvSpPr>
          <p:cNvPr id="199683" name="Rectangle 3">
            <a:extLst>
              <a:ext uri="{FF2B5EF4-FFF2-40B4-BE49-F238E27FC236}">
                <a16:creationId xmlns:a16="http://schemas.microsoft.com/office/drawing/2014/main" id="{2E6336A7-7D1C-4BB7-8D2C-CE82DF1296BE}"/>
              </a:ext>
            </a:extLst>
          </p:cNvPr>
          <p:cNvSpPr>
            <a:spLocks noGrp="1" noChangeArrowheads="1"/>
          </p:cNvSpPr>
          <p:nvPr>
            <p:ph type="body" idx="1"/>
          </p:nvPr>
        </p:nvSpPr>
        <p:spPr>
          <a:noFill/>
        </p:spPr>
        <p:txBody>
          <a:bodyPr/>
          <a:lstStyle/>
          <a:p>
            <a:r>
              <a:rPr lang="en-AU" altLang="en-US" dirty="0"/>
              <a:t>www.zwia.org/zwh</a:t>
            </a:r>
          </a:p>
        </p:txBody>
      </p:sp>
    </p:spTree>
    <p:extLst>
      <p:ext uri="{BB962C8B-B14F-4D97-AF65-F5344CB8AC3E}">
        <p14:creationId xmlns:p14="http://schemas.microsoft.com/office/powerpoint/2010/main" val="2575226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FD781-EA0A-D919-DC22-7BF895DC3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584A08-4B0B-D2C6-2AD2-C8EE14265A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410704-FCEE-2DFF-4F3D-FCF085E1E1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ECC129-93A7-FCB0-D4A5-BF57CAF2A468}"/>
              </a:ext>
            </a:extLst>
          </p:cNvPr>
          <p:cNvSpPr>
            <a:spLocks noGrp="1"/>
          </p:cNvSpPr>
          <p:nvPr>
            <p:ph type="sldNum" sz="quarter" idx="5"/>
          </p:nvPr>
        </p:nvSpPr>
        <p:spPr/>
        <p:txBody>
          <a:bodyPr/>
          <a:lstStyle/>
          <a:p>
            <a:fld id="{FBF38317-3FC9-4494-A7B1-CC5F0CA05D9D}" type="slidenum">
              <a:rPr lang="en-US" smtClean="0"/>
              <a:t>35</a:t>
            </a:fld>
            <a:endParaRPr lang="en-US"/>
          </a:p>
        </p:txBody>
      </p:sp>
    </p:spTree>
    <p:extLst>
      <p:ext uri="{BB962C8B-B14F-4D97-AF65-F5344CB8AC3E}">
        <p14:creationId xmlns:p14="http://schemas.microsoft.com/office/powerpoint/2010/main" val="4164196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i="1" dirty="0"/>
              <a:t>The conservation of all resources by means of responsible production, consumption, reuse, and recovery of products, packaging, and materials without burning and with no discharges to land, water, or air that threaten the environment or human health.[</a:t>
            </a:r>
            <a:r>
              <a:rPr lang="en-US" sz="1200" i="1" dirty="0">
                <a:hlinkClick r:id="rId3"/>
              </a:rPr>
              <a:t>zwia.org</a:t>
            </a:r>
            <a:r>
              <a:rPr lang="en-US" sz="1200" i="1" dirty="0"/>
              <a:t>]</a:t>
            </a:r>
          </a:p>
          <a:p>
            <a:endParaRPr lang="en-US" sz="1200" i="1" dirty="0"/>
          </a:p>
          <a:p>
            <a:pPr algn="ctr"/>
            <a:r>
              <a:rPr lang="en-US" sz="1200" dirty="0"/>
              <a:t>Zero waste is recognized as achieving 90% or greater</a:t>
            </a:r>
          </a:p>
          <a:p>
            <a:pPr algn="ctr"/>
            <a:r>
              <a:rPr lang="en-US" sz="1200" dirty="0"/>
              <a:t>diversion from landfills and incinerators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59196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5C9AC-15CD-4FEA-8D30-84B40CC847AF}"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1348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5C9AC-15CD-4FEA-8D30-84B40CC847AF}"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560976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C45C9AC-15CD-4FEA-8D30-84B40CC847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029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C45C9AC-15CD-4FEA-8D30-84B40CC847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076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1330B-F16B-18B5-1D39-9C4D3B0E6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4F3A6-DD73-3107-E81A-369A49373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1E85D7-D1ED-14B8-E5A5-D7EEAF3572FB}"/>
              </a:ext>
            </a:extLst>
          </p:cNvPr>
          <p:cNvSpPr>
            <a:spLocks noGrp="1"/>
          </p:cNvSpPr>
          <p:nvPr>
            <p:ph type="body" idx="1"/>
          </p:nvPr>
        </p:nvSpPr>
        <p:spPr/>
        <p:txBody>
          <a:bodyPr/>
          <a:lstStyle/>
          <a:p>
            <a:r>
              <a:rPr lang="en-US" dirty="0"/>
              <a:t>PRC also holds collection events throughout the year, primarily in SW and SE PA. You can find more information about our Hazardous Household Waste, E-Waste, and Hard to Recycle collections under the Workshops &amp; Collection Events menu on the website.</a:t>
            </a:r>
          </a:p>
        </p:txBody>
      </p:sp>
      <p:sp>
        <p:nvSpPr>
          <p:cNvPr id="4" name="Slide Number Placeholder 3">
            <a:extLst>
              <a:ext uri="{FF2B5EF4-FFF2-40B4-BE49-F238E27FC236}">
                <a16:creationId xmlns:a16="http://schemas.microsoft.com/office/drawing/2014/main" id="{3B3D792E-0B90-50A3-468A-1ED8C569FC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5C9AC-15CD-4FEA-8D30-84B40CC847AF}"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46134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8AF82-FF70-503E-101E-2CAB1F664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F8AA7-639D-8FCB-B1F1-856981B7A6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BEBBF9-B149-A445-D7D4-7ED2916371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9D012D-B448-9954-0884-D9D3CF77E0FA}"/>
              </a:ext>
            </a:extLst>
          </p:cNvPr>
          <p:cNvSpPr>
            <a:spLocks noGrp="1"/>
          </p:cNvSpPr>
          <p:nvPr>
            <p:ph type="sldNum" sz="quarter" idx="5"/>
          </p:nvPr>
        </p:nvSpPr>
        <p:spPr/>
        <p:txBody>
          <a:bodyPr/>
          <a:lstStyle/>
          <a:p>
            <a:fld id="{FBF38317-3FC9-4494-A7B1-CC5F0CA05D9D}" type="slidenum">
              <a:rPr lang="en-US" smtClean="0"/>
              <a:t>50</a:t>
            </a:fld>
            <a:endParaRPr lang="en-US"/>
          </a:p>
        </p:txBody>
      </p:sp>
    </p:spTree>
    <p:extLst>
      <p:ext uri="{BB962C8B-B14F-4D97-AF65-F5344CB8AC3E}">
        <p14:creationId xmlns:p14="http://schemas.microsoft.com/office/powerpoint/2010/main" val="72613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47B96-352D-AF97-2C54-823DBB25E2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30B19-B41E-A5FA-F584-E34514317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E8C8A5-C41C-0A8B-59A9-BB8BE3883A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54978E-38DC-0F41-980A-90C11D8FE0EC}"/>
              </a:ext>
            </a:extLst>
          </p:cNvPr>
          <p:cNvSpPr>
            <a:spLocks noGrp="1"/>
          </p:cNvSpPr>
          <p:nvPr>
            <p:ph type="sldNum" sz="quarter" idx="5"/>
          </p:nvPr>
        </p:nvSpPr>
        <p:spPr/>
        <p:txBody>
          <a:bodyPr/>
          <a:lstStyle/>
          <a:p>
            <a:fld id="{FBF38317-3FC9-4494-A7B1-CC5F0CA05D9D}" type="slidenum">
              <a:rPr lang="en-US" smtClean="0"/>
              <a:t>4</a:t>
            </a:fld>
            <a:endParaRPr lang="en-US"/>
          </a:p>
        </p:txBody>
      </p:sp>
    </p:spTree>
    <p:extLst>
      <p:ext uri="{BB962C8B-B14F-4D97-AF65-F5344CB8AC3E}">
        <p14:creationId xmlns:p14="http://schemas.microsoft.com/office/powerpoint/2010/main" val="4151852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f40ffc2c8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f40ffc2c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6551325b49_0_4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6551325b49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b="1">
                <a:solidFill>
                  <a:srgbClr val="131314"/>
                </a:solidFill>
                <a:highlight>
                  <a:srgbClr val="FFFFFF"/>
                </a:highlight>
              </a:rPr>
              <a:t>Slide 3: The Problem: Glass is Going to Waste</a:t>
            </a:r>
            <a:endParaRPr sz="1050" b="1">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a:t>
            </a:r>
            <a:r>
              <a:rPr lang="en" sz="1050" b="1">
                <a:solidFill>
                  <a:srgbClr val="131314"/>
                </a:solidFill>
                <a:highlight>
                  <a:srgbClr val="FFFFFF"/>
                </a:highlight>
              </a:rPr>
              <a:t>Header:</a:t>
            </a:r>
            <a:r>
              <a:rPr lang="en" sz="1050">
                <a:solidFill>
                  <a:srgbClr val="131314"/>
                </a:solidFill>
                <a:highlight>
                  <a:srgbClr val="FFFFFF"/>
                </a:highlight>
              </a:rPr>
              <a:t> The Broken Cycle: 90,000 Tons Landfilled Annually in Philadelphia</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Glass is atomically one of the most permanent materials and can be easily remelted, making it the simplest closed-loop material.</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However, in single-stream recycling, post-consumer glass is too contaminated to be useful.</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Approximately </a:t>
            </a:r>
            <a:r>
              <a:rPr lang="en" sz="1050" b="1">
                <a:solidFill>
                  <a:srgbClr val="131314"/>
                </a:solidFill>
                <a:highlight>
                  <a:srgbClr val="FFFFFF"/>
                </a:highlight>
              </a:rPr>
              <a:t>90,000 tons of glass are sent to landfills annually in Philadelphia</a:t>
            </a:r>
            <a:r>
              <a:rPr lang="en" sz="1050">
                <a:solidFill>
                  <a:srgbClr val="131314"/>
                </a:solidFill>
                <a:highlight>
                  <a:srgbClr val="FFFFFF"/>
                </a:highlight>
              </a:rPr>
              <a:t> alone.</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a:t>
            </a:r>
            <a:r>
              <a:rPr lang="en" sz="1050" b="1">
                <a:solidFill>
                  <a:srgbClr val="131314"/>
                </a:solidFill>
                <a:highlight>
                  <a:srgbClr val="FFFFFF"/>
                </a:highlight>
              </a:rPr>
              <a:t>Key Message:</a:t>
            </a:r>
            <a:r>
              <a:rPr lang="en" sz="1050">
                <a:solidFill>
                  <a:srgbClr val="131314"/>
                </a:solidFill>
                <a:highlight>
                  <a:srgbClr val="FFFFFF"/>
                </a:highlight>
              </a:rPr>
              <a:t> This represents a significant environmental and economic opportunity lost.</a:t>
            </a:r>
            <a:endParaRPr sz="1050">
              <a:solidFill>
                <a:srgbClr val="131314"/>
              </a:solidFill>
              <a:highlight>
                <a:srgbClr val="FFFFFF"/>
              </a:highlight>
            </a:endParaRPr>
          </a:p>
          <a:p>
            <a:pPr marL="0" lvl="0" indent="0" algn="l" rtl="0">
              <a:spcBef>
                <a:spcPts val="0"/>
              </a:spcBef>
              <a:spcAft>
                <a:spcPts val="0"/>
              </a:spcAft>
              <a:buNone/>
            </a:pPr>
            <a:endParaRPr sz="1050">
              <a:solidFill>
                <a:srgbClr val="131314"/>
              </a:solidFill>
              <a:highlight>
                <a:srgbClr val="FFFFFF"/>
              </a:highlight>
            </a:endParaRPr>
          </a:p>
          <a:p>
            <a:pPr marL="0" lvl="0" indent="0" algn="l" rtl="0">
              <a:spcBef>
                <a:spcPts val="0"/>
              </a:spcBef>
              <a:spcAft>
                <a:spcPts val="0"/>
              </a:spcAft>
              <a:buNone/>
            </a:pPr>
            <a:endParaRPr sz="1050">
              <a:solidFill>
                <a:srgbClr val="131314"/>
              </a:solidFill>
              <a:highlight>
                <a:srgbClr val="FFFFFF"/>
              </a:highlight>
            </a:endParaRPr>
          </a:p>
          <a:p>
            <a:pPr marL="0" lvl="0" indent="0" algn="l" rtl="0">
              <a:spcBef>
                <a:spcPts val="0"/>
              </a:spcBef>
              <a:spcAft>
                <a:spcPts val="0"/>
              </a:spcAft>
              <a:buNone/>
            </a:pPr>
            <a:r>
              <a:rPr lang="en" sz="1050">
                <a:solidFill>
                  <a:srgbClr val="131314"/>
                </a:solidFill>
                <a:highlight>
                  <a:srgbClr val="FFFFFF"/>
                </a:highlight>
              </a:rPr>
              <a:t>• </a:t>
            </a:r>
            <a:r>
              <a:rPr lang="en" sz="1050" b="1">
                <a:solidFill>
                  <a:srgbClr val="131314"/>
                </a:solidFill>
                <a:highlight>
                  <a:srgbClr val="FFFFFF"/>
                </a:highlight>
              </a:rPr>
              <a:t>Visual:</a:t>
            </a:r>
            <a:r>
              <a:rPr lang="en" sz="1050">
                <a:solidFill>
                  <a:srgbClr val="131314"/>
                </a:solidFill>
                <a:highlight>
                  <a:srgbClr val="FFFFFF"/>
                </a:highlight>
              </a:rPr>
              <a:t> Remark Glass &amp; Bottle Underground logos</a:t>
            </a:r>
            <a:endParaRPr sz="1050">
              <a:solidFill>
                <a:srgbClr val="131314"/>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6551325b49_0_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6551325b49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b="1">
                <a:solidFill>
                  <a:srgbClr val="131314"/>
                </a:solidFill>
                <a:highlight>
                  <a:srgbClr val="FFFFFF"/>
                </a:highlight>
              </a:rPr>
              <a:t>Slide 4: Our Solution: Creating Value from Waste</a:t>
            </a:r>
            <a:endParaRPr sz="1050" b="1">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a:t>
            </a:r>
            <a:r>
              <a:rPr lang="en" sz="1050" b="1">
                <a:solidFill>
                  <a:srgbClr val="131314"/>
                </a:solidFill>
                <a:highlight>
                  <a:srgbClr val="FFFFFF"/>
                </a:highlight>
              </a:rPr>
              <a:t>Header:</a:t>
            </a:r>
            <a:r>
              <a:rPr lang="en" sz="1050">
                <a:solidFill>
                  <a:srgbClr val="131314"/>
                </a:solidFill>
                <a:highlight>
                  <a:srgbClr val="FFFFFF"/>
                </a:highlight>
              </a:rPr>
              <a:t> Our Method: Maximize Value, Minimize Waste</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Our proven method creates as much value as possible from glass by:</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 </a:t>
            </a:r>
            <a:r>
              <a:rPr lang="en" sz="1050" b="1">
                <a:solidFill>
                  <a:srgbClr val="131314"/>
                </a:solidFill>
                <a:highlight>
                  <a:srgbClr val="FFFFFF"/>
                </a:highlight>
              </a:rPr>
              <a:t>Downcycling</a:t>
            </a:r>
            <a:r>
              <a:rPr lang="en" sz="1050">
                <a:solidFill>
                  <a:srgbClr val="131314"/>
                </a:solidFill>
                <a:highlight>
                  <a:srgbClr val="FFFFFF"/>
                </a:highlight>
              </a:rPr>
              <a:t> into sand aggregate (e.g., for EPA-funded stormwater infrastructure gardens).</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 </a:t>
            </a:r>
            <a:r>
              <a:rPr lang="en" sz="1050" b="1">
                <a:solidFill>
                  <a:srgbClr val="131314"/>
                </a:solidFill>
                <a:highlight>
                  <a:srgbClr val="FFFFFF"/>
                </a:highlight>
              </a:rPr>
              <a:t>Recycling</a:t>
            </a:r>
            <a:r>
              <a:rPr lang="en" sz="1050">
                <a:solidFill>
                  <a:srgbClr val="131314"/>
                </a:solidFill>
                <a:highlight>
                  <a:srgbClr val="FFFFFF"/>
                </a:highlight>
              </a:rPr>
              <a:t> by manufacturers.</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 </a:t>
            </a:r>
            <a:r>
              <a:rPr lang="en" sz="1050" b="1">
                <a:solidFill>
                  <a:srgbClr val="131314"/>
                </a:solidFill>
                <a:highlight>
                  <a:srgbClr val="FFFFFF"/>
                </a:highlight>
              </a:rPr>
              <a:t>Reusing</a:t>
            </a:r>
            <a:r>
              <a:rPr lang="en" sz="1050">
                <a:solidFill>
                  <a:srgbClr val="131314"/>
                </a:solidFill>
                <a:highlight>
                  <a:srgbClr val="FFFFFF"/>
                </a:highlight>
              </a:rPr>
              <a:t> as packaging for local makers' goods.</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 </a:t>
            </a:r>
            <a:r>
              <a:rPr lang="en" sz="1050" b="1">
                <a:solidFill>
                  <a:srgbClr val="131314"/>
                </a:solidFill>
                <a:highlight>
                  <a:srgbClr val="FFFFFF"/>
                </a:highlight>
              </a:rPr>
              <a:t>Upcycling</a:t>
            </a:r>
            <a:r>
              <a:rPr lang="en" sz="1050">
                <a:solidFill>
                  <a:srgbClr val="131314"/>
                </a:solidFill>
                <a:highlight>
                  <a:srgbClr val="FFFFFF"/>
                </a:highlight>
              </a:rPr>
              <a:t> into unique glassware through the Remark Glass studio.</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BU has diverted </a:t>
            </a:r>
            <a:r>
              <a:rPr lang="en" sz="1050" b="1">
                <a:solidFill>
                  <a:srgbClr val="131314"/>
                </a:solidFill>
                <a:highlight>
                  <a:srgbClr val="FFFFFF"/>
                </a:highlight>
              </a:rPr>
              <a:t>over 210 tons of glass from landfills since 2020</a:t>
            </a:r>
            <a:r>
              <a:rPr lang="en" sz="1050">
                <a:solidFill>
                  <a:srgbClr val="131314"/>
                </a:solidFill>
                <a:highlight>
                  <a:srgbClr val="FFFFFF"/>
                </a:highlight>
              </a:rPr>
              <a:t>.</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We provide employment for </a:t>
            </a:r>
            <a:r>
              <a:rPr lang="en" sz="1050" b="1">
                <a:solidFill>
                  <a:srgbClr val="131314"/>
                </a:solidFill>
                <a:highlight>
                  <a:srgbClr val="FFFFFF"/>
                </a:highlight>
              </a:rPr>
              <a:t>12-17 justice-impacted individuals</a:t>
            </a:r>
            <a:r>
              <a:rPr lang="en" sz="1050">
                <a:solidFill>
                  <a:srgbClr val="131314"/>
                </a:solidFill>
                <a:highlight>
                  <a:srgbClr val="FFFFFF"/>
                </a:highlight>
              </a:rPr>
              <a:t> and </a:t>
            </a:r>
            <a:r>
              <a:rPr lang="en" sz="1050" b="1">
                <a:solidFill>
                  <a:srgbClr val="131314"/>
                </a:solidFill>
                <a:highlight>
                  <a:srgbClr val="FFFFFF"/>
                </a:highlight>
              </a:rPr>
              <a:t>over 20 internships for opportunity youth</a:t>
            </a:r>
            <a:r>
              <a:rPr lang="en" sz="1050">
                <a:solidFill>
                  <a:srgbClr val="131314"/>
                </a:solidFill>
                <a:highlight>
                  <a:srgbClr val="FFFFFF"/>
                </a:highlight>
              </a:rPr>
              <a:t>.</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a:t>
            </a:r>
            <a:r>
              <a:rPr lang="en" sz="1050" b="1">
                <a:solidFill>
                  <a:srgbClr val="131314"/>
                </a:solidFill>
                <a:highlight>
                  <a:srgbClr val="FFFFFF"/>
                </a:highlight>
              </a:rPr>
              <a:t>Key Message:</a:t>
            </a:r>
            <a:r>
              <a:rPr lang="en" sz="1050">
                <a:solidFill>
                  <a:srgbClr val="131314"/>
                </a:solidFill>
                <a:highlight>
                  <a:srgbClr val="FFFFFF"/>
                </a:highlight>
              </a:rPr>
              <a:t> We are building a scalable model for creative waste diversion and recovery with branded products and data tracking.</a:t>
            </a:r>
            <a:endParaRPr sz="1050">
              <a:solidFill>
                <a:srgbClr val="131314"/>
              </a:solidFill>
              <a:highlight>
                <a:srgbClr val="FFFFFF"/>
              </a:highlight>
            </a:endParaRPr>
          </a:p>
          <a:p>
            <a:pPr marL="0" lvl="0" indent="0" algn="l" rtl="0">
              <a:spcBef>
                <a:spcPts val="0"/>
              </a:spcBef>
              <a:spcAft>
                <a:spcPts val="0"/>
              </a:spcAft>
              <a:buNone/>
            </a:pPr>
            <a:endParaRPr sz="1050">
              <a:solidFill>
                <a:srgbClr val="131314"/>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f40ffc2c86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f40ffc2c86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ce980e68c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ce980e68c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ce980e68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ce980e68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f40ffc2c86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f40ffc2c86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f40ffc2c86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f40ffc2c86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From their website: </a:t>
            </a:r>
            <a:endParaRPr>
              <a:solidFill>
                <a:schemeClr val="dk1"/>
              </a:solidFill>
            </a:endParaRPr>
          </a:p>
          <a:p>
            <a:pPr marL="571500" marR="190500" lvl="0" indent="0" algn="just" rtl="0">
              <a:lnSpc>
                <a:spcPct val="115000"/>
              </a:lnSpc>
              <a:spcBef>
                <a:spcPts val="0"/>
              </a:spcBef>
              <a:spcAft>
                <a:spcPts val="0"/>
              </a:spcAft>
              <a:buNone/>
            </a:pPr>
            <a:r>
              <a:rPr lang="en" sz="1200" b="1">
                <a:solidFill>
                  <a:schemeClr val="dk1"/>
                </a:solidFill>
                <a:highlight>
                  <a:srgbClr val="FFFFFF"/>
                </a:highlight>
                <a:latin typeface="Roboto"/>
                <a:ea typeface="Roboto"/>
                <a:cs typeface="Roboto"/>
                <a:sym typeface="Roboto"/>
              </a:rPr>
              <a:t>The circular economy is a resilient growth model suited to changes in available resources (scarcity of resources, new energy sources, reduction of greenhouse gas emissions etc.) and to societal changes (urbanization, demographics, etc.). This model exists closest to the markets, at the regional level. Successfully transitioning to the circular economy will make it possible to continue offering solutions and services over the long-term which take into account environmental, labor and societal expectations and which balance well-being, sustainability and performance for stakeholders.</a:t>
            </a:r>
            <a:endParaRPr sz="1200" b="1">
              <a:solidFill>
                <a:schemeClr val="dk1"/>
              </a:solidFill>
              <a:highlight>
                <a:srgbClr val="FFFFFF"/>
              </a:highlight>
              <a:latin typeface="Roboto"/>
              <a:ea typeface="Roboto"/>
              <a:cs typeface="Roboto"/>
              <a:sym typeface="Roboto"/>
            </a:endParaRPr>
          </a:p>
          <a:p>
            <a:pPr marL="571500" marR="190500" lvl="0" indent="0" algn="just" rtl="0">
              <a:lnSpc>
                <a:spcPct val="115000"/>
              </a:lnSpc>
              <a:spcBef>
                <a:spcPts val="0"/>
              </a:spcBef>
              <a:spcAft>
                <a:spcPts val="0"/>
              </a:spcAft>
              <a:buNone/>
            </a:pPr>
            <a:endParaRPr sz="1200" b="1">
              <a:solidFill>
                <a:schemeClr val="dk1"/>
              </a:solidFill>
              <a:highlight>
                <a:srgbClr val="FFFFFF"/>
              </a:highlight>
              <a:latin typeface="Roboto"/>
              <a:ea typeface="Roboto"/>
              <a:cs typeface="Roboto"/>
              <a:sym typeface="Roboto"/>
            </a:endParaRPr>
          </a:p>
          <a:p>
            <a:pPr marL="0" lvl="0" indent="0" algn="just" rtl="0">
              <a:lnSpc>
                <a:spcPct val="115000"/>
              </a:lnSpc>
              <a:spcBef>
                <a:spcPts val="0"/>
              </a:spcBef>
              <a:spcAft>
                <a:spcPts val="0"/>
              </a:spcAft>
              <a:buNone/>
            </a:pPr>
            <a:r>
              <a:rPr lang="en" sz="1200">
                <a:solidFill>
                  <a:srgbClr val="1D1E20"/>
                </a:solidFill>
                <a:highlight>
                  <a:srgbClr val="FFFFFF"/>
                </a:highlight>
                <a:latin typeface="Roboto"/>
                <a:ea typeface="Roboto"/>
                <a:cs typeface="Roboto"/>
                <a:sym typeface="Roboto"/>
              </a:rPr>
              <a:t>Our strategy to develop the circular economy has the following focus areas:</a:t>
            </a:r>
            <a:endParaRPr sz="1200">
              <a:solidFill>
                <a:srgbClr val="1D1E20"/>
              </a:solidFill>
              <a:highlight>
                <a:srgbClr val="FFFFFF"/>
              </a:highlight>
              <a:latin typeface="Roboto"/>
              <a:ea typeface="Roboto"/>
              <a:cs typeface="Roboto"/>
              <a:sym typeface="Roboto"/>
            </a:endParaRPr>
          </a:p>
          <a:p>
            <a:pPr marL="457200" lvl="0" indent="-228600" algn="l" rtl="0">
              <a:lnSpc>
                <a:spcPct val="115000"/>
              </a:lnSpc>
              <a:spcBef>
                <a:spcPts val="1800"/>
              </a:spcBef>
              <a:spcAft>
                <a:spcPts val="0"/>
              </a:spcAft>
              <a:buClr>
                <a:srgbClr val="1D1E20"/>
              </a:buClr>
              <a:buSzPts val="1200"/>
              <a:buFont typeface="Roboto"/>
              <a:buNone/>
            </a:pPr>
            <a:r>
              <a:rPr lang="en" sz="1200">
                <a:solidFill>
                  <a:srgbClr val="1D1E20"/>
                </a:solidFill>
                <a:highlight>
                  <a:srgbClr val="FFFFFF"/>
                </a:highlight>
                <a:latin typeface="Roboto"/>
                <a:ea typeface="Roboto"/>
                <a:cs typeface="Roboto"/>
                <a:sym typeface="Roboto"/>
              </a:rPr>
              <a:t>- evolve products and solutions to reduce the intensity in virgin raw materials and to promote increased integration of recycled or renewable materials, extend their lifespan and facilitate their recycling or reuse in order to reduce the resource intensity of the solutions;</a:t>
            </a:r>
            <a:endParaRPr sz="1200">
              <a:solidFill>
                <a:srgbClr val="1D1E20"/>
              </a:solidFill>
              <a:highlight>
                <a:srgbClr val="FFFFFF"/>
              </a:highlight>
              <a:latin typeface="Roboto"/>
              <a:ea typeface="Roboto"/>
              <a:cs typeface="Roboto"/>
              <a:sym typeface="Roboto"/>
            </a:endParaRPr>
          </a:p>
          <a:p>
            <a:pPr marL="457200" lvl="0" indent="-228600" algn="l" rtl="0">
              <a:lnSpc>
                <a:spcPct val="115000"/>
              </a:lnSpc>
              <a:spcBef>
                <a:spcPts val="0"/>
              </a:spcBef>
              <a:spcAft>
                <a:spcPts val="0"/>
              </a:spcAft>
              <a:buClr>
                <a:srgbClr val="1D1E20"/>
              </a:buClr>
              <a:buSzPts val="1200"/>
              <a:buFont typeface="Roboto"/>
              <a:buNone/>
            </a:pPr>
            <a:r>
              <a:rPr lang="en" sz="1200">
                <a:solidFill>
                  <a:srgbClr val="1D1E20"/>
                </a:solidFill>
                <a:highlight>
                  <a:srgbClr val="FFFFFF"/>
                </a:highlight>
                <a:latin typeface="Roboto"/>
                <a:ea typeface="Roboto"/>
                <a:cs typeface="Roboto"/>
                <a:sym typeface="Roboto"/>
              </a:rPr>
              <a:t>develop manufacturing processes;</a:t>
            </a:r>
            <a:endParaRPr sz="1200">
              <a:solidFill>
                <a:srgbClr val="1D1E20"/>
              </a:solidFill>
              <a:highlight>
                <a:srgbClr val="FFFFFF"/>
              </a:highlight>
              <a:latin typeface="Roboto"/>
              <a:ea typeface="Roboto"/>
              <a:cs typeface="Roboto"/>
              <a:sym typeface="Roboto"/>
            </a:endParaRPr>
          </a:p>
          <a:p>
            <a:pPr marL="457200" lvl="0" indent="-228600" algn="l" rtl="0">
              <a:lnSpc>
                <a:spcPct val="115000"/>
              </a:lnSpc>
              <a:spcBef>
                <a:spcPts val="0"/>
              </a:spcBef>
              <a:spcAft>
                <a:spcPts val="0"/>
              </a:spcAft>
              <a:buClr>
                <a:srgbClr val="1D1E20"/>
              </a:buClr>
              <a:buSzPts val="1200"/>
              <a:buFont typeface="Roboto"/>
              <a:buNone/>
            </a:pPr>
            <a:r>
              <a:rPr lang="en" sz="1200">
                <a:solidFill>
                  <a:srgbClr val="1D1E20"/>
                </a:solidFill>
                <a:highlight>
                  <a:srgbClr val="FFFFFF"/>
                </a:highlight>
                <a:latin typeface="Roboto"/>
                <a:ea typeface="Roboto"/>
                <a:cs typeface="Roboto"/>
                <a:sym typeface="Roboto"/>
              </a:rPr>
              <a:t>- work with stakeholders to change society and to develop new business models and value chains.</a:t>
            </a:r>
            <a:endParaRPr sz="1200">
              <a:solidFill>
                <a:srgbClr val="1D1E20"/>
              </a:solidFill>
              <a:highlight>
                <a:srgbClr val="FFFFFF"/>
              </a:highlight>
              <a:latin typeface="Roboto"/>
              <a:ea typeface="Roboto"/>
              <a:cs typeface="Roboto"/>
              <a:sym typeface="Roboto"/>
            </a:endParaRPr>
          </a:p>
          <a:p>
            <a:pPr marL="0" lvl="0" indent="0" algn="just" rtl="0">
              <a:lnSpc>
                <a:spcPct val="115000"/>
              </a:lnSpc>
              <a:spcBef>
                <a:spcPts val="1200"/>
              </a:spcBef>
              <a:spcAft>
                <a:spcPts val="0"/>
              </a:spcAft>
              <a:buNone/>
            </a:pPr>
            <a:r>
              <a:rPr lang="en" sz="1200">
                <a:solidFill>
                  <a:srgbClr val="1D1E20"/>
                </a:solidFill>
                <a:highlight>
                  <a:srgbClr val="FFFFFF"/>
                </a:highlight>
                <a:latin typeface="Roboto"/>
                <a:ea typeface="Roboto"/>
                <a:cs typeface="Roboto"/>
                <a:sym typeface="Roboto"/>
              </a:rPr>
              <a:t>We commit through collective initiatives, such as the Factor 10 program of the WBCSD, to develop the debate.</a:t>
            </a:r>
            <a:endParaRPr sz="1200">
              <a:solidFill>
                <a:srgbClr val="1D1E20"/>
              </a:solidFill>
              <a:highlight>
                <a:srgbClr val="FFFFFF"/>
              </a:highlight>
              <a:latin typeface="Roboto"/>
              <a:ea typeface="Roboto"/>
              <a:cs typeface="Roboto"/>
              <a:sym typeface="Roboto"/>
            </a:endParaRPr>
          </a:p>
          <a:p>
            <a:pPr marL="571500" marR="190500" lvl="0" indent="0" algn="just" rtl="0">
              <a:lnSpc>
                <a:spcPct val="115000"/>
              </a:lnSpc>
              <a:spcBef>
                <a:spcPts val="1800"/>
              </a:spcBef>
              <a:spcAft>
                <a:spcPts val="0"/>
              </a:spcAft>
              <a:buNone/>
            </a:pPr>
            <a:endParaRPr sz="1200" b="1">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f40ffc2c86_0_3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f40ffc2c86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From their website: </a:t>
            </a:r>
            <a:endParaRPr>
              <a:solidFill>
                <a:schemeClr val="dk1"/>
              </a:solidFill>
            </a:endParaRPr>
          </a:p>
          <a:p>
            <a:pPr marL="571500" marR="190500" lvl="0" indent="0" algn="just" rtl="0">
              <a:lnSpc>
                <a:spcPct val="115000"/>
              </a:lnSpc>
              <a:spcBef>
                <a:spcPts val="0"/>
              </a:spcBef>
              <a:spcAft>
                <a:spcPts val="0"/>
              </a:spcAft>
              <a:buNone/>
            </a:pPr>
            <a:r>
              <a:rPr lang="en" sz="1200" b="1">
                <a:solidFill>
                  <a:schemeClr val="dk1"/>
                </a:solidFill>
                <a:highlight>
                  <a:srgbClr val="FFFFFF"/>
                </a:highlight>
                <a:latin typeface="Roboto"/>
                <a:ea typeface="Roboto"/>
                <a:cs typeface="Roboto"/>
                <a:sym typeface="Roboto"/>
              </a:rPr>
              <a:t>The circular economy is a resilient growth model suited to changes in available resources (scarcity of resources, new energy sources, reduction of greenhouse gas emissions etc.) and to societal changes (urbanization, demographics, etc.). This model exists closest to the markets, at the regional level. Successfully transitioning to the circular economy will make it possible to continue offering solutions and services over the long-term which take into account environmental, labor and societal expectations and which balance well-being, sustainability and performance for stakeholders.</a:t>
            </a:r>
            <a:endParaRPr sz="1200" b="1">
              <a:solidFill>
                <a:schemeClr val="dk1"/>
              </a:solidFill>
              <a:highlight>
                <a:srgbClr val="FFFFFF"/>
              </a:highlight>
              <a:latin typeface="Roboto"/>
              <a:ea typeface="Roboto"/>
              <a:cs typeface="Roboto"/>
              <a:sym typeface="Roboto"/>
            </a:endParaRPr>
          </a:p>
          <a:p>
            <a:pPr marL="571500" marR="190500" lvl="0" indent="0" algn="just" rtl="0">
              <a:lnSpc>
                <a:spcPct val="115000"/>
              </a:lnSpc>
              <a:spcBef>
                <a:spcPts val="0"/>
              </a:spcBef>
              <a:spcAft>
                <a:spcPts val="0"/>
              </a:spcAft>
              <a:buNone/>
            </a:pPr>
            <a:endParaRPr sz="1200" b="1">
              <a:solidFill>
                <a:schemeClr val="dk1"/>
              </a:solidFill>
              <a:highlight>
                <a:srgbClr val="FFFFFF"/>
              </a:highlight>
              <a:latin typeface="Roboto"/>
              <a:ea typeface="Roboto"/>
              <a:cs typeface="Roboto"/>
              <a:sym typeface="Roboto"/>
            </a:endParaRPr>
          </a:p>
          <a:p>
            <a:pPr marL="0" lvl="0" indent="0" algn="just" rtl="0">
              <a:lnSpc>
                <a:spcPct val="115000"/>
              </a:lnSpc>
              <a:spcBef>
                <a:spcPts val="0"/>
              </a:spcBef>
              <a:spcAft>
                <a:spcPts val="0"/>
              </a:spcAft>
              <a:buNone/>
            </a:pPr>
            <a:r>
              <a:rPr lang="en" sz="1200">
                <a:solidFill>
                  <a:srgbClr val="1D1E20"/>
                </a:solidFill>
                <a:highlight>
                  <a:srgbClr val="FFFFFF"/>
                </a:highlight>
                <a:latin typeface="Roboto"/>
                <a:ea typeface="Roboto"/>
                <a:cs typeface="Roboto"/>
                <a:sym typeface="Roboto"/>
              </a:rPr>
              <a:t>Our strategy to develop the circular economy has the following focus areas:</a:t>
            </a:r>
            <a:endParaRPr sz="1200">
              <a:solidFill>
                <a:srgbClr val="1D1E20"/>
              </a:solidFill>
              <a:highlight>
                <a:srgbClr val="FFFFFF"/>
              </a:highlight>
              <a:latin typeface="Roboto"/>
              <a:ea typeface="Roboto"/>
              <a:cs typeface="Roboto"/>
              <a:sym typeface="Roboto"/>
            </a:endParaRPr>
          </a:p>
          <a:p>
            <a:pPr marL="457200" lvl="0" indent="-228600" algn="l" rtl="0">
              <a:lnSpc>
                <a:spcPct val="115000"/>
              </a:lnSpc>
              <a:spcBef>
                <a:spcPts val="1800"/>
              </a:spcBef>
              <a:spcAft>
                <a:spcPts val="0"/>
              </a:spcAft>
              <a:buClr>
                <a:srgbClr val="1D1E20"/>
              </a:buClr>
              <a:buSzPts val="1200"/>
              <a:buFont typeface="Roboto"/>
              <a:buNone/>
            </a:pPr>
            <a:r>
              <a:rPr lang="en" sz="1200">
                <a:solidFill>
                  <a:srgbClr val="1D1E20"/>
                </a:solidFill>
                <a:highlight>
                  <a:srgbClr val="FFFFFF"/>
                </a:highlight>
                <a:latin typeface="Roboto"/>
                <a:ea typeface="Roboto"/>
                <a:cs typeface="Roboto"/>
                <a:sym typeface="Roboto"/>
              </a:rPr>
              <a:t>- evolve products and solutions to reduce the intensity in virgin raw materials and to promote increased integration of recycled or renewable materials, extend their lifespan and facilitate their recycling or reuse in order to reduce the resource intensity of the solutions;</a:t>
            </a:r>
            <a:endParaRPr sz="1200">
              <a:solidFill>
                <a:srgbClr val="1D1E20"/>
              </a:solidFill>
              <a:highlight>
                <a:srgbClr val="FFFFFF"/>
              </a:highlight>
              <a:latin typeface="Roboto"/>
              <a:ea typeface="Roboto"/>
              <a:cs typeface="Roboto"/>
              <a:sym typeface="Roboto"/>
            </a:endParaRPr>
          </a:p>
          <a:p>
            <a:pPr marL="457200" lvl="0" indent="-228600" algn="l" rtl="0">
              <a:lnSpc>
                <a:spcPct val="115000"/>
              </a:lnSpc>
              <a:spcBef>
                <a:spcPts val="0"/>
              </a:spcBef>
              <a:spcAft>
                <a:spcPts val="0"/>
              </a:spcAft>
              <a:buClr>
                <a:srgbClr val="1D1E20"/>
              </a:buClr>
              <a:buSzPts val="1200"/>
              <a:buFont typeface="Roboto"/>
              <a:buNone/>
            </a:pPr>
            <a:r>
              <a:rPr lang="en" sz="1200">
                <a:solidFill>
                  <a:srgbClr val="1D1E20"/>
                </a:solidFill>
                <a:highlight>
                  <a:srgbClr val="FFFFFF"/>
                </a:highlight>
                <a:latin typeface="Roboto"/>
                <a:ea typeface="Roboto"/>
                <a:cs typeface="Roboto"/>
                <a:sym typeface="Roboto"/>
              </a:rPr>
              <a:t>develop manufacturing processes;</a:t>
            </a:r>
            <a:endParaRPr sz="1200">
              <a:solidFill>
                <a:srgbClr val="1D1E20"/>
              </a:solidFill>
              <a:highlight>
                <a:srgbClr val="FFFFFF"/>
              </a:highlight>
              <a:latin typeface="Roboto"/>
              <a:ea typeface="Roboto"/>
              <a:cs typeface="Roboto"/>
              <a:sym typeface="Roboto"/>
            </a:endParaRPr>
          </a:p>
          <a:p>
            <a:pPr marL="457200" lvl="0" indent="-228600" algn="l" rtl="0">
              <a:lnSpc>
                <a:spcPct val="115000"/>
              </a:lnSpc>
              <a:spcBef>
                <a:spcPts val="0"/>
              </a:spcBef>
              <a:spcAft>
                <a:spcPts val="0"/>
              </a:spcAft>
              <a:buClr>
                <a:srgbClr val="1D1E20"/>
              </a:buClr>
              <a:buSzPts val="1200"/>
              <a:buFont typeface="Roboto"/>
              <a:buNone/>
            </a:pPr>
            <a:r>
              <a:rPr lang="en" sz="1200">
                <a:solidFill>
                  <a:srgbClr val="1D1E20"/>
                </a:solidFill>
                <a:highlight>
                  <a:srgbClr val="FFFFFF"/>
                </a:highlight>
                <a:latin typeface="Roboto"/>
                <a:ea typeface="Roboto"/>
                <a:cs typeface="Roboto"/>
                <a:sym typeface="Roboto"/>
              </a:rPr>
              <a:t>- work with stakeholders to change society and to develop new business models and value chains.</a:t>
            </a:r>
            <a:endParaRPr sz="1200">
              <a:solidFill>
                <a:srgbClr val="1D1E20"/>
              </a:solidFill>
              <a:highlight>
                <a:srgbClr val="FFFFFF"/>
              </a:highlight>
              <a:latin typeface="Roboto"/>
              <a:ea typeface="Roboto"/>
              <a:cs typeface="Roboto"/>
              <a:sym typeface="Roboto"/>
            </a:endParaRPr>
          </a:p>
          <a:p>
            <a:pPr marL="0" lvl="0" indent="0" algn="just" rtl="0">
              <a:lnSpc>
                <a:spcPct val="115000"/>
              </a:lnSpc>
              <a:spcBef>
                <a:spcPts val="1200"/>
              </a:spcBef>
              <a:spcAft>
                <a:spcPts val="0"/>
              </a:spcAft>
              <a:buNone/>
            </a:pPr>
            <a:r>
              <a:rPr lang="en" sz="1200">
                <a:solidFill>
                  <a:srgbClr val="1D1E20"/>
                </a:solidFill>
                <a:highlight>
                  <a:srgbClr val="FFFFFF"/>
                </a:highlight>
                <a:latin typeface="Roboto"/>
                <a:ea typeface="Roboto"/>
                <a:cs typeface="Roboto"/>
                <a:sym typeface="Roboto"/>
              </a:rPr>
              <a:t>We commit through collective initiatives, such as the Factor 10 program of the WBCSD, to develop the debate.</a:t>
            </a:r>
            <a:endParaRPr sz="1200">
              <a:solidFill>
                <a:srgbClr val="1D1E20"/>
              </a:solidFill>
              <a:highlight>
                <a:srgbClr val="FFFFFF"/>
              </a:highlight>
              <a:latin typeface="Roboto"/>
              <a:ea typeface="Roboto"/>
              <a:cs typeface="Roboto"/>
              <a:sym typeface="Roboto"/>
            </a:endParaRPr>
          </a:p>
          <a:p>
            <a:pPr marL="571500" marR="190500" lvl="0" indent="0" algn="just" rtl="0">
              <a:lnSpc>
                <a:spcPct val="115000"/>
              </a:lnSpc>
              <a:spcBef>
                <a:spcPts val="1800"/>
              </a:spcBef>
              <a:spcAft>
                <a:spcPts val="0"/>
              </a:spcAft>
              <a:buNone/>
            </a:pPr>
            <a:endParaRPr sz="1200" b="1">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6551325b49_0_5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6551325b49_0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From their website: </a:t>
            </a:r>
            <a:endParaRPr>
              <a:solidFill>
                <a:schemeClr val="dk1"/>
              </a:solidFill>
            </a:endParaRPr>
          </a:p>
          <a:p>
            <a:pPr marL="571500" marR="190500" lvl="0" indent="0" algn="just" rtl="0">
              <a:lnSpc>
                <a:spcPct val="115000"/>
              </a:lnSpc>
              <a:spcBef>
                <a:spcPts val="0"/>
              </a:spcBef>
              <a:spcAft>
                <a:spcPts val="0"/>
              </a:spcAft>
              <a:buNone/>
            </a:pPr>
            <a:r>
              <a:rPr lang="en" sz="1200" b="1">
                <a:solidFill>
                  <a:schemeClr val="dk1"/>
                </a:solidFill>
                <a:highlight>
                  <a:srgbClr val="FFFFFF"/>
                </a:highlight>
                <a:latin typeface="Roboto"/>
                <a:ea typeface="Roboto"/>
                <a:cs typeface="Roboto"/>
                <a:sym typeface="Roboto"/>
              </a:rPr>
              <a:t>The circular economy is a resilient growth model suited to changes in available resources (scarcity of resources, new energy sources, reduction of greenhouse gas emissions etc.) and to societal changes (urbanization, demographics, etc.). This model exists closest to the markets, at the regional level. Successfully transitioning to the circular economy will make it possible to continue offering solutions and services over the long-term which take into account environmental, labor and societal expectations and which balance well-being, sustainability and performance for stakeholders.</a:t>
            </a:r>
            <a:endParaRPr sz="1200" b="1">
              <a:solidFill>
                <a:schemeClr val="dk1"/>
              </a:solidFill>
              <a:highlight>
                <a:srgbClr val="FFFFFF"/>
              </a:highlight>
              <a:latin typeface="Roboto"/>
              <a:ea typeface="Roboto"/>
              <a:cs typeface="Roboto"/>
              <a:sym typeface="Roboto"/>
            </a:endParaRPr>
          </a:p>
          <a:p>
            <a:pPr marL="571500" marR="190500" lvl="0" indent="0" algn="just" rtl="0">
              <a:lnSpc>
                <a:spcPct val="115000"/>
              </a:lnSpc>
              <a:spcBef>
                <a:spcPts val="0"/>
              </a:spcBef>
              <a:spcAft>
                <a:spcPts val="0"/>
              </a:spcAft>
              <a:buNone/>
            </a:pPr>
            <a:endParaRPr sz="1200" b="1">
              <a:solidFill>
                <a:schemeClr val="dk1"/>
              </a:solidFill>
              <a:highlight>
                <a:srgbClr val="FFFFFF"/>
              </a:highlight>
              <a:latin typeface="Roboto"/>
              <a:ea typeface="Roboto"/>
              <a:cs typeface="Roboto"/>
              <a:sym typeface="Roboto"/>
            </a:endParaRPr>
          </a:p>
          <a:p>
            <a:pPr marL="0" lvl="0" indent="0" algn="just" rtl="0">
              <a:lnSpc>
                <a:spcPct val="115000"/>
              </a:lnSpc>
              <a:spcBef>
                <a:spcPts val="0"/>
              </a:spcBef>
              <a:spcAft>
                <a:spcPts val="0"/>
              </a:spcAft>
              <a:buNone/>
            </a:pPr>
            <a:r>
              <a:rPr lang="en" sz="1200">
                <a:solidFill>
                  <a:srgbClr val="1D1E20"/>
                </a:solidFill>
                <a:highlight>
                  <a:srgbClr val="FFFFFF"/>
                </a:highlight>
                <a:latin typeface="Roboto"/>
                <a:ea typeface="Roboto"/>
                <a:cs typeface="Roboto"/>
                <a:sym typeface="Roboto"/>
              </a:rPr>
              <a:t>Our strategy to develop the circular economy has the following focus areas:</a:t>
            </a:r>
            <a:endParaRPr sz="1200">
              <a:solidFill>
                <a:srgbClr val="1D1E20"/>
              </a:solidFill>
              <a:highlight>
                <a:srgbClr val="FFFFFF"/>
              </a:highlight>
              <a:latin typeface="Roboto"/>
              <a:ea typeface="Roboto"/>
              <a:cs typeface="Roboto"/>
              <a:sym typeface="Roboto"/>
            </a:endParaRPr>
          </a:p>
          <a:p>
            <a:pPr marL="457200" lvl="0" indent="-228600" algn="l" rtl="0">
              <a:lnSpc>
                <a:spcPct val="115000"/>
              </a:lnSpc>
              <a:spcBef>
                <a:spcPts val="1800"/>
              </a:spcBef>
              <a:spcAft>
                <a:spcPts val="0"/>
              </a:spcAft>
              <a:buClr>
                <a:srgbClr val="1D1E20"/>
              </a:buClr>
              <a:buSzPts val="1200"/>
              <a:buFont typeface="Roboto"/>
              <a:buNone/>
            </a:pPr>
            <a:r>
              <a:rPr lang="en" sz="1200">
                <a:solidFill>
                  <a:srgbClr val="1D1E20"/>
                </a:solidFill>
                <a:highlight>
                  <a:srgbClr val="FFFFFF"/>
                </a:highlight>
                <a:latin typeface="Roboto"/>
                <a:ea typeface="Roboto"/>
                <a:cs typeface="Roboto"/>
                <a:sym typeface="Roboto"/>
              </a:rPr>
              <a:t>- evolve products and solutions to reduce the intensity in virgin raw materials and to promote increased integration of recycled or renewable materials, extend their lifespan and facilitate their recycling or reuse in order to reduce the resource intensity of the solutions;</a:t>
            </a:r>
            <a:endParaRPr sz="1200">
              <a:solidFill>
                <a:srgbClr val="1D1E20"/>
              </a:solidFill>
              <a:highlight>
                <a:srgbClr val="FFFFFF"/>
              </a:highlight>
              <a:latin typeface="Roboto"/>
              <a:ea typeface="Roboto"/>
              <a:cs typeface="Roboto"/>
              <a:sym typeface="Roboto"/>
            </a:endParaRPr>
          </a:p>
          <a:p>
            <a:pPr marL="457200" lvl="0" indent="-228600" algn="l" rtl="0">
              <a:lnSpc>
                <a:spcPct val="115000"/>
              </a:lnSpc>
              <a:spcBef>
                <a:spcPts val="0"/>
              </a:spcBef>
              <a:spcAft>
                <a:spcPts val="0"/>
              </a:spcAft>
              <a:buClr>
                <a:srgbClr val="1D1E20"/>
              </a:buClr>
              <a:buSzPts val="1200"/>
              <a:buFont typeface="Roboto"/>
              <a:buNone/>
            </a:pPr>
            <a:r>
              <a:rPr lang="en" sz="1200">
                <a:solidFill>
                  <a:srgbClr val="1D1E20"/>
                </a:solidFill>
                <a:highlight>
                  <a:srgbClr val="FFFFFF"/>
                </a:highlight>
                <a:latin typeface="Roboto"/>
                <a:ea typeface="Roboto"/>
                <a:cs typeface="Roboto"/>
                <a:sym typeface="Roboto"/>
              </a:rPr>
              <a:t>develop manufacturing processes;</a:t>
            </a:r>
            <a:endParaRPr sz="1200">
              <a:solidFill>
                <a:srgbClr val="1D1E20"/>
              </a:solidFill>
              <a:highlight>
                <a:srgbClr val="FFFFFF"/>
              </a:highlight>
              <a:latin typeface="Roboto"/>
              <a:ea typeface="Roboto"/>
              <a:cs typeface="Roboto"/>
              <a:sym typeface="Roboto"/>
            </a:endParaRPr>
          </a:p>
          <a:p>
            <a:pPr marL="457200" lvl="0" indent="-228600" algn="l" rtl="0">
              <a:lnSpc>
                <a:spcPct val="115000"/>
              </a:lnSpc>
              <a:spcBef>
                <a:spcPts val="0"/>
              </a:spcBef>
              <a:spcAft>
                <a:spcPts val="0"/>
              </a:spcAft>
              <a:buClr>
                <a:srgbClr val="1D1E20"/>
              </a:buClr>
              <a:buSzPts val="1200"/>
              <a:buFont typeface="Roboto"/>
              <a:buNone/>
            </a:pPr>
            <a:r>
              <a:rPr lang="en" sz="1200">
                <a:solidFill>
                  <a:srgbClr val="1D1E20"/>
                </a:solidFill>
                <a:highlight>
                  <a:srgbClr val="FFFFFF"/>
                </a:highlight>
                <a:latin typeface="Roboto"/>
                <a:ea typeface="Roboto"/>
                <a:cs typeface="Roboto"/>
                <a:sym typeface="Roboto"/>
              </a:rPr>
              <a:t>- work with stakeholders to change society and to develop new business models and value chains.</a:t>
            </a:r>
            <a:endParaRPr sz="1200">
              <a:solidFill>
                <a:srgbClr val="1D1E20"/>
              </a:solidFill>
              <a:highlight>
                <a:srgbClr val="FFFFFF"/>
              </a:highlight>
              <a:latin typeface="Roboto"/>
              <a:ea typeface="Roboto"/>
              <a:cs typeface="Roboto"/>
              <a:sym typeface="Roboto"/>
            </a:endParaRPr>
          </a:p>
          <a:p>
            <a:pPr marL="0" lvl="0" indent="0" algn="just" rtl="0">
              <a:lnSpc>
                <a:spcPct val="115000"/>
              </a:lnSpc>
              <a:spcBef>
                <a:spcPts val="1200"/>
              </a:spcBef>
              <a:spcAft>
                <a:spcPts val="0"/>
              </a:spcAft>
              <a:buNone/>
            </a:pPr>
            <a:r>
              <a:rPr lang="en" sz="1200">
                <a:solidFill>
                  <a:srgbClr val="1D1E20"/>
                </a:solidFill>
                <a:highlight>
                  <a:srgbClr val="FFFFFF"/>
                </a:highlight>
                <a:latin typeface="Roboto"/>
                <a:ea typeface="Roboto"/>
                <a:cs typeface="Roboto"/>
                <a:sym typeface="Roboto"/>
              </a:rPr>
              <a:t>We commit through collective initiatives, such as the Factor 10 program of the WBCSD, to develop the debate.</a:t>
            </a:r>
            <a:endParaRPr sz="1200">
              <a:solidFill>
                <a:srgbClr val="1D1E20"/>
              </a:solidFill>
              <a:highlight>
                <a:srgbClr val="FFFFFF"/>
              </a:highlight>
              <a:latin typeface="Roboto"/>
              <a:ea typeface="Roboto"/>
              <a:cs typeface="Roboto"/>
              <a:sym typeface="Roboto"/>
            </a:endParaRPr>
          </a:p>
          <a:p>
            <a:pPr marL="571500" marR="190500" lvl="0" indent="0" algn="just" rtl="0">
              <a:lnSpc>
                <a:spcPct val="115000"/>
              </a:lnSpc>
              <a:spcBef>
                <a:spcPts val="1800"/>
              </a:spcBef>
              <a:spcAft>
                <a:spcPts val="0"/>
              </a:spcAft>
              <a:buNone/>
            </a:pPr>
            <a:endParaRPr sz="1200" b="1">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434D54F1-3546-42BE-8C3A-945BF51AA8E5}"/>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55366" indent="-290525" eaLnBrk="0" hangingPunct="0">
              <a:spcBef>
                <a:spcPct val="30000"/>
              </a:spcBef>
              <a:defRPr sz="1200">
                <a:solidFill>
                  <a:schemeClr val="tx1"/>
                </a:solidFill>
                <a:latin typeface="Times New Roman" panose="02020603050405020304" pitchFamily="18" charset="0"/>
              </a:defRPr>
            </a:lvl2pPr>
            <a:lvl3pPr marL="1163630" indent="-232420" eaLnBrk="0" hangingPunct="0">
              <a:spcBef>
                <a:spcPct val="30000"/>
              </a:spcBef>
              <a:defRPr sz="1200">
                <a:solidFill>
                  <a:schemeClr val="tx1"/>
                </a:solidFill>
                <a:latin typeface="Times New Roman" panose="02020603050405020304" pitchFamily="18" charset="0"/>
              </a:defRPr>
            </a:lvl3pPr>
            <a:lvl4pPr marL="1628471" indent="-232420" eaLnBrk="0" hangingPunct="0">
              <a:spcBef>
                <a:spcPct val="30000"/>
              </a:spcBef>
              <a:defRPr sz="1200">
                <a:solidFill>
                  <a:schemeClr val="tx1"/>
                </a:solidFill>
                <a:latin typeface="Times New Roman" panose="02020603050405020304" pitchFamily="18" charset="0"/>
              </a:defRPr>
            </a:lvl4pPr>
            <a:lvl5pPr marL="2094840" indent="-232420" eaLnBrk="0" hangingPunct="0">
              <a:spcBef>
                <a:spcPct val="30000"/>
              </a:spcBef>
              <a:defRPr sz="1200">
                <a:solidFill>
                  <a:schemeClr val="tx1"/>
                </a:solidFill>
                <a:latin typeface="Times New Roman" panose="02020603050405020304" pitchFamily="18" charset="0"/>
              </a:defRPr>
            </a:lvl5pPr>
            <a:lvl6pPr marL="2535215" indent="-232420" eaLnBrk="0" fontAlgn="base" hangingPunct="0">
              <a:spcBef>
                <a:spcPct val="30000"/>
              </a:spcBef>
              <a:spcAft>
                <a:spcPct val="0"/>
              </a:spcAft>
              <a:defRPr sz="1200">
                <a:solidFill>
                  <a:schemeClr val="tx1"/>
                </a:solidFill>
                <a:latin typeface="Times New Roman" panose="02020603050405020304" pitchFamily="18" charset="0"/>
              </a:defRPr>
            </a:lvl6pPr>
            <a:lvl7pPr marL="2975590" indent="-232420" eaLnBrk="0" fontAlgn="base" hangingPunct="0">
              <a:spcBef>
                <a:spcPct val="30000"/>
              </a:spcBef>
              <a:spcAft>
                <a:spcPct val="0"/>
              </a:spcAft>
              <a:defRPr sz="1200">
                <a:solidFill>
                  <a:schemeClr val="tx1"/>
                </a:solidFill>
                <a:latin typeface="Times New Roman" panose="02020603050405020304" pitchFamily="18" charset="0"/>
              </a:defRPr>
            </a:lvl7pPr>
            <a:lvl8pPr marL="3415965" indent="-232420" eaLnBrk="0" fontAlgn="base" hangingPunct="0">
              <a:spcBef>
                <a:spcPct val="30000"/>
              </a:spcBef>
              <a:spcAft>
                <a:spcPct val="0"/>
              </a:spcAft>
              <a:defRPr sz="1200">
                <a:solidFill>
                  <a:schemeClr val="tx1"/>
                </a:solidFill>
                <a:latin typeface="Times New Roman" panose="02020603050405020304" pitchFamily="18" charset="0"/>
              </a:defRPr>
            </a:lvl8pPr>
            <a:lvl9pPr marL="3856340" indent="-23242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C29D44E-651E-4FB6-A34C-2E7600CF6302}" type="slidenum">
              <a:rPr lang="en-US" altLang="en-US" sz="1300"/>
              <a:pPr eaLnBrk="1" hangingPunct="1">
                <a:spcBef>
                  <a:spcPct val="0"/>
                </a:spcBef>
              </a:pPr>
              <a:t>10</a:t>
            </a:fld>
            <a:endParaRPr lang="en-US" altLang="en-US" sz="1300"/>
          </a:p>
        </p:txBody>
      </p:sp>
      <p:sp>
        <p:nvSpPr>
          <p:cNvPr id="93187" name="Rectangle 2">
            <a:extLst>
              <a:ext uri="{FF2B5EF4-FFF2-40B4-BE49-F238E27FC236}">
                <a16:creationId xmlns:a16="http://schemas.microsoft.com/office/drawing/2014/main" id="{455A9155-F7D8-4507-B325-7E319D2F90AE}"/>
              </a:ext>
            </a:extLst>
          </p:cNvPr>
          <p:cNvSpPr>
            <a:spLocks noGrp="1" noRot="1" noChangeAspect="1" noChangeArrowheads="1" noTextEdit="1"/>
          </p:cNvSpPr>
          <p:nvPr>
            <p:ph type="sldImg"/>
          </p:nvPr>
        </p:nvSpPr>
        <p:spPr>
          <a:xfrm>
            <a:off x="2309813" y="525463"/>
            <a:ext cx="4670425" cy="2627312"/>
          </a:xfrm>
          <a:solidFill>
            <a:srgbClr val="FFFFFF"/>
          </a:solidFill>
          <a:ln/>
        </p:spPr>
      </p:sp>
      <p:sp>
        <p:nvSpPr>
          <p:cNvPr id="93188" name="Rectangle 3">
            <a:extLst>
              <a:ext uri="{FF2B5EF4-FFF2-40B4-BE49-F238E27FC236}">
                <a16:creationId xmlns:a16="http://schemas.microsoft.com/office/drawing/2014/main" id="{94AB6109-D69E-4191-AB43-C9F0AD0D296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383564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6551325b49_0_6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6551325b49_0_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 reuse and downcycle</a:t>
            </a:r>
            <a:endParaRPr/>
          </a:p>
          <a:p>
            <a:pPr marL="0" lvl="0" indent="0" algn="l" rtl="0">
              <a:spcBef>
                <a:spcPts val="0"/>
              </a:spcBef>
              <a:spcAft>
                <a:spcPts val="0"/>
              </a:spcAft>
              <a:buNone/>
            </a:pPr>
            <a:r>
              <a:rPr lang="en"/>
              <a:t>Impact graphic from dashboard- glass intake chart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6551325b49_0_7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6551325b49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Remelt-</a:t>
            </a:r>
            <a:endParaRPr/>
          </a:p>
          <a:p>
            <a:pPr marL="0" lvl="0" indent="0" algn="l" rtl="0">
              <a:spcBef>
                <a:spcPts val="0"/>
              </a:spcBef>
              <a:spcAft>
                <a:spcPts val="0"/>
              </a:spcAft>
              <a:buNone/>
            </a:pPr>
            <a:r>
              <a:rPr lang="en"/>
              <a:t>https://www.luminarc.com/collections/storage/pure-jar-2/</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6551325b49_0_7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6551325b49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Non-profit</a:t>
            </a:r>
            <a:endParaRPr/>
          </a:p>
          <a:p>
            <a:pPr marL="0" lvl="0" indent="0" algn="l" rtl="0">
              <a:spcBef>
                <a:spcPts val="0"/>
              </a:spcBef>
              <a:spcAft>
                <a:spcPts val="0"/>
              </a:spcAft>
              <a:buNone/>
            </a:pPr>
            <a:r>
              <a:rPr lang="en"/>
              <a:t>Downcycling Process</a:t>
            </a: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6551325b49_0_8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6551325b49_0_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Philadelphia collaboration: Bennett Compost, Bottle Underground </a:t>
            </a:r>
            <a:endParaRPr/>
          </a:p>
          <a:p>
            <a:pPr marL="0" lvl="0" indent="0" algn="l" rtl="0">
              <a:spcBef>
                <a:spcPts val="0"/>
              </a:spcBef>
              <a:spcAft>
                <a:spcPts val="0"/>
              </a:spcAft>
              <a:buClr>
                <a:schemeClr val="dk1"/>
              </a:buClr>
              <a:buSzPts val="1100"/>
              <a:buFont typeface="Arial"/>
              <a:buNone/>
            </a:pPr>
            <a:r>
              <a:rPr lang="en">
                <a:solidFill>
                  <a:schemeClr val="dk1"/>
                </a:solidFill>
              </a:rPr>
              <a:t>Materials in Gritty Blend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Compost: Bennett </a:t>
            </a:r>
            <a:r>
              <a:rPr lang="en" sz="1200">
                <a:solidFill>
                  <a:srgbClr val="725E56"/>
                </a:solidFill>
                <a:highlight>
                  <a:srgbClr val="F8F7F0"/>
                </a:highlight>
              </a:rPr>
              <a:t>Our locally sourced compost, primarily from Philadelphia’s food scraps, enriches soil by improving drainage, aeration, and beneficial microorganisms, leading to healthier plants. For use on outdoor plants only.</a:t>
            </a:r>
            <a:endParaRPr sz="1200">
              <a:solidFill>
                <a:srgbClr val="725E56"/>
              </a:solidFill>
              <a:highlight>
                <a:srgbClr val="F8F7F0"/>
              </a:highlight>
            </a:endParaRPr>
          </a:p>
          <a:p>
            <a:pPr marL="0" lvl="0" indent="0" algn="l" rtl="0">
              <a:spcBef>
                <a:spcPts val="0"/>
              </a:spcBef>
              <a:spcAft>
                <a:spcPts val="0"/>
              </a:spcAft>
              <a:buClr>
                <a:schemeClr val="dk1"/>
              </a:buClr>
              <a:buSzPts val="1100"/>
              <a:buFont typeface="Arial"/>
              <a:buNone/>
            </a:pPr>
            <a:r>
              <a:rPr lang="en">
                <a:solidFill>
                  <a:schemeClr val="dk1"/>
                </a:solidFill>
              </a:rPr>
              <a:t>Future of the work: Sand and Soil online, Tu Bloom has colored sand at the show</a:t>
            </a: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hlink"/>
                </a:solidFill>
                <a:hlinkClick r:id="rId3"/>
              </a:rPr>
              <a:t>https://www.bennettcompost.com/products</a:t>
            </a:r>
            <a:endParaRPr sz="1200">
              <a:solidFill>
                <a:srgbClr val="725E56"/>
              </a:solidFill>
              <a:highlight>
                <a:srgbClr val="F8F7F0"/>
              </a:highligh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6551325b49_0_4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6551325b49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b="1">
                <a:solidFill>
                  <a:srgbClr val="131314"/>
                </a:solidFill>
                <a:highlight>
                  <a:srgbClr val="FFFFFF"/>
                </a:highlight>
              </a:rPr>
              <a:t>Slide 7: Direction 1: RG - Elevating Our Brand &amp; Reach</a:t>
            </a:r>
            <a:endParaRPr sz="1050" b="1">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a:t>
            </a:r>
            <a:r>
              <a:rPr lang="en" sz="1050" b="1">
                <a:solidFill>
                  <a:srgbClr val="131314"/>
                </a:solidFill>
                <a:highlight>
                  <a:srgbClr val="FFFFFF"/>
                </a:highlight>
              </a:rPr>
              <a:t>Goal:</a:t>
            </a:r>
            <a:r>
              <a:rPr lang="en" sz="1050">
                <a:solidFill>
                  <a:srgbClr val="131314"/>
                </a:solidFill>
                <a:highlight>
                  <a:srgbClr val="FFFFFF"/>
                </a:highlight>
              </a:rPr>
              <a:t> Expand keepsake revenue and grow the RG brand in lighting, sculpture, and design.</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a:t>
            </a:r>
            <a:r>
              <a:rPr lang="en" sz="1050" b="1">
                <a:solidFill>
                  <a:srgbClr val="131314"/>
                </a:solidFill>
                <a:highlight>
                  <a:srgbClr val="FFFFFF"/>
                </a:highlight>
              </a:rPr>
              <a:t>Description:</a:t>
            </a:r>
            <a:endParaRPr sz="1050" b="1">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 Increase marketing and packaging efforts for keepsakes.</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 Invest in proposals and events to secure business-to-business (B2B) projects and collaborations.</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 Continue to handcraft unique barware, tableware, and lighting.</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a:t>
            </a:r>
            <a:r>
              <a:rPr lang="en" sz="1050" b="1">
                <a:solidFill>
                  <a:srgbClr val="131314"/>
                </a:solidFill>
                <a:highlight>
                  <a:srgbClr val="FFFFFF"/>
                </a:highlight>
              </a:rPr>
              <a:t>Investment Required:</a:t>
            </a:r>
            <a:r>
              <a:rPr lang="en" sz="1050">
                <a:solidFill>
                  <a:srgbClr val="131314"/>
                </a:solidFill>
                <a:highlight>
                  <a:srgbClr val="FFFFFF"/>
                </a:highlight>
              </a:rPr>
              <a:t> </a:t>
            </a:r>
            <a:r>
              <a:rPr lang="en" sz="1050" b="1">
                <a:solidFill>
                  <a:srgbClr val="131314"/>
                </a:solidFill>
                <a:highlight>
                  <a:srgbClr val="FFFFFF"/>
                </a:highlight>
              </a:rPr>
              <a:t>$25,000</a:t>
            </a:r>
            <a:endParaRPr sz="1050" b="1">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 $10,000 for marketing and packaging for keepsake reach.</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 $10,000 for proposals (giveaways, materials, etc.) and $5,000 for events to elevate the brand.</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a:t>
            </a:r>
            <a:r>
              <a:rPr lang="en" sz="1050" b="1">
                <a:solidFill>
                  <a:srgbClr val="131314"/>
                </a:solidFill>
                <a:highlight>
                  <a:srgbClr val="FFFFFF"/>
                </a:highlight>
              </a:rPr>
              <a:t>Initial Annual Revenue:</a:t>
            </a:r>
            <a:r>
              <a:rPr lang="en" sz="1050">
                <a:solidFill>
                  <a:srgbClr val="131314"/>
                </a:solidFill>
                <a:highlight>
                  <a:srgbClr val="FFFFFF"/>
                </a:highlight>
              </a:rPr>
              <a:t> Up to $200,000 from keepsake sales.</a:t>
            </a:r>
            <a:endParaRPr sz="1050">
              <a:solidFill>
                <a:srgbClr val="131314"/>
              </a:solidFill>
              <a:highlight>
                <a:srgbClr val="FFFFFF"/>
              </a:highlight>
            </a:endParaRPr>
          </a:p>
          <a:p>
            <a:pPr marL="0" lvl="0" indent="0" algn="l" rtl="0">
              <a:spcBef>
                <a:spcPts val="0"/>
              </a:spcBef>
              <a:spcAft>
                <a:spcPts val="0"/>
              </a:spcAft>
              <a:buClr>
                <a:schemeClr val="dk1"/>
              </a:buClr>
              <a:buSzPts val="1100"/>
              <a:buFont typeface="Arial"/>
              <a:buNone/>
            </a:pPr>
            <a:r>
              <a:rPr lang="en" sz="1050">
                <a:solidFill>
                  <a:srgbClr val="131314"/>
                </a:solidFill>
                <a:highlight>
                  <a:srgbClr val="FFFFFF"/>
                </a:highlight>
              </a:rPr>
              <a:t>• </a:t>
            </a:r>
            <a:r>
              <a:rPr lang="en" sz="1050" b="1">
                <a:solidFill>
                  <a:srgbClr val="131314"/>
                </a:solidFill>
                <a:highlight>
                  <a:srgbClr val="FFFFFF"/>
                </a:highlight>
              </a:rPr>
              <a:t>Revenue Potential:</a:t>
            </a:r>
            <a:r>
              <a:rPr lang="en" sz="1050">
                <a:solidFill>
                  <a:srgbClr val="131314"/>
                </a:solidFill>
                <a:highlight>
                  <a:srgbClr val="FFFFFF"/>
                </a:highlight>
              </a:rPr>
              <a:t> Increase keepsake revenue by 300% (from $200,000 annually) and grow custom work revenue to $300,000/year.</a:t>
            </a:r>
            <a:endParaRPr sz="1050">
              <a:solidFill>
                <a:srgbClr val="131314"/>
              </a:solidFill>
              <a:highlight>
                <a:srgbClr val="FFFFFF"/>
              </a:highlight>
            </a:endParaRPr>
          </a:p>
          <a:p>
            <a:pPr marL="0" lvl="0" indent="0" algn="l" rtl="0">
              <a:spcBef>
                <a:spcPts val="0"/>
              </a:spcBef>
              <a:spcAft>
                <a:spcPts val="0"/>
              </a:spcAft>
              <a:buNone/>
            </a:pPr>
            <a:endParaRPr sz="1050">
              <a:solidFill>
                <a:srgbClr val="131314"/>
              </a:solidFill>
              <a:highlight>
                <a:srgbClr val="FFFFFF"/>
              </a:highlight>
            </a:endParaRPr>
          </a:p>
          <a:p>
            <a:pPr marL="0" lvl="0" indent="0" algn="l" rtl="0">
              <a:spcBef>
                <a:spcPts val="0"/>
              </a:spcBef>
              <a:spcAft>
                <a:spcPts val="0"/>
              </a:spcAft>
              <a:buNone/>
            </a:pPr>
            <a:endParaRPr sz="1050" b="1">
              <a:solidFill>
                <a:srgbClr val="131314"/>
              </a:solidFill>
              <a:highlight>
                <a:srgbClr val="FFFFFF"/>
              </a:high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f40ffc2c86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f40ffc2c8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6551325b49_0_5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6551325b49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b="1">
                <a:solidFill>
                  <a:srgbClr val="131314"/>
                </a:solidFill>
                <a:highlight>
                  <a:srgbClr val="FFFFFF"/>
                </a:highlight>
              </a:rPr>
              <a:t>Slide 10: Direction 4: BU - Forging Industrial Partnerships</a:t>
            </a:r>
            <a:endParaRPr sz="1050" b="1">
              <a:solidFill>
                <a:srgbClr val="131314"/>
              </a:solidFill>
              <a:highlight>
                <a:srgbClr val="FFFFFF"/>
              </a:highlight>
            </a:endParaRPr>
          </a:p>
          <a:p>
            <a:pPr marL="0" lvl="0" indent="0" algn="l" rtl="0">
              <a:spcBef>
                <a:spcPts val="0"/>
              </a:spcBef>
              <a:spcAft>
                <a:spcPts val="0"/>
              </a:spcAft>
              <a:buNone/>
            </a:pPr>
            <a:r>
              <a:rPr lang="en" sz="1050">
                <a:solidFill>
                  <a:srgbClr val="131314"/>
                </a:solidFill>
                <a:highlight>
                  <a:srgbClr val="FFFFFF"/>
                </a:highlight>
              </a:rPr>
              <a:t>• </a:t>
            </a:r>
            <a:r>
              <a:rPr lang="en" sz="1050" b="1">
                <a:solidFill>
                  <a:srgbClr val="131314"/>
                </a:solidFill>
                <a:highlight>
                  <a:srgbClr val="FFFFFF"/>
                </a:highlight>
              </a:rPr>
              <a:t>Goal:</a:t>
            </a:r>
            <a:r>
              <a:rPr lang="en" sz="1050">
                <a:solidFill>
                  <a:srgbClr val="131314"/>
                </a:solidFill>
                <a:highlight>
                  <a:srgbClr val="FFFFFF"/>
                </a:highlight>
              </a:rPr>
              <a:t> Create a coalition to redirect glass waste to industry, securing off-take agreements and potential equipment sponsorships.</a:t>
            </a:r>
            <a:endParaRPr sz="1050">
              <a:solidFill>
                <a:srgbClr val="131314"/>
              </a:solidFill>
              <a:highlight>
                <a:srgbClr val="FFFFFF"/>
              </a:highlight>
            </a:endParaRPr>
          </a:p>
          <a:p>
            <a:pPr marL="0" lvl="0" indent="0" algn="l" rtl="0">
              <a:spcBef>
                <a:spcPts val="0"/>
              </a:spcBef>
              <a:spcAft>
                <a:spcPts val="0"/>
              </a:spcAft>
              <a:buNone/>
            </a:pPr>
            <a:r>
              <a:rPr lang="en" sz="1050">
                <a:solidFill>
                  <a:srgbClr val="131314"/>
                </a:solidFill>
                <a:highlight>
                  <a:srgbClr val="FFFFFF"/>
                </a:highlight>
              </a:rPr>
              <a:t>• </a:t>
            </a:r>
            <a:r>
              <a:rPr lang="en" sz="1050" b="1">
                <a:solidFill>
                  <a:srgbClr val="131314"/>
                </a:solidFill>
                <a:highlight>
                  <a:srgbClr val="FFFFFF"/>
                </a:highlight>
              </a:rPr>
              <a:t>Description:</a:t>
            </a:r>
            <a:endParaRPr sz="1050" b="1">
              <a:solidFill>
                <a:srgbClr val="131314"/>
              </a:solidFill>
              <a:highlight>
                <a:srgbClr val="FFFFFF"/>
              </a:highlight>
            </a:endParaRPr>
          </a:p>
          <a:p>
            <a:pPr marL="0" lvl="0" indent="0" algn="l" rtl="0">
              <a:spcBef>
                <a:spcPts val="0"/>
              </a:spcBef>
              <a:spcAft>
                <a:spcPts val="0"/>
              </a:spcAft>
              <a:buNone/>
            </a:pPr>
            <a:r>
              <a:rPr lang="en" sz="1050">
                <a:solidFill>
                  <a:srgbClr val="131314"/>
                </a:solidFill>
                <a:highlight>
                  <a:srgbClr val="FFFFFF"/>
                </a:highlight>
              </a:rPr>
              <a:t>    ◦ </a:t>
            </a:r>
            <a:r>
              <a:rPr lang="en" sz="1050" b="1">
                <a:solidFill>
                  <a:srgbClr val="131314"/>
                </a:solidFill>
                <a:highlight>
                  <a:srgbClr val="FFFFFF"/>
                </a:highlight>
              </a:rPr>
              <a:t>Ardagh:</a:t>
            </a:r>
            <a:r>
              <a:rPr lang="en" sz="1050">
                <a:solidFill>
                  <a:srgbClr val="131314"/>
                </a:solidFill>
                <a:highlight>
                  <a:srgbClr val="FFFFFF"/>
                </a:highlight>
              </a:rPr>
              <a:t> Propose co-hosting community drop-off events to raise awareness and receive support for transportation/processing, with Ardagh accepting clear cullet.</a:t>
            </a:r>
            <a:endParaRPr sz="1050">
              <a:solidFill>
                <a:srgbClr val="131314"/>
              </a:solidFill>
              <a:highlight>
                <a:srgbClr val="FFFFFF"/>
              </a:highlight>
            </a:endParaRPr>
          </a:p>
          <a:p>
            <a:pPr marL="0" lvl="0" indent="0" algn="l" rtl="0">
              <a:spcBef>
                <a:spcPts val="0"/>
              </a:spcBef>
              <a:spcAft>
                <a:spcPts val="0"/>
              </a:spcAft>
              <a:buNone/>
            </a:pPr>
            <a:r>
              <a:rPr lang="en" sz="1050">
                <a:solidFill>
                  <a:srgbClr val="131314"/>
                </a:solidFill>
                <a:highlight>
                  <a:srgbClr val="FFFFFF"/>
                </a:highlight>
              </a:rPr>
              <a:t>    ◦ </a:t>
            </a:r>
            <a:r>
              <a:rPr lang="en" sz="1050" b="1">
                <a:solidFill>
                  <a:srgbClr val="131314"/>
                </a:solidFill>
                <a:highlight>
                  <a:srgbClr val="FFFFFF"/>
                </a:highlight>
              </a:rPr>
              <a:t>Johns Manville (JM):</a:t>
            </a:r>
            <a:r>
              <a:rPr lang="en" sz="1050">
                <a:solidFill>
                  <a:srgbClr val="131314"/>
                </a:solidFill>
                <a:highlight>
                  <a:srgbClr val="FFFFFF"/>
                </a:highlight>
              </a:rPr>
              <a:t> Develop a partnership to supply pulverized glass sand (&lt;12 mesh size) for their fiberglass plant, potentially exchanging load-out equipment for glass supply. JM uses 5,000 tons/year at their Berlin plant.</a:t>
            </a:r>
            <a:endParaRPr sz="1050">
              <a:solidFill>
                <a:srgbClr val="131314"/>
              </a:solidFill>
              <a:highlight>
                <a:srgbClr val="FFFFFF"/>
              </a:highlight>
            </a:endParaRPr>
          </a:p>
          <a:p>
            <a:pPr marL="0" lvl="0" indent="0" algn="l" rtl="0">
              <a:spcBef>
                <a:spcPts val="0"/>
              </a:spcBef>
              <a:spcAft>
                <a:spcPts val="0"/>
              </a:spcAft>
              <a:buNone/>
            </a:pPr>
            <a:r>
              <a:rPr lang="en" sz="1050">
                <a:solidFill>
                  <a:srgbClr val="131314"/>
                </a:solidFill>
                <a:highlight>
                  <a:srgbClr val="FFFFFF"/>
                </a:highlight>
              </a:rPr>
              <a:t>    ◦ </a:t>
            </a:r>
            <a:r>
              <a:rPr lang="en" sz="1050" b="1">
                <a:solidFill>
                  <a:srgbClr val="131314"/>
                </a:solidFill>
                <a:highlight>
                  <a:srgbClr val="FFFFFF"/>
                </a:highlight>
              </a:rPr>
              <a:t>ARC:</a:t>
            </a:r>
            <a:r>
              <a:rPr lang="en" sz="1050">
                <a:solidFill>
                  <a:srgbClr val="131314"/>
                </a:solidFill>
                <a:highlight>
                  <a:srgbClr val="FFFFFF"/>
                </a:highlight>
              </a:rPr>
              <a:t> Continue ongoing glass recirculation and invoicing for sorted clear bottles.</a:t>
            </a:r>
            <a:endParaRPr sz="1050">
              <a:solidFill>
                <a:srgbClr val="131314"/>
              </a:solidFill>
              <a:highlight>
                <a:srgbClr val="FFFFFF"/>
              </a:highlight>
            </a:endParaRPr>
          </a:p>
          <a:p>
            <a:pPr marL="0" lvl="0" indent="0" algn="l" rtl="0">
              <a:spcBef>
                <a:spcPts val="0"/>
              </a:spcBef>
              <a:spcAft>
                <a:spcPts val="0"/>
              </a:spcAft>
              <a:buNone/>
            </a:pPr>
            <a:r>
              <a:rPr lang="en" sz="1050">
                <a:solidFill>
                  <a:srgbClr val="131314"/>
                </a:solidFill>
                <a:highlight>
                  <a:srgbClr val="FFFFFF"/>
                </a:highlight>
              </a:rPr>
              <a:t>    ◦ </a:t>
            </a:r>
            <a:r>
              <a:rPr lang="en" sz="1050" b="1">
                <a:solidFill>
                  <a:srgbClr val="131314"/>
                </a:solidFill>
                <a:highlight>
                  <a:srgbClr val="FFFFFF"/>
                </a:highlight>
              </a:rPr>
              <a:t>Giordanos:</a:t>
            </a:r>
            <a:r>
              <a:rPr lang="en" sz="1050">
                <a:solidFill>
                  <a:srgbClr val="131314"/>
                </a:solidFill>
                <a:highlight>
                  <a:srgbClr val="FFFFFF"/>
                </a:highlight>
              </a:rPr>
              <a:t> Ongoing glass recirculation and residuals processing.</a:t>
            </a:r>
            <a:endParaRPr sz="1050">
              <a:solidFill>
                <a:srgbClr val="131314"/>
              </a:solidFill>
              <a:highlight>
                <a:srgbClr val="FFFFFF"/>
              </a:highlight>
            </a:endParaRPr>
          </a:p>
          <a:p>
            <a:pPr marL="0" lvl="0" indent="0" algn="l" rtl="0">
              <a:spcBef>
                <a:spcPts val="0"/>
              </a:spcBef>
              <a:spcAft>
                <a:spcPts val="0"/>
              </a:spcAft>
              <a:buNone/>
            </a:pPr>
            <a:r>
              <a:rPr lang="en" sz="1050">
                <a:solidFill>
                  <a:srgbClr val="131314"/>
                </a:solidFill>
                <a:highlight>
                  <a:srgbClr val="FFFFFF"/>
                </a:highlight>
              </a:rPr>
              <a:t>• </a:t>
            </a:r>
            <a:r>
              <a:rPr lang="en" sz="1050" b="1">
                <a:solidFill>
                  <a:srgbClr val="131314"/>
                </a:solidFill>
                <a:highlight>
                  <a:srgbClr val="FFFFFF"/>
                </a:highlight>
              </a:rPr>
              <a:t>Investment Required:</a:t>
            </a:r>
            <a:r>
              <a:rPr lang="en" sz="1050">
                <a:solidFill>
                  <a:srgbClr val="131314"/>
                </a:solidFill>
                <a:highlight>
                  <a:srgbClr val="FFFFFF"/>
                </a:highlight>
              </a:rPr>
              <a:t> </a:t>
            </a:r>
            <a:r>
              <a:rPr lang="en" sz="1050" b="1">
                <a:solidFill>
                  <a:srgbClr val="131314"/>
                </a:solidFill>
                <a:highlight>
                  <a:srgbClr val="FFFFFF"/>
                </a:highlight>
              </a:rPr>
              <a:t>$10,000</a:t>
            </a:r>
            <a:endParaRPr sz="1050" b="1">
              <a:solidFill>
                <a:srgbClr val="131314"/>
              </a:solidFill>
              <a:highlight>
                <a:srgbClr val="FFFFFF"/>
              </a:highlight>
            </a:endParaRPr>
          </a:p>
          <a:p>
            <a:pPr marL="0" lvl="0" indent="0" algn="l" rtl="0">
              <a:spcBef>
                <a:spcPts val="0"/>
              </a:spcBef>
              <a:spcAft>
                <a:spcPts val="0"/>
              </a:spcAft>
              <a:buNone/>
            </a:pPr>
            <a:r>
              <a:rPr lang="en" sz="1050">
                <a:solidFill>
                  <a:srgbClr val="131314"/>
                </a:solidFill>
                <a:highlight>
                  <a:srgbClr val="FFFFFF"/>
                </a:highlight>
              </a:rPr>
              <a:t>    ◦ Equipment sponsorship for a quarterly stream of 20-ton truckloads to Johns Manville (to be worked off through glass supply). </a:t>
            </a:r>
            <a:r>
              <a:rPr lang="en" sz="1050" i="1">
                <a:solidFill>
                  <a:srgbClr val="131314"/>
                </a:solidFill>
                <a:highlight>
                  <a:srgbClr val="FFFFFF"/>
                </a:highlight>
              </a:rPr>
              <a:t>Note: Ardagh is a request for sponsorship/operational support, not an investment ask from us</a:t>
            </a:r>
            <a:r>
              <a:rPr lang="en" sz="1050">
                <a:solidFill>
                  <a:srgbClr val="131314"/>
                </a:solidFill>
                <a:highlight>
                  <a:srgbClr val="FFFFFF"/>
                </a:highlight>
              </a:rPr>
              <a:t>.</a:t>
            </a:r>
            <a:endParaRPr sz="1050">
              <a:solidFill>
                <a:srgbClr val="131314"/>
              </a:solidFill>
              <a:highlight>
                <a:srgbClr val="FFFFFF"/>
              </a:highlight>
            </a:endParaRPr>
          </a:p>
          <a:p>
            <a:pPr marL="0" lvl="0" indent="0" algn="l" rtl="0">
              <a:spcBef>
                <a:spcPts val="0"/>
              </a:spcBef>
              <a:spcAft>
                <a:spcPts val="0"/>
              </a:spcAft>
              <a:buNone/>
            </a:pPr>
            <a:r>
              <a:rPr lang="en" sz="1050">
                <a:solidFill>
                  <a:srgbClr val="131314"/>
                </a:solidFill>
                <a:highlight>
                  <a:srgbClr val="FFFFFF"/>
                </a:highlight>
              </a:rPr>
              <a:t>• </a:t>
            </a:r>
            <a:r>
              <a:rPr lang="en" sz="1050" b="1">
                <a:solidFill>
                  <a:srgbClr val="131314"/>
                </a:solidFill>
                <a:highlight>
                  <a:srgbClr val="FFFFFF"/>
                </a:highlight>
              </a:rPr>
              <a:t>Initial Annual Revenue:</a:t>
            </a:r>
            <a:r>
              <a:rPr lang="en" sz="1050">
                <a:solidFill>
                  <a:srgbClr val="131314"/>
                </a:solidFill>
                <a:highlight>
                  <a:srgbClr val="FFFFFF"/>
                </a:highlight>
              </a:rPr>
              <a:t> ~$15,000 from Manville and ARC ($10,000 from Manville; $5,000 from ARC). Giordanos is non-revenue generating.</a:t>
            </a:r>
            <a:endParaRPr sz="1050">
              <a:solidFill>
                <a:srgbClr val="131314"/>
              </a:solidFill>
              <a:highlight>
                <a:srgbClr val="FFFFFF"/>
              </a:highlight>
            </a:endParaRPr>
          </a:p>
          <a:p>
            <a:pPr marL="0" lvl="0" indent="0" algn="l" rtl="0">
              <a:spcBef>
                <a:spcPts val="0"/>
              </a:spcBef>
              <a:spcAft>
                <a:spcPts val="0"/>
              </a:spcAft>
              <a:buNone/>
            </a:pPr>
            <a:r>
              <a:rPr lang="en" sz="1050">
                <a:solidFill>
                  <a:srgbClr val="131314"/>
                </a:solidFill>
                <a:highlight>
                  <a:srgbClr val="FFFFFF"/>
                </a:highlight>
              </a:rPr>
              <a:t>• </a:t>
            </a:r>
            <a:r>
              <a:rPr lang="en" sz="1050" b="1">
                <a:solidFill>
                  <a:srgbClr val="131314"/>
                </a:solidFill>
                <a:highlight>
                  <a:srgbClr val="FFFFFF"/>
                </a:highlight>
              </a:rPr>
              <a:t>Revenue Potential:</a:t>
            </a:r>
            <a:endParaRPr sz="1050" b="1">
              <a:solidFill>
                <a:srgbClr val="131314"/>
              </a:solidFill>
              <a:highlight>
                <a:srgbClr val="FFFFFF"/>
              </a:highlight>
            </a:endParaRPr>
          </a:p>
          <a:p>
            <a:pPr marL="0" lvl="0" indent="0" algn="l" rtl="0">
              <a:spcBef>
                <a:spcPts val="0"/>
              </a:spcBef>
              <a:spcAft>
                <a:spcPts val="0"/>
              </a:spcAft>
              <a:buNone/>
            </a:pPr>
            <a:r>
              <a:rPr lang="en" sz="1050">
                <a:solidFill>
                  <a:srgbClr val="131314"/>
                </a:solidFill>
                <a:highlight>
                  <a:srgbClr val="FFFFFF"/>
                </a:highlight>
              </a:rPr>
              <a:t>    ◦ Manville: Generate fair market value ($400-1600/truckload), scaling as capacity increases from 300 to 2000 tons/year (accounting for 30% of BU output).</a:t>
            </a:r>
            <a:endParaRPr sz="1050">
              <a:solidFill>
                <a:srgbClr val="131314"/>
              </a:solidFill>
              <a:highlight>
                <a:srgbClr val="FFFFFF"/>
              </a:highlight>
            </a:endParaRPr>
          </a:p>
          <a:p>
            <a:pPr marL="0" lvl="0" indent="0" algn="l" rtl="0">
              <a:spcBef>
                <a:spcPts val="0"/>
              </a:spcBef>
              <a:spcAft>
                <a:spcPts val="0"/>
              </a:spcAft>
              <a:buNone/>
            </a:pPr>
            <a:r>
              <a:rPr lang="en" sz="1050">
                <a:solidFill>
                  <a:srgbClr val="131314"/>
                </a:solidFill>
                <a:highlight>
                  <a:srgbClr val="FFFFFF"/>
                </a:highlight>
              </a:rPr>
              <a:t>    ◦ ARC: Scale as productivity increases to account for 30% of total BU glass output</a:t>
            </a:r>
            <a:endParaRPr sz="1050">
              <a:solidFill>
                <a:srgbClr val="131314"/>
              </a:solidFill>
              <a:highlight>
                <a:srgbClr val="FFFFFF"/>
              </a:highlight>
            </a:endParaRPr>
          </a:p>
          <a:p>
            <a:pPr marL="0" lvl="0" indent="0" algn="l" rtl="0">
              <a:spcBef>
                <a:spcPts val="0"/>
              </a:spcBef>
              <a:spcAft>
                <a:spcPts val="0"/>
              </a:spcAft>
              <a:buNone/>
            </a:pPr>
            <a:endParaRPr sz="1050" b="1">
              <a:solidFill>
                <a:srgbClr val="131314"/>
              </a:solidFill>
              <a:highlight>
                <a:srgbClr val="FFFFFF"/>
              </a:highlight>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f40ffc2c86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f40ffc2c86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f40ffc2c86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f40ffc2c86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9813" y="525463"/>
            <a:ext cx="4670425" cy="2627312"/>
          </a:xfrm>
        </p:spPr>
      </p:sp>
      <p:sp>
        <p:nvSpPr>
          <p:cNvPr id="3" name="Notes Placeholder 2"/>
          <p:cNvSpPr>
            <a:spLocks noGrp="1"/>
          </p:cNvSpPr>
          <p:nvPr>
            <p:ph type="body" idx="1"/>
          </p:nvPr>
        </p:nvSpPr>
        <p:spPr/>
        <p:txBody>
          <a:bodyPr/>
          <a:lstStyle/>
          <a:p>
            <a:r>
              <a:rPr lang="en-US" dirty="0"/>
              <a:t>Cd, As, and Cr-VI are 2016-2019 avg due to lack of newer data</a:t>
            </a:r>
          </a:p>
        </p:txBody>
      </p:sp>
      <p:sp>
        <p:nvSpPr>
          <p:cNvPr id="4" name="Slide Number Placeholder 3"/>
          <p:cNvSpPr>
            <a:spLocks noGrp="1"/>
          </p:cNvSpPr>
          <p:nvPr>
            <p:ph type="sldNum" sz="quarter" idx="5"/>
          </p:nvPr>
        </p:nvSpPr>
        <p:spPr/>
        <p:txBody>
          <a:bodyPr/>
          <a:lstStyle/>
          <a:p>
            <a:fld id="{6ACB8281-83E8-4E39-B251-E73BCA706DDA}" type="slidenum">
              <a:rPr lang="en-US" altLang="en-US" smtClean="0"/>
              <a:pPr/>
              <a:t>11</a:t>
            </a:fld>
            <a:endParaRPr lang="en-US" altLang="en-US"/>
          </a:p>
        </p:txBody>
      </p:sp>
    </p:spTree>
    <p:extLst>
      <p:ext uri="{BB962C8B-B14F-4D97-AF65-F5344CB8AC3E}">
        <p14:creationId xmlns:p14="http://schemas.microsoft.com/office/powerpoint/2010/main" val="29130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4A03A-F3D4-00F1-C7BB-C347E641F592}"/>
            </a:ext>
          </a:extLst>
        </p:cNvPr>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58184C7-4AF2-D882-17C6-AF6041646030}"/>
              </a:ext>
            </a:extLst>
          </p:cNvPr>
          <p:cNvSpPr>
            <a:spLocks noGrp="1" noRot="1" noChangeAspect="1" noChangeArrowheads="1" noTextEdit="1"/>
          </p:cNvSpPr>
          <p:nvPr>
            <p:ph type="sldImg"/>
          </p:nvPr>
        </p:nvSpPr>
        <p:spPr>
          <a:xfrm>
            <a:off x="2309813" y="525463"/>
            <a:ext cx="4670425" cy="2627312"/>
          </a:xfrm>
          <a:ln/>
        </p:spPr>
      </p:sp>
      <p:sp>
        <p:nvSpPr>
          <p:cNvPr id="17411" name="Notes Placeholder 2">
            <a:extLst>
              <a:ext uri="{FF2B5EF4-FFF2-40B4-BE49-F238E27FC236}">
                <a16:creationId xmlns:a16="http://schemas.microsoft.com/office/drawing/2014/main" id="{DE65AAB5-2DB3-F8D2-3572-8EA41E82DBE8}"/>
              </a:ext>
            </a:extLst>
          </p:cNvPr>
          <p:cNvSpPr>
            <a:spLocks noGrp="1" noChangeArrowheads="1"/>
          </p:cNvSpPr>
          <p:nvPr>
            <p:ph type="body" idx="1"/>
          </p:nvPr>
        </p:nvSpPr>
        <p:spPr>
          <a:noFill/>
        </p:spPr>
        <p:txBody>
          <a:bodyPr/>
          <a:lstStyle/>
          <a:p>
            <a:r>
              <a:rPr lang="en-US" altLang="en-US">
                <a:latin typeface="Times New Roman" panose="02020603050405020304" pitchFamily="18" charset="0"/>
              </a:rPr>
              <a:t>Also get an “F” for ground-level ozone from American Lung Association: https://www.lung.org/research/sota/city-rankings/states/pennsylvania</a:t>
            </a:r>
          </a:p>
        </p:txBody>
      </p:sp>
      <p:sp>
        <p:nvSpPr>
          <p:cNvPr id="17412" name="Slide Number Placeholder 3">
            <a:extLst>
              <a:ext uri="{FF2B5EF4-FFF2-40B4-BE49-F238E27FC236}">
                <a16:creationId xmlns:a16="http://schemas.microsoft.com/office/drawing/2014/main" id="{08BF6C3D-2432-521F-1F4B-D22AEFC936E9}"/>
              </a:ext>
            </a:extLst>
          </p:cNvPr>
          <p:cNvSpPr>
            <a:spLocks noGrp="1"/>
          </p:cNvSpPr>
          <p:nvPr>
            <p:ph type="sldNum" sz="quarter" idx="5"/>
          </p:nvPr>
        </p:nvSpPr>
        <p:spPr>
          <a:noFill/>
        </p:spPr>
        <p:txBody>
          <a:bodyPr/>
          <a:lstStyle>
            <a:lvl1pPr>
              <a:defRPr sz="2300">
                <a:solidFill>
                  <a:schemeClr val="tx1"/>
                </a:solidFill>
                <a:latin typeface="Times New Roman" panose="02020603050405020304" pitchFamily="18" charset="0"/>
                <a:cs typeface="Arial" panose="020B0604020202020204" pitchFamily="34" charset="0"/>
              </a:defRPr>
            </a:lvl1pPr>
            <a:lvl2pPr marL="715609" indent="-275234">
              <a:defRPr sz="2300">
                <a:solidFill>
                  <a:schemeClr val="tx1"/>
                </a:solidFill>
                <a:latin typeface="Times New Roman" panose="02020603050405020304" pitchFamily="18" charset="0"/>
                <a:cs typeface="Arial" panose="020B0604020202020204" pitchFamily="34" charset="0"/>
              </a:defRPr>
            </a:lvl2pPr>
            <a:lvl3pPr marL="1100938" indent="-220188">
              <a:defRPr sz="2300">
                <a:solidFill>
                  <a:schemeClr val="tx1"/>
                </a:solidFill>
                <a:latin typeface="Times New Roman" panose="02020603050405020304" pitchFamily="18" charset="0"/>
                <a:cs typeface="Arial" panose="020B0604020202020204" pitchFamily="34" charset="0"/>
              </a:defRPr>
            </a:lvl3pPr>
            <a:lvl4pPr marL="1541313" indent="-220188">
              <a:defRPr sz="2300">
                <a:solidFill>
                  <a:schemeClr val="tx1"/>
                </a:solidFill>
                <a:latin typeface="Times New Roman" panose="02020603050405020304" pitchFamily="18" charset="0"/>
                <a:cs typeface="Arial" panose="020B0604020202020204" pitchFamily="34" charset="0"/>
              </a:defRPr>
            </a:lvl4pPr>
            <a:lvl5pPr marL="1981688" indent="-220188">
              <a:defRPr sz="2300">
                <a:solidFill>
                  <a:schemeClr val="tx1"/>
                </a:solidFill>
                <a:latin typeface="Times New Roman" panose="02020603050405020304" pitchFamily="18" charset="0"/>
                <a:cs typeface="Arial" panose="020B0604020202020204" pitchFamily="34" charset="0"/>
              </a:defRPr>
            </a:lvl5pPr>
            <a:lvl6pPr marL="2422063" indent="-220188" eaLnBrk="0" fontAlgn="base" hangingPunct="0">
              <a:spcBef>
                <a:spcPct val="0"/>
              </a:spcBef>
              <a:spcAft>
                <a:spcPct val="0"/>
              </a:spcAft>
              <a:defRPr sz="2300">
                <a:solidFill>
                  <a:schemeClr val="tx1"/>
                </a:solidFill>
                <a:latin typeface="Times New Roman" panose="02020603050405020304" pitchFamily="18" charset="0"/>
                <a:cs typeface="Arial" panose="020B0604020202020204" pitchFamily="34" charset="0"/>
              </a:defRPr>
            </a:lvl6pPr>
            <a:lvl7pPr marL="2862438" indent="-220188" eaLnBrk="0" fontAlgn="base" hangingPunct="0">
              <a:spcBef>
                <a:spcPct val="0"/>
              </a:spcBef>
              <a:spcAft>
                <a:spcPct val="0"/>
              </a:spcAft>
              <a:defRPr sz="2300">
                <a:solidFill>
                  <a:schemeClr val="tx1"/>
                </a:solidFill>
                <a:latin typeface="Times New Roman" panose="02020603050405020304" pitchFamily="18" charset="0"/>
                <a:cs typeface="Arial" panose="020B0604020202020204" pitchFamily="34" charset="0"/>
              </a:defRPr>
            </a:lvl7pPr>
            <a:lvl8pPr marL="3302813" indent="-220188" eaLnBrk="0" fontAlgn="base" hangingPunct="0">
              <a:spcBef>
                <a:spcPct val="0"/>
              </a:spcBef>
              <a:spcAft>
                <a:spcPct val="0"/>
              </a:spcAft>
              <a:defRPr sz="2300">
                <a:solidFill>
                  <a:schemeClr val="tx1"/>
                </a:solidFill>
                <a:latin typeface="Times New Roman" panose="02020603050405020304" pitchFamily="18" charset="0"/>
                <a:cs typeface="Arial" panose="020B0604020202020204" pitchFamily="34" charset="0"/>
              </a:defRPr>
            </a:lvl8pPr>
            <a:lvl9pPr marL="3743188" indent="-220188" eaLnBrk="0" fontAlgn="base" hangingPunct="0">
              <a:spcBef>
                <a:spcPct val="0"/>
              </a:spcBef>
              <a:spcAft>
                <a:spcPct val="0"/>
              </a:spcAft>
              <a:defRPr sz="2300">
                <a:solidFill>
                  <a:schemeClr val="tx1"/>
                </a:solidFill>
                <a:latin typeface="Times New Roman" panose="02020603050405020304" pitchFamily="18" charset="0"/>
                <a:cs typeface="Arial" panose="020B0604020202020204" pitchFamily="34" charset="0"/>
              </a:defRPr>
            </a:lvl9pPr>
          </a:lstStyle>
          <a:p>
            <a:fld id="{65CCF2EB-8147-47A0-A227-0EC472FFB84A}" type="slidenum">
              <a:rPr lang="en-US" altLang="en-US" sz="1200"/>
              <a:pPr/>
              <a:t>14</a:t>
            </a:fld>
            <a:endParaRPr lang="en-US" altLang="en-US" sz="1200"/>
          </a:p>
        </p:txBody>
      </p:sp>
    </p:spTree>
    <p:extLst>
      <p:ext uri="{BB962C8B-B14F-4D97-AF65-F5344CB8AC3E}">
        <p14:creationId xmlns:p14="http://schemas.microsoft.com/office/powerpoint/2010/main" val="445275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F7BCEEA-8614-40CB-9C8B-B0133125F6E6}"/>
              </a:ext>
            </a:extLst>
          </p:cNvPr>
          <p:cNvSpPr>
            <a:spLocks noGrp="1" noRot="1" noChangeAspect="1" noChangeArrowheads="1" noTextEdit="1"/>
          </p:cNvSpPr>
          <p:nvPr>
            <p:ph type="sldImg"/>
          </p:nvPr>
        </p:nvSpPr>
        <p:spPr>
          <a:xfrm>
            <a:off x="2309813" y="525463"/>
            <a:ext cx="4670425" cy="2627312"/>
          </a:xfrm>
          <a:ln/>
        </p:spPr>
      </p:sp>
      <p:sp>
        <p:nvSpPr>
          <p:cNvPr id="45059" name="Notes Placeholder 2">
            <a:extLst>
              <a:ext uri="{FF2B5EF4-FFF2-40B4-BE49-F238E27FC236}">
                <a16:creationId xmlns:a16="http://schemas.microsoft.com/office/drawing/2014/main" id="{B307973B-409C-48E7-957D-F196B9825E32}"/>
              </a:ext>
            </a:extLst>
          </p:cNvPr>
          <p:cNvSpPr>
            <a:spLocks noGrp="1" noChangeArrowheads="1"/>
          </p:cNvSpPr>
          <p:nvPr>
            <p:ph type="body" idx="1"/>
          </p:nvPr>
        </p:nvSpPr>
        <p:spPr>
          <a:noFill/>
        </p:spPr>
        <p:txBody>
          <a:bodyPr/>
          <a:lstStyle/>
          <a:p>
            <a:endParaRPr lang="en-US" altLang="en-US" dirty="0"/>
          </a:p>
        </p:txBody>
      </p:sp>
      <p:sp>
        <p:nvSpPr>
          <p:cNvPr id="45060" name="Slide Number Placeholder 3">
            <a:extLst>
              <a:ext uri="{FF2B5EF4-FFF2-40B4-BE49-F238E27FC236}">
                <a16:creationId xmlns:a16="http://schemas.microsoft.com/office/drawing/2014/main" id="{C81736E6-564C-45BF-97D0-5ACCD4794509}"/>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15609" indent="-275234">
              <a:spcBef>
                <a:spcPct val="30000"/>
              </a:spcBef>
              <a:defRPr sz="1200">
                <a:solidFill>
                  <a:schemeClr val="tx1"/>
                </a:solidFill>
                <a:latin typeface="Times New Roman" panose="02020603050405020304" pitchFamily="18" charset="0"/>
              </a:defRPr>
            </a:lvl2pPr>
            <a:lvl3pPr marL="1100938" indent="-220188">
              <a:spcBef>
                <a:spcPct val="30000"/>
              </a:spcBef>
              <a:defRPr sz="1200">
                <a:solidFill>
                  <a:schemeClr val="tx1"/>
                </a:solidFill>
                <a:latin typeface="Times New Roman" panose="02020603050405020304" pitchFamily="18" charset="0"/>
              </a:defRPr>
            </a:lvl3pPr>
            <a:lvl4pPr marL="1541313" indent="-220188">
              <a:spcBef>
                <a:spcPct val="30000"/>
              </a:spcBef>
              <a:defRPr sz="1200">
                <a:solidFill>
                  <a:schemeClr val="tx1"/>
                </a:solidFill>
                <a:latin typeface="Times New Roman" panose="02020603050405020304" pitchFamily="18" charset="0"/>
              </a:defRPr>
            </a:lvl4pPr>
            <a:lvl5pPr marL="1981688" indent="-220188">
              <a:spcBef>
                <a:spcPct val="30000"/>
              </a:spcBef>
              <a:defRPr sz="1200">
                <a:solidFill>
                  <a:schemeClr val="tx1"/>
                </a:solidFill>
                <a:latin typeface="Times New Roman" panose="02020603050405020304" pitchFamily="18" charset="0"/>
              </a:defRPr>
            </a:lvl5pPr>
            <a:lvl6pPr marL="2422063" indent="-220188" eaLnBrk="0" fontAlgn="base" hangingPunct="0">
              <a:spcBef>
                <a:spcPct val="30000"/>
              </a:spcBef>
              <a:spcAft>
                <a:spcPct val="0"/>
              </a:spcAft>
              <a:defRPr sz="1200">
                <a:solidFill>
                  <a:schemeClr val="tx1"/>
                </a:solidFill>
                <a:latin typeface="Times New Roman" panose="02020603050405020304" pitchFamily="18" charset="0"/>
              </a:defRPr>
            </a:lvl6pPr>
            <a:lvl7pPr marL="2862438" indent="-220188" eaLnBrk="0" fontAlgn="base" hangingPunct="0">
              <a:spcBef>
                <a:spcPct val="30000"/>
              </a:spcBef>
              <a:spcAft>
                <a:spcPct val="0"/>
              </a:spcAft>
              <a:defRPr sz="1200">
                <a:solidFill>
                  <a:schemeClr val="tx1"/>
                </a:solidFill>
                <a:latin typeface="Times New Roman" panose="02020603050405020304" pitchFamily="18" charset="0"/>
              </a:defRPr>
            </a:lvl7pPr>
            <a:lvl8pPr marL="3302813" indent="-220188" eaLnBrk="0" fontAlgn="base" hangingPunct="0">
              <a:spcBef>
                <a:spcPct val="30000"/>
              </a:spcBef>
              <a:spcAft>
                <a:spcPct val="0"/>
              </a:spcAft>
              <a:defRPr sz="1200">
                <a:solidFill>
                  <a:schemeClr val="tx1"/>
                </a:solidFill>
                <a:latin typeface="Times New Roman" panose="02020603050405020304" pitchFamily="18" charset="0"/>
              </a:defRPr>
            </a:lvl8pPr>
            <a:lvl9pPr marL="3743188" indent="-2201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324C8C6-6A1A-42CB-9EC5-1ACAB38FFEFA}" type="slidenum">
              <a:rPr lang="en-US" altLang="en-US" sz="1300"/>
              <a:pPr>
                <a:spcBef>
                  <a:spcPct val="0"/>
                </a:spcBef>
              </a:pPr>
              <a:t>16</a:t>
            </a:fld>
            <a:endParaRPr lang="en-US" altLang="en-US" sz="1300"/>
          </a:p>
        </p:txBody>
      </p:sp>
    </p:spTree>
    <p:extLst>
      <p:ext uri="{BB962C8B-B14F-4D97-AF65-F5344CB8AC3E}">
        <p14:creationId xmlns:p14="http://schemas.microsoft.com/office/powerpoint/2010/main" val="919076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F7BCEEA-8614-40CB-9C8B-B0133125F6E6}"/>
              </a:ext>
            </a:extLst>
          </p:cNvPr>
          <p:cNvSpPr>
            <a:spLocks noGrp="1" noRot="1" noChangeAspect="1" noChangeArrowheads="1" noTextEdit="1"/>
          </p:cNvSpPr>
          <p:nvPr>
            <p:ph type="sldImg"/>
          </p:nvPr>
        </p:nvSpPr>
        <p:spPr>
          <a:xfrm>
            <a:off x="2309813" y="525463"/>
            <a:ext cx="4670425" cy="2627312"/>
          </a:xfrm>
          <a:ln/>
        </p:spPr>
      </p:sp>
      <p:sp>
        <p:nvSpPr>
          <p:cNvPr id="45059" name="Notes Placeholder 2">
            <a:extLst>
              <a:ext uri="{FF2B5EF4-FFF2-40B4-BE49-F238E27FC236}">
                <a16:creationId xmlns:a16="http://schemas.microsoft.com/office/drawing/2014/main" id="{B307973B-409C-48E7-957D-F196B9825E32}"/>
              </a:ext>
            </a:extLst>
          </p:cNvPr>
          <p:cNvSpPr>
            <a:spLocks noGrp="1" noChangeArrowheads="1"/>
          </p:cNvSpPr>
          <p:nvPr>
            <p:ph type="body" idx="1"/>
          </p:nvPr>
        </p:nvSpPr>
        <p:spPr>
          <a:noFill/>
        </p:spPr>
        <p:txBody>
          <a:bodyPr/>
          <a:lstStyle/>
          <a:p>
            <a:endParaRPr lang="en-US" altLang="en-US" dirty="0"/>
          </a:p>
        </p:txBody>
      </p:sp>
      <p:sp>
        <p:nvSpPr>
          <p:cNvPr id="45060" name="Slide Number Placeholder 3">
            <a:extLst>
              <a:ext uri="{FF2B5EF4-FFF2-40B4-BE49-F238E27FC236}">
                <a16:creationId xmlns:a16="http://schemas.microsoft.com/office/drawing/2014/main" id="{C81736E6-564C-45BF-97D0-5ACCD4794509}"/>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15609" indent="-275234">
              <a:spcBef>
                <a:spcPct val="30000"/>
              </a:spcBef>
              <a:defRPr sz="1200">
                <a:solidFill>
                  <a:schemeClr val="tx1"/>
                </a:solidFill>
                <a:latin typeface="Times New Roman" panose="02020603050405020304" pitchFamily="18" charset="0"/>
              </a:defRPr>
            </a:lvl2pPr>
            <a:lvl3pPr marL="1100938" indent="-220188">
              <a:spcBef>
                <a:spcPct val="30000"/>
              </a:spcBef>
              <a:defRPr sz="1200">
                <a:solidFill>
                  <a:schemeClr val="tx1"/>
                </a:solidFill>
                <a:latin typeface="Times New Roman" panose="02020603050405020304" pitchFamily="18" charset="0"/>
              </a:defRPr>
            </a:lvl3pPr>
            <a:lvl4pPr marL="1541313" indent="-220188">
              <a:spcBef>
                <a:spcPct val="30000"/>
              </a:spcBef>
              <a:defRPr sz="1200">
                <a:solidFill>
                  <a:schemeClr val="tx1"/>
                </a:solidFill>
                <a:latin typeface="Times New Roman" panose="02020603050405020304" pitchFamily="18" charset="0"/>
              </a:defRPr>
            </a:lvl4pPr>
            <a:lvl5pPr marL="1981688" indent="-220188">
              <a:spcBef>
                <a:spcPct val="30000"/>
              </a:spcBef>
              <a:defRPr sz="1200">
                <a:solidFill>
                  <a:schemeClr val="tx1"/>
                </a:solidFill>
                <a:latin typeface="Times New Roman" panose="02020603050405020304" pitchFamily="18" charset="0"/>
              </a:defRPr>
            </a:lvl5pPr>
            <a:lvl6pPr marL="2422063" indent="-220188" eaLnBrk="0" fontAlgn="base" hangingPunct="0">
              <a:spcBef>
                <a:spcPct val="30000"/>
              </a:spcBef>
              <a:spcAft>
                <a:spcPct val="0"/>
              </a:spcAft>
              <a:defRPr sz="1200">
                <a:solidFill>
                  <a:schemeClr val="tx1"/>
                </a:solidFill>
                <a:latin typeface="Times New Roman" panose="02020603050405020304" pitchFamily="18" charset="0"/>
              </a:defRPr>
            </a:lvl6pPr>
            <a:lvl7pPr marL="2862438" indent="-220188" eaLnBrk="0" fontAlgn="base" hangingPunct="0">
              <a:spcBef>
                <a:spcPct val="30000"/>
              </a:spcBef>
              <a:spcAft>
                <a:spcPct val="0"/>
              </a:spcAft>
              <a:defRPr sz="1200">
                <a:solidFill>
                  <a:schemeClr val="tx1"/>
                </a:solidFill>
                <a:latin typeface="Times New Roman" panose="02020603050405020304" pitchFamily="18" charset="0"/>
              </a:defRPr>
            </a:lvl7pPr>
            <a:lvl8pPr marL="3302813" indent="-220188" eaLnBrk="0" fontAlgn="base" hangingPunct="0">
              <a:spcBef>
                <a:spcPct val="30000"/>
              </a:spcBef>
              <a:spcAft>
                <a:spcPct val="0"/>
              </a:spcAft>
              <a:defRPr sz="1200">
                <a:solidFill>
                  <a:schemeClr val="tx1"/>
                </a:solidFill>
                <a:latin typeface="Times New Roman" panose="02020603050405020304" pitchFamily="18" charset="0"/>
              </a:defRPr>
            </a:lvl8pPr>
            <a:lvl9pPr marL="3743188" indent="-2201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324C8C6-6A1A-42CB-9EC5-1ACAB38FFEFA}" type="slidenum">
              <a:rPr lang="en-US" altLang="en-US" sz="1300"/>
              <a:pPr>
                <a:spcBef>
                  <a:spcPct val="0"/>
                </a:spcBef>
              </a:pPr>
              <a:t>17</a:t>
            </a:fld>
            <a:endParaRPr lang="en-US" altLang="en-US" sz="1300"/>
          </a:p>
        </p:txBody>
      </p:sp>
    </p:spTree>
    <p:extLst>
      <p:ext uri="{BB962C8B-B14F-4D97-AF65-F5344CB8AC3E}">
        <p14:creationId xmlns:p14="http://schemas.microsoft.com/office/powerpoint/2010/main" val="41350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F7BCEEA-8614-40CB-9C8B-B0133125F6E6}"/>
              </a:ext>
            </a:extLst>
          </p:cNvPr>
          <p:cNvSpPr>
            <a:spLocks noGrp="1" noRot="1" noChangeAspect="1" noChangeArrowheads="1" noTextEdit="1"/>
          </p:cNvSpPr>
          <p:nvPr>
            <p:ph type="sldImg"/>
          </p:nvPr>
        </p:nvSpPr>
        <p:spPr>
          <a:xfrm>
            <a:off x="2309813" y="525463"/>
            <a:ext cx="4670425" cy="2627312"/>
          </a:xfrm>
          <a:ln/>
        </p:spPr>
      </p:sp>
      <p:sp>
        <p:nvSpPr>
          <p:cNvPr id="45059" name="Notes Placeholder 2">
            <a:extLst>
              <a:ext uri="{FF2B5EF4-FFF2-40B4-BE49-F238E27FC236}">
                <a16:creationId xmlns:a16="http://schemas.microsoft.com/office/drawing/2014/main" id="{B307973B-409C-48E7-957D-F196B9825E32}"/>
              </a:ext>
            </a:extLst>
          </p:cNvPr>
          <p:cNvSpPr>
            <a:spLocks noGrp="1" noChangeArrowheads="1"/>
          </p:cNvSpPr>
          <p:nvPr>
            <p:ph type="body" idx="1"/>
          </p:nvPr>
        </p:nvSpPr>
        <p:spPr>
          <a:noFill/>
        </p:spPr>
        <p:txBody>
          <a:bodyPr/>
          <a:lstStyle/>
          <a:p>
            <a:endParaRPr lang="en-US" altLang="en-US" dirty="0"/>
          </a:p>
        </p:txBody>
      </p:sp>
      <p:sp>
        <p:nvSpPr>
          <p:cNvPr id="45060" name="Slide Number Placeholder 3">
            <a:extLst>
              <a:ext uri="{FF2B5EF4-FFF2-40B4-BE49-F238E27FC236}">
                <a16:creationId xmlns:a16="http://schemas.microsoft.com/office/drawing/2014/main" id="{C81736E6-564C-45BF-97D0-5ACCD4794509}"/>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15609" indent="-275234">
              <a:spcBef>
                <a:spcPct val="30000"/>
              </a:spcBef>
              <a:defRPr sz="1200">
                <a:solidFill>
                  <a:schemeClr val="tx1"/>
                </a:solidFill>
                <a:latin typeface="Times New Roman" panose="02020603050405020304" pitchFamily="18" charset="0"/>
              </a:defRPr>
            </a:lvl2pPr>
            <a:lvl3pPr marL="1100938" indent="-220188">
              <a:spcBef>
                <a:spcPct val="30000"/>
              </a:spcBef>
              <a:defRPr sz="1200">
                <a:solidFill>
                  <a:schemeClr val="tx1"/>
                </a:solidFill>
                <a:latin typeface="Times New Roman" panose="02020603050405020304" pitchFamily="18" charset="0"/>
              </a:defRPr>
            </a:lvl3pPr>
            <a:lvl4pPr marL="1541313" indent="-220188">
              <a:spcBef>
                <a:spcPct val="30000"/>
              </a:spcBef>
              <a:defRPr sz="1200">
                <a:solidFill>
                  <a:schemeClr val="tx1"/>
                </a:solidFill>
                <a:latin typeface="Times New Roman" panose="02020603050405020304" pitchFamily="18" charset="0"/>
              </a:defRPr>
            </a:lvl4pPr>
            <a:lvl5pPr marL="1981688" indent="-220188">
              <a:spcBef>
                <a:spcPct val="30000"/>
              </a:spcBef>
              <a:defRPr sz="1200">
                <a:solidFill>
                  <a:schemeClr val="tx1"/>
                </a:solidFill>
                <a:latin typeface="Times New Roman" panose="02020603050405020304" pitchFamily="18" charset="0"/>
              </a:defRPr>
            </a:lvl5pPr>
            <a:lvl6pPr marL="2422063" indent="-220188" eaLnBrk="0" fontAlgn="base" hangingPunct="0">
              <a:spcBef>
                <a:spcPct val="30000"/>
              </a:spcBef>
              <a:spcAft>
                <a:spcPct val="0"/>
              </a:spcAft>
              <a:defRPr sz="1200">
                <a:solidFill>
                  <a:schemeClr val="tx1"/>
                </a:solidFill>
                <a:latin typeface="Times New Roman" panose="02020603050405020304" pitchFamily="18" charset="0"/>
              </a:defRPr>
            </a:lvl6pPr>
            <a:lvl7pPr marL="2862438" indent="-220188" eaLnBrk="0" fontAlgn="base" hangingPunct="0">
              <a:spcBef>
                <a:spcPct val="30000"/>
              </a:spcBef>
              <a:spcAft>
                <a:spcPct val="0"/>
              </a:spcAft>
              <a:defRPr sz="1200">
                <a:solidFill>
                  <a:schemeClr val="tx1"/>
                </a:solidFill>
                <a:latin typeface="Times New Roman" panose="02020603050405020304" pitchFamily="18" charset="0"/>
              </a:defRPr>
            </a:lvl7pPr>
            <a:lvl8pPr marL="3302813" indent="-220188" eaLnBrk="0" fontAlgn="base" hangingPunct="0">
              <a:spcBef>
                <a:spcPct val="30000"/>
              </a:spcBef>
              <a:spcAft>
                <a:spcPct val="0"/>
              </a:spcAft>
              <a:defRPr sz="1200">
                <a:solidFill>
                  <a:schemeClr val="tx1"/>
                </a:solidFill>
                <a:latin typeface="Times New Roman" panose="02020603050405020304" pitchFamily="18" charset="0"/>
              </a:defRPr>
            </a:lvl8pPr>
            <a:lvl9pPr marL="3743188" indent="-2201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324C8C6-6A1A-42CB-9EC5-1ACAB38FFEFA}" type="slidenum">
              <a:rPr lang="en-US" altLang="en-US" sz="1300"/>
              <a:pPr>
                <a:spcBef>
                  <a:spcPct val="0"/>
                </a:spcBef>
              </a:pPr>
              <a:t>18</a:t>
            </a:fld>
            <a:endParaRPr lang="en-US" altLang="en-US" sz="1300"/>
          </a:p>
        </p:txBody>
      </p:sp>
    </p:spTree>
    <p:extLst>
      <p:ext uri="{BB962C8B-B14F-4D97-AF65-F5344CB8AC3E}">
        <p14:creationId xmlns:p14="http://schemas.microsoft.com/office/powerpoint/2010/main" val="2609534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F7BCEEA-8614-40CB-9C8B-B0133125F6E6}"/>
              </a:ext>
            </a:extLst>
          </p:cNvPr>
          <p:cNvSpPr>
            <a:spLocks noGrp="1" noRot="1" noChangeAspect="1" noChangeArrowheads="1" noTextEdit="1"/>
          </p:cNvSpPr>
          <p:nvPr>
            <p:ph type="sldImg"/>
          </p:nvPr>
        </p:nvSpPr>
        <p:spPr>
          <a:xfrm>
            <a:off x="2309813" y="525463"/>
            <a:ext cx="4670425" cy="2627312"/>
          </a:xfrm>
          <a:ln/>
        </p:spPr>
      </p:sp>
      <p:sp>
        <p:nvSpPr>
          <p:cNvPr id="45059" name="Notes Placeholder 2">
            <a:extLst>
              <a:ext uri="{FF2B5EF4-FFF2-40B4-BE49-F238E27FC236}">
                <a16:creationId xmlns:a16="http://schemas.microsoft.com/office/drawing/2014/main" id="{B307973B-409C-48E7-957D-F196B9825E32}"/>
              </a:ext>
            </a:extLst>
          </p:cNvPr>
          <p:cNvSpPr>
            <a:spLocks noGrp="1" noChangeArrowheads="1"/>
          </p:cNvSpPr>
          <p:nvPr>
            <p:ph type="body" idx="1"/>
          </p:nvPr>
        </p:nvSpPr>
        <p:spPr>
          <a:noFill/>
        </p:spPr>
        <p:txBody>
          <a:bodyPr/>
          <a:lstStyle/>
          <a:p>
            <a:endParaRPr lang="en-US" altLang="en-US" dirty="0"/>
          </a:p>
        </p:txBody>
      </p:sp>
      <p:sp>
        <p:nvSpPr>
          <p:cNvPr id="45060" name="Slide Number Placeholder 3">
            <a:extLst>
              <a:ext uri="{FF2B5EF4-FFF2-40B4-BE49-F238E27FC236}">
                <a16:creationId xmlns:a16="http://schemas.microsoft.com/office/drawing/2014/main" id="{C81736E6-564C-45BF-97D0-5ACCD4794509}"/>
              </a:ext>
            </a:extLst>
          </p:cNvPr>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15609" indent="-275234">
              <a:spcBef>
                <a:spcPct val="30000"/>
              </a:spcBef>
              <a:defRPr sz="1200">
                <a:solidFill>
                  <a:schemeClr val="tx1"/>
                </a:solidFill>
                <a:latin typeface="Times New Roman" panose="02020603050405020304" pitchFamily="18" charset="0"/>
              </a:defRPr>
            </a:lvl2pPr>
            <a:lvl3pPr marL="1100938" indent="-220188">
              <a:spcBef>
                <a:spcPct val="30000"/>
              </a:spcBef>
              <a:defRPr sz="1200">
                <a:solidFill>
                  <a:schemeClr val="tx1"/>
                </a:solidFill>
                <a:latin typeface="Times New Roman" panose="02020603050405020304" pitchFamily="18" charset="0"/>
              </a:defRPr>
            </a:lvl3pPr>
            <a:lvl4pPr marL="1541313" indent="-220188">
              <a:spcBef>
                <a:spcPct val="30000"/>
              </a:spcBef>
              <a:defRPr sz="1200">
                <a:solidFill>
                  <a:schemeClr val="tx1"/>
                </a:solidFill>
                <a:latin typeface="Times New Roman" panose="02020603050405020304" pitchFamily="18" charset="0"/>
              </a:defRPr>
            </a:lvl4pPr>
            <a:lvl5pPr marL="1981688" indent="-220188">
              <a:spcBef>
                <a:spcPct val="30000"/>
              </a:spcBef>
              <a:defRPr sz="1200">
                <a:solidFill>
                  <a:schemeClr val="tx1"/>
                </a:solidFill>
                <a:latin typeface="Times New Roman" panose="02020603050405020304" pitchFamily="18" charset="0"/>
              </a:defRPr>
            </a:lvl5pPr>
            <a:lvl6pPr marL="2422063" indent="-220188" eaLnBrk="0" fontAlgn="base" hangingPunct="0">
              <a:spcBef>
                <a:spcPct val="30000"/>
              </a:spcBef>
              <a:spcAft>
                <a:spcPct val="0"/>
              </a:spcAft>
              <a:defRPr sz="1200">
                <a:solidFill>
                  <a:schemeClr val="tx1"/>
                </a:solidFill>
                <a:latin typeface="Times New Roman" panose="02020603050405020304" pitchFamily="18" charset="0"/>
              </a:defRPr>
            </a:lvl6pPr>
            <a:lvl7pPr marL="2862438" indent="-220188" eaLnBrk="0" fontAlgn="base" hangingPunct="0">
              <a:spcBef>
                <a:spcPct val="30000"/>
              </a:spcBef>
              <a:spcAft>
                <a:spcPct val="0"/>
              </a:spcAft>
              <a:defRPr sz="1200">
                <a:solidFill>
                  <a:schemeClr val="tx1"/>
                </a:solidFill>
                <a:latin typeface="Times New Roman" panose="02020603050405020304" pitchFamily="18" charset="0"/>
              </a:defRPr>
            </a:lvl7pPr>
            <a:lvl8pPr marL="3302813" indent="-220188" eaLnBrk="0" fontAlgn="base" hangingPunct="0">
              <a:spcBef>
                <a:spcPct val="30000"/>
              </a:spcBef>
              <a:spcAft>
                <a:spcPct val="0"/>
              </a:spcAft>
              <a:defRPr sz="1200">
                <a:solidFill>
                  <a:schemeClr val="tx1"/>
                </a:solidFill>
                <a:latin typeface="Times New Roman" panose="02020603050405020304" pitchFamily="18" charset="0"/>
              </a:defRPr>
            </a:lvl8pPr>
            <a:lvl9pPr marL="3743188" indent="-2201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324C8C6-6A1A-42CB-9EC5-1ACAB38FFEFA}" type="slidenum">
              <a:rPr lang="en-US" altLang="en-US" sz="1300"/>
              <a:pPr>
                <a:spcBef>
                  <a:spcPct val="0"/>
                </a:spcBef>
              </a:pPr>
              <a:t>19</a:t>
            </a:fld>
            <a:endParaRPr lang="en-US" altLang="en-US" sz="1300"/>
          </a:p>
        </p:txBody>
      </p:sp>
    </p:spTree>
    <p:extLst>
      <p:ext uri="{BB962C8B-B14F-4D97-AF65-F5344CB8AC3E}">
        <p14:creationId xmlns:p14="http://schemas.microsoft.com/office/powerpoint/2010/main" val="841774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FDDB-E41B-3445-26FF-48F14815E9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903A0E-507C-E43A-4BB8-ED0D07DBF7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ED2066-AF6E-45AA-F54F-ABA42BA56A87}"/>
              </a:ext>
            </a:extLst>
          </p:cNvPr>
          <p:cNvSpPr>
            <a:spLocks noGrp="1"/>
          </p:cNvSpPr>
          <p:nvPr>
            <p:ph type="dt" sz="half" idx="10"/>
          </p:nvPr>
        </p:nvSpPr>
        <p:spPr/>
        <p:txBody>
          <a:bodyPr/>
          <a:lstStyle/>
          <a:p>
            <a:fld id="{BDD6F267-256E-45B2-90C5-6F91DCE4E8ED}" type="datetimeFigureOut">
              <a:rPr lang="en-US" smtClean="0"/>
              <a:t>3/17/2026</a:t>
            </a:fld>
            <a:endParaRPr lang="en-US"/>
          </a:p>
        </p:txBody>
      </p:sp>
      <p:sp>
        <p:nvSpPr>
          <p:cNvPr id="5" name="Footer Placeholder 4">
            <a:extLst>
              <a:ext uri="{FF2B5EF4-FFF2-40B4-BE49-F238E27FC236}">
                <a16:creationId xmlns:a16="http://schemas.microsoft.com/office/drawing/2014/main" id="{26BC311A-B349-B131-0FE4-2F1AF82C8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6C0AE5-3AA9-A34A-6E57-B1BF7F5741F9}"/>
              </a:ext>
            </a:extLst>
          </p:cNvPr>
          <p:cNvSpPr>
            <a:spLocks noGrp="1"/>
          </p:cNvSpPr>
          <p:nvPr>
            <p:ph type="sldNum" sz="quarter" idx="12"/>
          </p:nvPr>
        </p:nvSpPr>
        <p:spPr/>
        <p:txBody>
          <a:bodyPr/>
          <a:lstStyle/>
          <a:p>
            <a:fld id="{C62EF0E7-1DA7-4B00-83D5-E918E13C38DD}" type="slidenum">
              <a:rPr lang="en-US" smtClean="0"/>
              <a:t>‹#›</a:t>
            </a:fld>
            <a:endParaRPr lang="en-US"/>
          </a:p>
        </p:txBody>
      </p:sp>
    </p:spTree>
    <p:extLst>
      <p:ext uri="{BB962C8B-B14F-4D97-AF65-F5344CB8AC3E}">
        <p14:creationId xmlns:p14="http://schemas.microsoft.com/office/powerpoint/2010/main" val="2716878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33436-9E1E-F8B0-13CD-36E83F298D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86EAF5-88D3-A528-82F3-FA1FA5FE5F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9C8DB-F1B7-C3C8-7874-49AE23A8A354}"/>
              </a:ext>
            </a:extLst>
          </p:cNvPr>
          <p:cNvSpPr>
            <a:spLocks noGrp="1"/>
          </p:cNvSpPr>
          <p:nvPr>
            <p:ph type="dt" sz="half" idx="10"/>
          </p:nvPr>
        </p:nvSpPr>
        <p:spPr/>
        <p:txBody>
          <a:bodyPr/>
          <a:lstStyle/>
          <a:p>
            <a:fld id="{BDD6F267-256E-45B2-90C5-6F91DCE4E8ED}" type="datetimeFigureOut">
              <a:rPr lang="en-US" smtClean="0"/>
              <a:t>3/17/2026</a:t>
            </a:fld>
            <a:endParaRPr lang="en-US"/>
          </a:p>
        </p:txBody>
      </p:sp>
      <p:sp>
        <p:nvSpPr>
          <p:cNvPr id="5" name="Footer Placeholder 4">
            <a:extLst>
              <a:ext uri="{FF2B5EF4-FFF2-40B4-BE49-F238E27FC236}">
                <a16:creationId xmlns:a16="http://schemas.microsoft.com/office/drawing/2014/main" id="{DB3406D0-878A-47E2-3BA0-B293B0A94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4328D-B79F-E041-984B-20F1B105E1C9}"/>
              </a:ext>
            </a:extLst>
          </p:cNvPr>
          <p:cNvSpPr>
            <a:spLocks noGrp="1"/>
          </p:cNvSpPr>
          <p:nvPr>
            <p:ph type="sldNum" sz="quarter" idx="12"/>
          </p:nvPr>
        </p:nvSpPr>
        <p:spPr/>
        <p:txBody>
          <a:bodyPr/>
          <a:lstStyle/>
          <a:p>
            <a:fld id="{C62EF0E7-1DA7-4B00-83D5-E918E13C38DD}" type="slidenum">
              <a:rPr lang="en-US" smtClean="0"/>
              <a:t>‹#›</a:t>
            </a:fld>
            <a:endParaRPr lang="en-US"/>
          </a:p>
        </p:txBody>
      </p:sp>
    </p:spTree>
    <p:extLst>
      <p:ext uri="{BB962C8B-B14F-4D97-AF65-F5344CB8AC3E}">
        <p14:creationId xmlns:p14="http://schemas.microsoft.com/office/powerpoint/2010/main" val="2024278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6DBD58-8FB7-BE0C-6674-71D73FEE4E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84A7DC-77F1-F692-2EFD-E90B95BD30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17F83A-BB11-04C7-40EE-FCEED07DE158}"/>
              </a:ext>
            </a:extLst>
          </p:cNvPr>
          <p:cNvSpPr>
            <a:spLocks noGrp="1"/>
          </p:cNvSpPr>
          <p:nvPr>
            <p:ph type="dt" sz="half" idx="10"/>
          </p:nvPr>
        </p:nvSpPr>
        <p:spPr/>
        <p:txBody>
          <a:bodyPr/>
          <a:lstStyle/>
          <a:p>
            <a:fld id="{BDD6F267-256E-45B2-90C5-6F91DCE4E8ED}" type="datetimeFigureOut">
              <a:rPr lang="en-US" smtClean="0"/>
              <a:t>3/17/2026</a:t>
            </a:fld>
            <a:endParaRPr lang="en-US"/>
          </a:p>
        </p:txBody>
      </p:sp>
      <p:sp>
        <p:nvSpPr>
          <p:cNvPr id="5" name="Footer Placeholder 4">
            <a:extLst>
              <a:ext uri="{FF2B5EF4-FFF2-40B4-BE49-F238E27FC236}">
                <a16:creationId xmlns:a16="http://schemas.microsoft.com/office/drawing/2014/main" id="{3D206FB1-C860-C9E2-DBC1-260D3965A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58E90-8F80-D738-48FF-56BF4EC2583C}"/>
              </a:ext>
            </a:extLst>
          </p:cNvPr>
          <p:cNvSpPr>
            <a:spLocks noGrp="1"/>
          </p:cNvSpPr>
          <p:nvPr>
            <p:ph type="sldNum" sz="quarter" idx="12"/>
          </p:nvPr>
        </p:nvSpPr>
        <p:spPr/>
        <p:txBody>
          <a:bodyPr/>
          <a:lstStyle/>
          <a:p>
            <a:fld id="{C62EF0E7-1DA7-4B00-83D5-E918E13C38DD}" type="slidenum">
              <a:rPr lang="en-US" smtClean="0"/>
              <a:t>‹#›</a:t>
            </a:fld>
            <a:endParaRPr lang="en-US"/>
          </a:p>
        </p:txBody>
      </p:sp>
    </p:spTree>
    <p:extLst>
      <p:ext uri="{BB962C8B-B14F-4D97-AF65-F5344CB8AC3E}">
        <p14:creationId xmlns:p14="http://schemas.microsoft.com/office/powerpoint/2010/main" val="784412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050A-0505-FE7D-86EA-3E02D23CA5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68EC58-2C76-62B6-7D3D-9DCF4FB425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702657-4BF5-586E-FE8A-FF74A5044639}"/>
              </a:ext>
            </a:extLst>
          </p:cNvPr>
          <p:cNvSpPr>
            <a:spLocks noGrp="1"/>
          </p:cNvSpPr>
          <p:nvPr>
            <p:ph type="dt" sz="half" idx="10"/>
          </p:nvPr>
        </p:nvSpPr>
        <p:spPr/>
        <p:txBody>
          <a:bodyPr/>
          <a:lstStyle/>
          <a:p>
            <a:fld id="{CB6C6484-62B5-E841-9F40-9B67DA568ED2}" type="datetimeFigureOut">
              <a:rPr lang="en-US" smtClean="0"/>
              <a:t>3/17/2026</a:t>
            </a:fld>
            <a:endParaRPr lang="en-US"/>
          </a:p>
        </p:txBody>
      </p:sp>
      <p:sp>
        <p:nvSpPr>
          <p:cNvPr id="5" name="Footer Placeholder 4">
            <a:extLst>
              <a:ext uri="{FF2B5EF4-FFF2-40B4-BE49-F238E27FC236}">
                <a16:creationId xmlns:a16="http://schemas.microsoft.com/office/drawing/2014/main" id="{4C553F49-DA18-76E7-6EC0-7CE919E89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584FF-AE11-19EC-8077-9A5F9B7222F9}"/>
              </a:ext>
            </a:extLst>
          </p:cNvPr>
          <p:cNvSpPr>
            <a:spLocks noGrp="1"/>
          </p:cNvSpPr>
          <p:nvPr>
            <p:ph type="sldNum" sz="quarter" idx="12"/>
          </p:nvPr>
        </p:nvSpPr>
        <p:spPr/>
        <p:txBody>
          <a:bodyPr/>
          <a:lstStyle/>
          <a:p>
            <a:fld id="{77148612-0E11-8346-8145-3210F5AA4D17}" type="slidenum">
              <a:rPr lang="en-US" smtClean="0"/>
              <a:t>‹#›</a:t>
            </a:fld>
            <a:endParaRPr lang="en-US"/>
          </a:p>
        </p:txBody>
      </p:sp>
    </p:spTree>
    <p:extLst>
      <p:ext uri="{BB962C8B-B14F-4D97-AF65-F5344CB8AC3E}">
        <p14:creationId xmlns:p14="http://schemas.microsoft.com/office/powerpoint/2010/main" val="825690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4DAC-3E70-0710-622E-0809DA18F5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EADD31-F8DC-D2FC-AE5A-163A92D557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62587-8809-F20B-71BA-C3D05B8238A2}"/>
              </a:ext>
            </a:extLst>
          </p:cNvPr>
          <p:cNvSpPr>
            <a:spLocks noGrp="1"/>
          </p:cNvSpPr>
          <p:nvPr>
            <p:ph type="dt" sz="half" idx="10"/>
          </p:nvPr>
        </p:nvSpPr>
        <p:spPr/>
        <p:txBody>
          <a:bodyPr/>
          <a:lstStyle/>
          <a:p>
            <a:fld id="{CB6C6484-62B5-E841-9F40-9B67DA568ED2}" type="datetimeFigureOut">
              <a:rPr lang="en-US" smtClean="0"/>
              <a:t>3/17/2026</a:t>
            </a:fld>
            <a:endParaRPr lang="en-US"/>
          </a:p>
        </p:txBody>
      </p:sp>
      <p:sp>
        <p:nvSpPr>
          <p:cNvPr id="5" name="Footer Placeholder 4">
            <a:extLst>
              <a:ext uri="{FF2B5EF4-FFF2-40B4-BE49-F238E27FC236}">
                <a16:creationId xmlns:a16="http://schemas.microsoft.com/office/drawing/2014/main" id="{09664B57-C165-C222-56C4-DA7E575E1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E0625-28FE-FB40-28F7-778AFC335A7B}"/>
              </a:ext>
            </a:extLst>
          </p:cNvPr>
          <p:cNvSpPr>
            <a:spLocks noGrp="1"/>
          </p:cNvSpPr>
          <p:nvPr>
            <p:ph type="sldNum" sz="quarter" idx="12"/>
          </p:nvPr>
        </p:nvSpPr>
        <p:spPr/>
        <p:txBody>
          <a:bodyPr/>
          <a:lstStyle/>
          <a:p>
            <a:fld id="{77148612-0E11-8346-8145-3210F5AA4D17}" type="slidenum">
              <a:rPr lang="en-US" smtClean="0"/>
              <a:t>‹#›</a:t>
            </a:fld>
            <a:endParaRPr lang="en-US"/>
          </a:p>
        </p:txBody>
      </p:sp>
    </p:spTree>
    <p:extLst>
      <p:ext uri="{BB962C8B-B14F-4D97-AF65-F5344CB8AC3E}">
        <p14:creationId xmlns:p14="http://schemas.microsoft.com/office/powerpoint/2010/main" val="3389124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25DA-D0E8-6D42-4272-BCA8A2B34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E024E1-EC07-9062-5FCC-F36AB3BD609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912CA-F8B6-C715-3492-1B1B43586458}"/>
              </a:ext>
            </a:extLst>
          </p:cNvPr>
          <p:cNvSpPr>
            <a:spLocks noGrp="1"/>
          </p:cNvSpPr>
          <p:nvPr>
            <p:ph type="dt" sz="half" idx="10"/>
          </p:nvPr>
        </p:nvSpPr>
        <p:spPr/>
        <p:txBody>
          <a:bodyPr/>
          <a:lstStyle/>
          <a:p>
            <a:fld id="{CB6C6484-62B5-E841-9F40-9B67DA568ED2}" type="datetimeFigureOut">
              <a:rPr lang="en-US" smtClean="0"/>
              <a:t>3/17/2026</a:t>
            </a:fld>
            <a:endParaRPr lang="en-US"/>
          </a:p>
        </p:txBody>
      </p:sp>
      <p:sp>
        <p:nvSpPr>
          <p:cNvPr id="5" name="Footer Placeholder 4">
            <a:extLst>
              <a:ext uri="{FF2B5EF4-FFF2-40B4-BE49-F238E27FC236}">
                <a16:creationId xmlns:a16="http://schemas.microsoft.com/office/drawing/2014/main" id="{0E5C60F6-2317-744B-144B-4054DAEE3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2C66E-E326-1F3D-3E32-11C148B91589}"/>
              </a:ext>
            </a:extLst>
          </p:cNvPr>
          <p:cNvSpPr>
            <a:spLocks noGrp="1"/>
          </p:cNvSpPr>
          <p:nvPr>
            <p:ph type="sldNum" sz="quarter" idx="12"/>
          </p:nvPr>
        </p:nvSpPr>
        <p:spPr/>
        <p:txBody>
          <a:bodyPr/>
          <a:lstStyle/>
          <a:p>
            <a:fld id="{77148612-0E11-8346-8145-3210F5AA4D17}" type="slidenum">
              <a:rPr lang="en-US" smtClean="0"/>
              <a:t>‹#›</a:t>
            </a:fld>
            <a:endParaRPr lang="en-US"/>
          </a:p>
        </p:txBody>
      </p:sp>
    </p:spTree>
    <p:extLst>
      <p:ext uri="{BB962C8B-B14F-4D97-AF65-F5344CB8AC3E}">
        <p14:creationId xmlns:p14="http://schemas.microsoft.com/office/powerpoint/2010/main" val="1205125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2E599-C3E0-D203-1E78-14A8A751E0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AE29B1-DC8A-6D52-4E95-EAE11E4474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FD84AA-A704-BA54-01E7-C893775663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414687-D860-1A68-98C2-DE8689D9B621}"/>
              </a:ext>
            </a:extLst>
          </p:cNvPr>
          <p:cNvSpPr>
            <a:spLocks noGrp="1"/>
          </p:cNvSpPr>
          <p:nvPr>
            <p:ph type="dt" sz="half" idx="10"/>
          </p:nvPr>
        </p:nvSpPr>
        <p:spPr/>
        <p:txBody>
          <a:bodyPr/>
          <a:lstStyle/>
          <a:p>
            <a:fld id="{CB6C6484-62B5-E841-9F40-9B67DA568ED2}" type="datetimeFigureOut">
              <a:rPr lang="en-US" smtClean="0"/>
              <a:t>3/17/2026</a:t>
            </a:fld>
            <a:endParaRPr lang="en-US"/>
          </a:p>
        </p:txBody>
      </p:sp>
      <p:sp>
        <p:nvSpPr>
          <p:cNvPr id="6" name="Footer Placeholder 5">
            <a:extLst>
              <a:ext uri="{FF2B5EF4-FFF2-40B4-BE49-F238E27FC236}">
                <a16:creationId xmlns:a16="http://schemas.microsoft.com/office/drawing/2014/main" id="{B0A4216E-06BC-1292-4824-B8EEDEC6F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95D38-60A4-CBD1-33B7-4B407652FDE9}"/>
              </a:ext>
            </a:extLst>
          </p:cNvPr>
          <p:cNvSpPr>
            <a:spLocks noGrp="1"/>
          </p:cNvSpPr>
          <p:nvPr>
            <p:ph type="sldNum" sz="quarter" idx="12"/>
          </p:nvPr>
        </p:nvSpPr>
        <p:spPr/>
        <p:txBody>
          <a:bodyPr/>
          <a:lstStyle/>
          <a:p>
            <a:fld id="{77148612-0E11-8346-8145-3210F5AA4D17}" type="slidenum">
              <a:rPr lang="en-US" smtClean="0"/>
              <a:t>‹#›</a:t>
            </a:fld>
            <a:endParaRPr lang="en-US"/>
          </a:p>
        </p:txBody>
      </p:sp>
    </p:spTree>
    <p:extLst>
      <p:ext uri="{BB962C8B-B14F-4D97-AF65-F5344CB8AC3E}">
        <p14:creationId xmlns:p14="http://schemas.microsoft.com/office/powerpoint/2010/main" val="358607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7B704-9C2D-08AE-F8CC-2B59F3AF4C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02EFCC-9BA7-81C9-1FDE-3D750BF6D9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0EF9DB-1A49-3948-274F-D5DDBAC0F5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620C3-D7B1-528F-7766-057665616E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56334A-2F03-E4AA-E168-F9B4FAA2B8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CC3005-20B2-7899-BB1C-EFC03E1C3152}"/>
              </a:ext>
            </a:extLst>
          </p:cNvPr>
          <p:cNvSpPr>
            <a:spLocks noGrp="1"/>
          </p:cNvSpPr>
          <p:nvPr>
            <p:ph type="dt" sz="half" idx="10"/>
          </p:nvPr>
        </p:nvSpPr>
        <p:spPr/>
        <p:txBody>
          <a:bodyPr/>
          <a:lstStyle/>
          <a:p>
            <a:fld id="{CB6C6484-62B5-E841-9F40-9B67DA568ED2}" type="datetimeFigureOut">
              <a:rPr lang="en-US" smtClean="0"/>
              <a:t>3/17/2026</a:t>
            </a:fld>
            <a:endParaRPr lang="en-US"/>
          </a:p>
        </p:txBody>
      </p:sp>
      <p:sp>
        <p:nvSpPr>
          <p:cNvPr id="8" name="Footer Placeholder 7">
            <a:extLst>
              <a:ext uri="{FF2B5EF4-FFF2-40B4-BE49-F238E27FC236}">
                <a16:creationId xmlns:a16="http://schemas.microsoft.com/office/drawing/2014/main" id="{04296BE4-3777-2BE7-6E5A-A9B42C59A1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84B397-A2D1-2EEF-37BA-572F55BBA6C9}"/>
              </a:ext>
            </a:extLst>
          </p:cNvPr>
          <p:cNvSpPr>
            <a:spLocks noGrp="1"/>
          </p:cNvSpPr>
          <p:nvPr>
            <p:ph type="sldNum" sz="quarter" idx="12"/>
          </p:nvPr>
        </p:nvSpPr>
        <p:spPr/>
        <p:txBody>
          <a:bodyPr/>
          <a:lstStyle/>
          <a:p>
            <a:fld id="{77148612-0E11-8346-8145-3210F5AA4D17}" type="slidenum">
              <a:rPr lang="en-US" smtClean="0"/>
              <a:t>‹#›</a:t>
            </a:fld>
            <a:endParaRPr lang="en-US"/>
          </a:p>
        </p:txBody>
      </p:sp>
    </p:spTree>
    <p:extLst>
      <p:ext uri="{BB962C8B-B14F-4D97-AF65-F5344CB8AC3E}">
        <p14:creationId xmlns:p14="http://schemas.microsoft.com/office/powerpoint/2010/main" val="205085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D99C3-0436-9F0D-A436-532DA19856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D9F29B-7885-626C-B10A-4C30D4813C32}"/>
              </a:ext>
            </a:extLst>
          </p:cNvPr>
          <p:cNvSpPr>
            <a:spLocks noGrp="1"/>
          </p:cNvSpPr>
          <p:nvPr>
            <p:ph type="dt" sz="half" idx="10"/>
          </p:nvPr>
        </p:nvSpPr>
        <p:spPr/>
        <p:txBody>
          <a:bodyPr/>
          <a:lstStyle/>
          <a:p>
            <a:fld id="{CB6C6484-62B5-E841-9F40-9B67DA568ED2}" type="datetimeFigureOut">
              <a:rPr lang="en-US" smtClean="0"/>
              <a:t>3/17/2026</a:t>
            </a:fld>
            <a:endParaRPr lang="en-US"/>
          </a:p>
        </p:txBody>
      </p:sp>
      <p:sp>
        <p:nvSpPr>
          <p:cNvPr id="4" name="Footer Placeholder 3">
            <a:extLst>
              <a:ext uri="{FF2B5EF4-FFF2-40B4-BE49-F238E27FC236}">
                <a16:creationId xmlns:a16="http://schemas.microsoft.com/office/drawing/2014/main" id="{E2DE717E-2DB9-512F-3FFE-E2358BF40D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1262B4-373F-B517-58D1-A8484840728B}"/>
              </a:ext>
            </a:extLst>
          </p:cNvPr>
          <p:cNvSpPr>
            <a:spLocks noGrp="1"/>
          </p:cNvSpPr>
          <p:nvPr>
            <p:ph type="sldNum" sz="quarter" idx="12"/>
          </p:nvPr>
        </p:nvSpPr>
        <p:spPr/>
        <p:txBody>
          <a:bodyPr/>
          <a:lstStyle/>
          <a:p>
            <a:fld id="{77148612-0E11-8346-8145-3210F5AA4D17}" type="slidenum">
              <a:rPr lang="en-US" smtClean="0"/>
              <a:t>‹#›</a:t>
            </a:fld>
            <a:endParaRPr lang="en-US"/>
          </a:p>
        </p:txBody>
      </p:sp>
    </p:spTree>
    <p:extLst>
      <p:ext uri="{BB962C8B-B14F-4D97-AF65-F5344CB8AC3E}">
        <p14:creationId xmlns:p14="http://schemas.microsoft.com/office/powerpoint/2010/main" val="1893597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D0560A-CE16-9067-A8C4-DA76D0423A52}"/>
              </a:ext>
            </a:extLst>
          </p:cNvPr>
          <p:cNvSpPr>
            <a:spLocks noGrp="1"/>
          </p:cNvSpPr>
          <p:nvPr>
            <p:ph type="dt" sz="half" idx="10"/>
          </p:nvPr>
        </p:nvSpPr>
        <p:spPr/>
        <p:txBody>
          <a:bodyPr/>
          <a:lstStyle/>
          <a:p>
            <a:fld id="{CB6C6484-62B5-E841-9F40-9B67DA568ED2}" type="datetimeFigureOut">
              <a:rPr lang="en-US" smtClean="0"/>
              <a:t>3/17/2026</a:t>
            </a:fld>
            <a:endParaRPr lang="en-US"/>
          </a:p>
        </p:txBody>
      </p:sp>
      <p:sp>
        <p:nvSpPr>
          <p:cNvPr id="3" name="Footer Placeholder 2">
            <a:extLst>
              <a:ext uri="{FF2B5EF4-FFF2-40B4-BE49-F238E27FC236}">
                <a16:creationId xmlns:a16="http://schemas.microsoft.com/office/drawing/2014/main" id="{29A9D89A-52C8-F918-6159-514403CA17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B92EFF-4FFE-9BA8-3222-99D822ECABEF}"/>
              </a:ext>
            </a:extLst>
          </p:cNvPr>
          <p:cNvSpPr>
            <a:spLocks noGrp="1"/>
          </p:cNvSpPr>
          <p:nvPr>
            <p:ph type="sldNum" sz="quarter" idx="12"/>
          </p:nvPr>
        </p:nvSpPr>
        <p:spPr/>
        <p:txBody>
          <a:bodyPr/>
          <a:lstStyle/>
          <a:p>
            <a:fld id="{77148612-0E11-8346-8145-3210F5AA4D17}" type="slidenum">
              <a:rPr lang="en-US" smtClean="0"/>
              <a:t>‹#›</a:t>
            </a:fld>
            <a:endParaRPr lang="en-US"/>
          </a:p>
        </p:txBody>
      </p:sp>
    </p:spTree>
    <p:extLst>
      <p:ext uri="{BB962C8B-B14F-4D97-AF65-F5344CB8AC3E}">
        <p14:creationId xmlns:p14="http://schemas.microsoft.com/office/powerpoint/2010/main" val="1778819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D3548-7CDD-E3CA-6959-520820C5C0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A79197-95B4-C890-D8B5-CE212437B9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D16774-5E92-47DF-C8AC-3CB6D0AA1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3C1A21-9A49-3214-E459-0A3C79BD8F21}"/>
              </a:ext>
            </a:extLst>
          </p:cNvPr>
          <p:cNvSpPr>
            <a:spLocks noGrp="1"/>
          </p:cNvSpPr>
          <p:nvPr>
            <p:ph type="dt" sz="half" idx="10"/>
          </p:nvPr>
        </p:nvSpPr>
        <p:spPr/>
        <p:txBody>
          <a:bodyPr/>
          <a:lstStyle/>
          <a:p>
            <a:fld id="{CB6C6484-62B5-E841-9F40-9B67DA568ED2}" type="datetimeFigureOut">
              <a:rPr lang="en-US" smtClean="0"/>
              <a:t>3/17/2026</a:t>
            </a:fld>
            <a:endParaRPr lang="en-US"/>
          </a:p>
        </p:txBody>
      </p:sp>
      <p:sp>
        <p:nvSpPr>
          <p:cNvPr id="6" name="Footer Placeholder 5">
            <a:extLst>
              <a:ext uri="{FF2B5EF4-FFF2-40B4-BE49-F238E27FC236}">
                <a16:creationId xmlns:a16="http://schemas.microsoft.com/office/drawing/2014/main" id="{5466CA91-64B3-BFE1-7A02-72728ED6C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B1018-7B08-3620-DD13-1F060203F959}"/>
              </a:ext>
            </a:extLst>
          </p:cNvPr>
          <p:cNvSpPr>
            <a:spLocks noGrp="1"/>
          </p:cNvSpPr>
          <p:nvPr>
            <p:ph type="sldNum" sz="quarter" idx="12"/>
          </p:nvPr>
        </p:nvSpPr>
        <p:spPr/>
        <p:txBody>
          <a:bodyPr/>
          <a:lstStyle/>
          <a:p>
            <a:fld id="{77148612-0E11-8346-8145-3210F5AA4D17}" type="slidenum">
              <a:rPr lang="en-US" smtClean="0"/>
              <a:t>‹#›</a:t>
            </a:fld>
            <a:endParaRPr lang="en-US"/>
          </a:p>
        </p:txBody>
      </p:sp>
    </p:spTree>
    <p:extLst>
      <p:ext uri="{BB962C8B-B14F-4D97-AF65-F5344CB8AC3E}">
        <p14:creationId xmlns:p14="http://schemas.microsoft.com/office/powerpoint/2010/main" val="4004061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985DD-27F7-413B-A9DD-C616F46F81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D644D1-8181-AC68-A820-CF79A8999B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1C7DEA-6A93-0155-F3DC-E5484878A861}"/>
              </a:ext>
            </a:extLst>
          </p:cNvPr>
          <p:cNvSpPr>
            <a:spLocks noGrp="1"/>
          </p:cNvSpPr>
          <p:nvPr>
            <p:ph type="dt" sz="half" idx="10"/>
          </p:nvPr>
        </p:nvSpPr>
        <p:spPr/>
        <p:txBody>
          <a:bodyPr/>
          <a:lstStyle/>
          <a:p>
            <a:fld id="{BDD6F267-256E-45B2-90C5-6F91DCE4E8ED}" type="datetimeFigureOut">
              <a:rPr lang="en-US" smtClean="0"/>
              <a:t>3/17/2026</a:t>
            </a:fld>
            <a:endParaRPr lang="en-US"/>
          </a:p>
        </p:txBody>
      </p:sp>
      <p:sp>
        <p:nvSpPr>
          <p:cNvPr id="5" name="Footer Placeholder 4">
            <a:extLst>
              <a:ext uri="{FF2B5EF4-FFF2-40B4-BE49-F238E27FC236}">
                <a16:creationId xmlns:a16="http://schemas.microsoft.com/office/drawing/2014/main" id="{31A73EC6-1661-B907-7D80-8A2555C5F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E49B8-CE9C-836D-8EFC-7C58BEBA8F65}"/>
              </a:ext>
            </a:extLst>
          </p:cNvPr>
          <p:cNvSpPr>
            <a:spLocks noGrp="1"/>
          </p:cNvSpPr>
          <p:nvPr>
            <p:ph type="sldNum" sz="quarter" idx="12"/>
          </p:nvPr>
        </p:nvSpPr>
        <p:spPr/>
        <p:txBody>
          <a:bodyPr/>
          <a:lstStyle/>
          <a:p>
            <a:fld id="{C62EF0E7-1DA7-4B00-83D5-E918E13C38DD}" type="slidenum">
              <a:rPr lang="en-US" smtClean="0"/>
              <a:t>‹#›</a:t>
            </a:fld>
            <a:endParaRPr lang="en-US"/>
          </a:p>
        </p:txBody>
      </p:sp>
    </p:spTree>
    <p:extLst>
      <p:ext uri="{BB962C8B-B14F-4D97-AF65-F5344CB8AC3E}">
        <p14:creationId xmlns:p14="http://schemas.microsoft.com/office/powerpoint/2010/main" val="3876538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9D11-C489-FD93-3A30-0A11594C4E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AAA5F3-9863-56E6-8201-ED8921A731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B35DF8-968D-2CB2-7766-1DA20CEB8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4C294-821A-E8E7-D422-4BF0E0969E9E}"/>
              </a:ext>
            </a:extLst>
          </p:cNvPr>
          <p:cNvSpPr>
            <a:spLocks noGrp="1"/>
          </p:cNvSpPr>
          <p:nvPr>
            <p:ph type="dt" sz="half" idx="10"/>
          </p:nvPr>
        </p:nvSpPr>
        <p:spPr/>
        <p:txBody>
          <a:bodyPr/>
          <a:lstStyle/>
          <a:p>
            <a:fld id="{CB6C6484-62B5-E841-9F40-9B67DA568ED2}" type="datetimeFigureOut">
              <a:rPr lang="en-US" smtClean="0"/>
              <a:t>3/17/2026</a:t>
            </a:fld>
            <a:endParaRPr lang="en-US"/>
          </a:p>
        </p:txBody>
      </p:sp>
      <p:sp>
        <p:nvSpPr>
          <p:cNvPr id="6" name="Footer Placeholder 5">
            <a:extLst>
              <a:ext uri="{FF2B5EF4-FFF2-40B4-BE49-F238E27FC236}">
                <a16:creationId xmlns:a16="http://schemas.microsoft.com/office/drawing/2014/main" id="{1F2CFA8C-101D-DA44-6A6D-016BC06469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84FC0F-4A63-88A7-7E35-C4E1AC90DA73}"/>
              </a:ext>
            </a:extLst>
          </p:cNvPr>
          <p:cNvSpPr>
            <a:spLocks noGrp="1"/>
          </p:cNvSpPr>
          <p:nvPr>
            <p:ph type="sldNum" sz="quarter" idx="12"/>
          </p:nvPr>
        </p:nvSpPr>
        <p:spPr/>
        <p:txBody>
          <a:bodyPr/>
          <a:lstStyle/>
          <a:p>
            <a:fld id="{77148612-0E11-8346-8145-3210F5AA4D17}" type="slidenum">
              <a:rPr lang="en-US" smtClean="0"/>
              <a:t>‹#›</a:t>
            </a:fld>
            <a:endParaRPr lang="en-US"/>
          </a:p>
        </p:txBody>
      </p:sp>
    </p:spTree>
    <p:extLst>
      <p:ext uri="{BB962C8B-B14F-4D97-AF65-F5344CB8AC3E}">
        <p14:creationId xmlns:p14="http://schemas.microsoft.com/office/powerpoint/2010/main" val="1089186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7E92C-A8A5-F53F-D26D-1E641660C8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1F6CC1-0622-0826-88A8-5C8B45F472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0880C2-E448-47C4-E733-596C04DF48EC}"/>
              </a:ext>
            </a:extLst>
          </p:cNvPr>
          <p:cNvSpPr>
            <a:spLocks noGrp="1"/>
          </p:cNvSpPr>
          <p:nvPr>
            <p:ph type="dt" sz="half" idx="10"/>
          </p:nvPr>
        </p:nvSpPr>
        <p:spPr/>
        <p:txBody>
          <a:bodyPr/>
          <a:lstStyle/>
          <a:p>
            <a:fld id="{CB6C6484-62B5-E841-9F40-9B67DA568ED2}" type="datetimeFigureOut">
              <a:rPr lang="en-US" smtClean="0"/>
              <a:t>3/17/2026</a:t>
            </a:fld>
            <a:endParaRPr lang="en-US"/>
          </a:p>
        </p:txBody>
      </p:sp>
      <p:sp>
        <p:nvSpPr>
          <p:cNvPr id="5" name="Footer Placeholder 4">
            <a:extLst>
              <a:ext uri="{FF2B5EF4-FFF2-40B4-BE49-F238E27FC236}">
                <a16:creationId xmlns:a16="http://schemas.microsoft.com/office/drawing/2014/main" id="{AEA77107-437F-896B-EA5F-3E26DA82F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AC62B3-DFC0-68F7-8E31-6A35FF454BB0}"/>
              </a:ext>
            </a:extLst>
          </p:cNvPr>
          <p:cNvSpPr>
            <a:spLocks noGrp="1"/>
          </p:cNvSpPr>
          <p:nvPr>
            <p:ph type="sldNum" sz="quarter" idx="12"/>
          </p:nvPr>
        </p:nvSpPr>
        <p:spPr/>
        <p:txBody>
          <a:bodyPr/>
          <a:lstStyle/>
          <a:p>
            <a:fld id="{77148612-0E11-8346-8145-3210F5AA4D17}" type="slidenum">
              <a:rPr lang="en-US" smtClean="0"/>
              <a:t>‹#›</a:t>
            </a:fld>
            <a:endParaRPr lang="en-US"/>
          </a:p>
        </p:txBody>
      </p:sp>
    </p:spTree>
    <p:extLst>
      <p:ext uri="{BB962C8B-B14F-4D97-AF65-F5344CB8AC3E}">
        <p14:creationId xmlns:p14="http://schemas.microsoft.com/office/powerpoint/2010/main" val="2385046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DD3775-F7D6-BBAF-DF3C-9AA6DADA9E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FF5192-A3AD-E0AD-FDF8-B0F59B15C4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F548D-85B4-CB50-BBF3-4E5003B030DB}"/>
              </a:ext>
            </a:extLst>
          </p:cNvPr>
          <p:cNvSpPr>
            <a:spLocks noGrp="1"/>
          </p:cNvSpPr>
          <p:nvPr>
            <p:ph type="dt" sz="half" idx="10"/>
          </p:nvPr>
        </p:nvSpPr>
        <p:spPr/>
        <p:txBody>
          <a:bodyPr/>
          <a:lstStyle/>
          <a:p>
            <a:fld id="{CB6C6484-62B5-E841-9F40-9B67DA568ED2}" type="datetimeFigureOut">
              <a:rPr lang="en-US" smtClean="0"/>
              <a:t>3/17/2026</a:t>
            </a:fld>
            <a:endParaRPr lang="en-US"/>
          </a:p>
        </p:txBody>
      </p:sp>
      <p:sp>
        <p:nvSpPr>
          <p:cNvPr id="5" name="Footer Placeholder 4">
            <a:extLst>
              <a:ext uri="{FF2B5EF4-FFF2-40B4-BE49-F238E27FC236}">
                <a16:creationId xmlns:a16="http://schemas.microsoft.com/office/drawing/2014/main" id="{66B7039E-4B70-69A9-4C6C-DD22B9C80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70AD3-D202-2485-8996-C9DB3C11DCCC}"/>
              </a:ext>
            </a:extLst>
          </p:cNvPr>
          <p:cNvSpPr>
            <a:spLocks noGrp="1"/>
          </p:cNvSpPr>
          <p:nvPr>
            <p:ph type="sldNum" sz="quarter" idx="12"/>
          </p:nvPr>
        </p:nvSpPr>
        <p:spPr/>
        <p:txBody>
          <a:bodyPr/>
          <a:lstStyle/>
          <a:p>
            <a:fld id="{77148612-0E11-8346-8145-3210F5AA4D17}" type="slidenum">
              <a:rPr lang="en-US" smtClean="0"/>
              <a:t>‹#›</a:t>
            </a:fld>
            <a:endParaRPr lang="en-US"/>
          </a:p>
        </p:txBody>
      </p:sp>
    </p:spTree>
    <p:extLst>
      <p:ext uri="{BB962C8B-B14F-4D97-AF65-F5344CB8AC3E}">
        <p14:creationId xmlns:p14="http://schemas.microsoft.com/office/powerpoint/2010/main" val="4224681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309767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67C64B0E-EBC1-4239-9973-3071060F53A6}" type="datetime1">
              <a:rPr lang="en-US" smtClean="0"/>
              <a:t>3/17/2026</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1003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20224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686A8D2D-222E-46C4-8889-3F8035E67BD8}" type="datetime1">
              <a:rPr lang="en-US" smtClean="0"/>
              <a:t>3/17/2026</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1319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13CF42F-F7E6-483E-8EB3-1FBE4FCB9D5F}" type="datetime1">
              <a:rPr lang="en-US" smtClean="0"/>
              <a:t>3/17/2026</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85835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5117CD04-FF54-4E0C-814F-F0BD8D220AAC}" type="datetime1">
              <a:rPr lang="en-US" smtClean="0"/>
              <a:t>3/17/2026</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411087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82ED039B-6D84-4109-AA57-C8205883CB61}" type="datetime1">
              <a:rPr lang="en-US" smtClean="0"/>
              <a:t>3/17/2026</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60141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D368-D97D-D458-AF99-EAB644971F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BE861C-36A4-466B-C74B-893E62DED54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558AA-2FA7-F158-F498-E522EDE6DA47}"/>
              </a:ext>
            </a:extLst>
          </p:cNvPr>
          <p:cNvSpPr>
            <a:spLocks noGrp="1"/>
          </p:cNvSpPr>
          <p:nvPr>
            <p:ph type="dt" sz="half" idx="10"/>
          </p:nvPr>
        </p:nvSpPr>
        <p:spPr/>
        <p:txBody>
          <a:bodyPr/>
          <a:lstStyle/>
          <a:p>
            <a:fld id="{BDD6F267-256E-45B2-90C5-6F91DCE4E8ED}" type="datetimeFigureOut">
              <a:rPr lang="en-US" smtClean="0"/>
              <a:t>3/17/2026</a:t>
            </a:fld>
            <a:endParaRPr lang="en-US"/>
          </a:p>
        </p:txBody>
      </p:sp>
      <p:sp>
        <p:nvSpPr>
          <p:cNvPr id="5" name="Footer Placeholder 4">
            <a:extLst>
              <a:ext uri="{FF2B5EF4-FFF2-40B4-BE49-F238E27FC236}">
                <a16:creationId xmlns:a16="http://schemas.microsoft.com/office/drawing/2014/main" id="{DE16221E-411B-B2AE-F5D7-C49A0AC04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374E1-324E-2D74-F0F7-5ADC91509AF8}"/>
              </a:ext>
            </a:extLst>
          </p:cNvPr>
          <p:cNvSpPr>
            <a:spLocks noGrp="1"/>
          </p:cNvSpPr>
          <p:nvPr>
            <p:ph type="sldNum" sz="quarter" idx="12"/>
          </p:nvPr>
        </p:nvSpPr>
        <p:spPr/>
        <p:txBody>
          <a:bodyPr/>
          <a:lstStyle/>
          <a:p>
            <a:fld id="{C62EF0E7-1DA7-4B00-83D5-E918E13C38DD}" type="slidenum">
              <a:rPr lang="en-US" smtClean="0"/>
              <a:t>‹#›</a:t>
            </a:fld>
            <a:endParaRPr lang="en-US"/>
          </a:p>
        </p:txBody>
      </p:sp>
    </p:spTree>
    <p:extLst>
      <p:ext uri="{BB962C8B-B14F-4D97-AF65-F5344CB8AC3E}">
        <p14:creationId xmlns:p14="http://schemas.microsoft.com/office/powerpoint/2010/main" val="40687960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AC6C34B1-62EC-4F5B-914D-F1178EF3B4E3}" type="datetime1">
              <a:rPr lang="en-US" smtClean="0"/>
              <a:t>3/17/2026</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49188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63519A4-2C9B-4065-B90E-6F44895DA7AD}" type="datetime1">
              <a:rPr lang="en-US" smtClean="0"/>
              <a:t>3/17/2026</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3668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BCF25D51-E08A-44E4-9934-130B7AA457DB}" type="datetime1">
              <a:rPr lang="en-US" smtClean="0"/>
              <a:t>3/17/2026</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82730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F19A13B3-CCA0-49F9-A436-74228D536FF0}" type="datetime1">
              <a:rPr lang="en-US" smtClean="0"/>
              <a:t>3/17/2026</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8465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50863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7306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4693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1253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9846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17675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1AED4-F03B-C352-DD32-545CA0FEEB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4D6EBA-D39E-124D-8F79-E6AAB648B2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49AA4A-8918-8F90-9C06-B0F8AC1A38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2977AD-BE37-0DB2-2E69-BA59CC7FC41B}"/>
              </a:ext>
            </a:extLst>
          </p:cNvPr>
          <p:cNvSpPr>
            <a:spLocks noGrp="1"/>
          </p:cNvSpPr>
          <p:nvPr>
            <p:ph type="dt" sz="half" idx="10"/>
          </p:nvPr>
        </p:nvSpPr>
        <p:spPr/>
        <p:txBody>
          <a:bodyPr/>
          <a:lstStyle/>
          <a:p>
            <a:fld id="{BDD6F267-256E-45B2-90C5-6F91DCE4E8ED}" type="datetimeFigureOut">
              <a:rPr lang="en-US" smtClean="0"/>
              <a:t>3/17/2026</a:t>
            </a:fld>
            <a:endParaRPr lang="en-US"/>
          </a:p>
        </p:txBody>
      </p:sp>
      <p:sp>
        <p:nvSpPr>
          <p:cNvPr id="6" name="Footer Placeholder 5">
            <a:extLst>
              <a:ext uri="{FF2B5EF4-FFF2-40B4-BE49-F238E27FC236}">
                <a16:creationId xmlns:a16="http://schemas.microsoft.com/office/drawing/2014/main" id="{70DBC8D8-FEC3-CCCC-1864-B2CD987F5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A7BAA5-6E86-A4F0-F338-FC052C29F915}"/>
              </a:ext>
            </a:extLst>
          </p:cNvPr>
          <p:cNvSpPr>
            <a:spLocks noGrp="1"/>
          </p:cNvSpPr>
          <p:nvPr>
            <p:ph type="sldNum" sz="quarter" idx="12"/>
          </p:nvPr>
        </p:nvSpPr>
        <p:spPr/>
        <p:txBody>
          <a:bodyPr/>
          <a:lstStyle/>
          <a:p>
            <a:fld id="{C62EF0E7-1DA7-4B00-83D5-E918E13C38DD}" type="slidenum">
              <a:rPr lang="en-US" smtClean="0"/>
              <a:t>‹#›</a:t>
            </a:fld>
            <a:endParaRPr lang="en-US"/>
          </a:p>
        </p:txBody>
      </p:sp>
    </p:spTree>
    <p:extLst>
      <p:ext uri="{BB962C8B-B14F-4D97-AF65-F5344CB8AC3E}">
        <p14:creationId xmlns:p14="http://schemas.microsoft.com/office/powerpoint/2010/main" val="5867879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26016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97608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93284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41644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86095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Generated Slide 1_1_1_TITLEANDBULLETS_F">
  <p:cSld name="Generated Slide 1_1_1_TITLEANDBULLETS_F">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67133" y="301867"/>
            <a:ext cx="4674000" cy="1459200"/>
          </a:xfrm>
          <a:prstGeom prst="rect">
            <a:avLst/>
          </a:prstGeom>
        </p:spPr>
        <p:txBody>
          <a:bodyPr spcFirstLastPara="1" wrap="square" lIns="0" tIns="0" rIns="0" bIns="0"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467133" y="2131333"/>
            <a:ext cx="4674000" cy="4424800"/>
          </a:xfrm>
          <a:prstGeom prst="rect">
            <a:avLst/>
          </a:prstGeom>
          <a:ln>
            <a:noFill/>
          </a:ln>
        </p:spPr>
        <p:txBody>
          <a:bodyPr spcFirstLastPara="1" wrap="square" lIns="0" tIns="0" rIns="0" bIns="0"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53" name="Google Shape;53;p13"/>
          <p:cNvSpPr>
            <a:spLocks noGrp="1"/>
          </p:cNvSpPr>
          <p:nvPr>
            <p:ph type="pic" idx="2"/>
          </p:nvPr>
        </p:nvSpPr>
        <p:spPr>
          <a:xfrm>
            <a:off x="5468829" y="301800"/>
            <a:ext cx="6254400" cy="6254400"/>
          </a:xfrm>
          <a:prstGeom prst="rect">
            <a:avLst/>
          </a:prstGeom>
          <a:noFill/>
          <a:ln>
            <a:noFill/>
          </a:ln>
        </p:spPr>
      </p:sp>
    </p:spTree>
    <p:extLst>
      <p:ext uri="{BB962C8B-B14F-4D97-AF65-F5344CB8AC3E}">
        <p14:creationId xmlns:p14="http://schemas.microsoft.com/office/powerpoint/2010/main" val="42370804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Generated Slide 1_1_1_TITLEANDBULLETS_H">
  <p:cSld name="Generated Slide 1_1_1_TITLEANDBULLETS_H">
    <p:spTree>
      <p:nvGrpSpPr>
        <p:cNvPr id="1" name="Shape 54"/>
        <p:cNvGrpSpPr/>
        <p:nvPr/>
      </p:nvGrpSpPr>
      <p:grpSpPr>
        <a:xfrm>
          <a:off x="0" y="0"/>
          <a:ext cx="0" cy="0"/>
          <a:chOff x="0" y="0"/>
          <a:chExt cx="0" cy="0"/>
        </a:xfrm>
      </p:grpSpPr>
      <p:sp>
        <p:nvSpPr>
          <p:cNvPr id="55" name="Google Shape;55;p14"/>
          <p:cNvSpPr>
            <a:spLocks noGrp="1"/>
          </p:cNvSpPr>
          <p:nvPr>
            <p:ph type="pic" idx="2"/>
          </p:nvPr>
        </p:nvSpPr>
        <p:spPr>
          <a:xfrm>
            <a:off x="7394584" y="2025733"/>
            <a:ext cx="4120800" cy="4120800"/>
          </a:xfrm>
          <a:prstGeom prst="rect">
            <a:avLst/>
          </a:prstGeom>
          <a:noFill/>
          <a:ln>
            <a:noFill/>
          </a:ln>
        </p:spPr>
      </p:sp>
      <p:sp>
        <p:nvSpPr>
          <p:cNvPr id="56" name="Google Shape;56;p14"/>
          <p:cNvSpPr txBox="1">
            <a:spLocks noGrp="1"/>
          </p:cNvSpPr>
          <p:nvPr>
            <p:ph type="title"/>
          </p:nvPr>
        </p:nvSpPr>
        <p:spPr>
          <a:xfrm>
            <a:off x="676600" y="441867"/>
            <a:ext cx="10838800" cy="1061600"/>
          </a:xfrm>
          <a:prstGeom prst="rect">
            <a:avLst/>
          </a:prstGeom>
        </p:spPr>
        <p:txBody>
          <a:bodyPr spcFirstLastPara="1" wrap="square" lIns="0" tIns="0" rIns="0" bIns="0" anchor="ctr"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a:spcBef>
                <a:spcPts val="0"/>
              </a:spcBef>
              <a:spcAft>
                <a:spcPts val="0"/>
              </a:spcAft>
              <a:buSzPts val="2800"/>
              <a:buNone/>
              <a:defRPr/>
            </a:lvl9pPr>
          </a:lstStyle>
          <a:p>
            <a:endParaRPr/>
          </a:p>
        </p:txBody>
      </p:sp>
      <p:sp>
        <p:nvSpPr>
          <p:cNvPr id="57" name="Google Shape;57;p14"/>
          <p:cNvSpPr txBox="1">
            <a:spLocks noGrp="1"/>
          </p:cNvSpPr>
          <p:nvPr>
            <p:ph type="body" idx="1"/>
          </p:nvPr>
        </p:nvSpPr>
        <p:spPr>
          <a:xfrm>
            <a:off x="676608" y="2025735"/>
            <a:ext cx="6376400" cy="4120800"/>
          </a:xfrm>
          <a:prstGeom prst="rect">
            <a:avLst/>
          </a:prstGeom>
        </p:spPr>
        <p:txBody>
          <a:bodyPr spcFirstLastPara="1" wrap="square" lIns="0" tIns="0" rIns="0" bIns="0"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10789842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Generated Slide 1_4_1_TITLEANDBULLETS_A">
  <p:cSld name="Generated Slide 1_4_1_TITLEANDBULLETS_A">
    <p:spTree>
      <p:nvGrpSpPr>
        <p:cNvPr id="1" name="Shape 58"/>
        <p:cNvGrpSpPr/>
        <p:nvPr/>
      </p:nvGrpSpPr>
      <p:grpSpPr>
        <a:xfrm>
          <a:off x="0" y="0"/>
          <a:ext cx="0" cy="0"/>
          <a:chOff x="0" y="0"/>
          <a:chExt cx="0" cy="0"/>
        </a:xfrm>
      </p:grpSpPr>
      <p:sp>
        <p:nvSpPr>
          <p:cNvPr id="59" name="Google Shape;59;p15"/>
          <p:cNvSpPr>
            <a:spLocks noGrp="1"/>
          </p:cNvSpPr>
          <p:nvPr>
            <p:ph type="pic" idx="2"/>
          </p:nvPr>
        </p:nvSpPr>
        <p:spPr>
          <a:xfrm>
            <a:off x="4047784" y="1961365"/>
            <a:ext cx="4230800" cy="4230800"/>
          </a:xfrm>
          <a:prstGeom prst="roundRect">
            <a:avLst>
              <a:gd name="adj" fmla="val 50000"/>
            </a:avLst>
          </a:prstGeom>
          <a:noFill/>
          <a:ln>
            <a:noFill/>
          </a:ln>
        </p:spPr>
      </p:sp>
      <p:sp>
        <p:nvSpPr>
          <p:cNvPr id="60" name="Google Shape;60;p15"/>
          <p:cNvSpPr txBox="1">
            <a:spLocks noGrp="1"/>
          </p:cNvSpPr>
          <p:nvPr>
            <p:ph type="title"/>
          </p:nvPr>
        </p:nvSpPr>
        <p:spPr>
          <a:xfrm>
            <a:off x="341400" y="337800"/>
            <a:ext cx="11509200" cy="1134000"/>
          </a:xfrm>
          <a:prstGeom prst="rect">
            <a:avLst/>
          </a:prstGeom>
          <a:ln>
            <a:noFill/>
          </a:ln>
        </p:spPr>
        <p:txBody>
          <a:bodyPr spcFirstLastPara="1" wrap="square" lIns="0" tIns="0" rIns="0" bIns="0" anchor="ctr" anchorCtr="0">
            <a:norm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15"/>
          <p:cNvSpPr txBox="1"/>
          <p:nvPr/>
        </p:nvSpPr>
        <p:spPr>
          <a:xfrm>
            <a:off x="341416" y="1607797"/>
            <a:ext cx="1036400" cy="816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a:solidFill>
                  <a:schemeClr val="dk2"/>
                </a:solidFill>
              </a:rPr>
              <a:t>01</a:t>
            </a:r>
            <a:endParaRPr sz="2400">
              <a:solidFill>
                <a:schemeClr val="dk2"/>
              </a:solidFill>
            </a:endParaRPr>
          </a:p>
        </p:txBody>
      </p:sp>
      <p:sp>
        <p:nvSpPr>
          <p:cNvPr id="62" name="Google Shape;62;p15"/>
          <p:cNvSpPr txBox="1"/>
          <p:nvPr/>
        </p:nvSpPr>
        <p:spPr>
          <a:xfrm>
            <a:off x="341416" y="4411957"/>
            <a:ext cx="1036400" cy="816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a:solidFill>
                  <a:schemeClr val="dk2"/>
                </a:solidFill>
              </a:rPr>
              <a:t>02</a:t>
            </a:r>
            <a:endParaRPr sz="2400">
              <a:solidFill>
                <a:schemeClr val="dk2"/>
              </a:solidFill>
            </a:endParaRPr>
          </a:p>
        </p:txBody>
      </p:sp>
      <p:sp>
        <p:nvSpPr>
          <p:cNvPr id="63" name="Google Shape;63;p15"/>
          <p:cNvSpPr txBox="1"/>
          <p:nvPr/>
        </p:nvSpPr>
        <p:spPr>
          <a:xfrm>
            <a:off x="8510056" y="1606827"/>
            <a:ext cx="1036400" cy="816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a:solidFill>
                  <a:schemeClr val="dk2"/>
                </a:solidFill>
              </a:rPr>
              <a:t>03</a:t>
            </a:r>
            <a:endParaRPr sz="2400">
              <a:solidFill>
                <a:schemeClr val="dk2"/>
              </a:solidFill>
            </a:endParaRPr>
          </a:p>
        </p:txBody>
      </p:sp>
      <p:sp>
        <p:nvSpPr>
          <p:cNvPr id="64" name="Google Shape;64;p15"/>
          <p:cNvSpPr txBox="1">
            <a:spLocks noGrp="1"/>
          </p:cNvSpPr>
          <p:nvPr>
            <p:ph type="body" idx="1"/>
          </p:nvPr>
        </p:nvSpPr>
        <p:spPr>
          <a:xfrm>
            <a:off x="1450888" y="1667625"/>
            <a:ext cx="2218800" cy="2048400"/>
          </a:xfrm>
          <a:prstGeom prst="rect">
            <a:avLst/>
          </a:prstGeom>
          <a:ln>
            <a:noFill/>
          </a:ln>
        </p:spPr>
        <p:txBody>
          <a:bodyPr spcFirstLastPara="1" wrap="square" lIns="0" tIns="0" rIns="0" bIns="0"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65" name="Google Shape;65;p15"/>
          <p:cNvSpPr txBox="1">
            <a:spLocks noGrp="1"/>
          </p:cNvSpPr>
          <p:nvPr>
            <p:ph type="body" idx="3"/>
          </p:nvPr>
        </p:nvSpPr>
        <p:spPr>
          <a:xfrm>
            <a:off x="9631720" y="1666655"/>
            <a:ext cx="2218800" cy="2048400"/>
          </a:xfrm>
          <a:prstGeom prst="rect">
            <a:avLst/>
          </a:prstGeom>
          <a:ln>
            <a:noFill/>
          </a:ln>
        </p:spPr>
        <p:txBody>
          <a:bodyPr spcFirstLastPara="1" wrap="square" lIns="0" tIns="0" rIns="0" bIns="0"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66" name="Google Shape;66;p15"/>
          <p:cNvSpPr txBox="1">
            <a:spLocks noGrp="1"/>
          </p:cNvSpPr>
          <p:nvPr>
            <p:ph type="body" idx="4"/>
          </p:nvPr>
        </p:nvSpPr>
        <p:spPr>
          <a:xfrm>
            <a:off x="9631720" y="4470815"/>
            <a:ext cx="2218800" cy="2048400"/>
          </a:xfrm>
          <a:prstGeom prst="rect">
            <a:avLst/>
          </a:prstGeom>
          <a:ln>
            <a:noFill/>
          </a:ln>
        </p:spPr>
        <p:txBody>
          <a:bodyPr spcFirstLastPara="1" wrap="square" lIns="0" tIns="0" rIns="0" bIns="0"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cxnSp>
        <p:nvCxnSpPr>
          <p:cNvPr id="67" name="Google Shape;67;p15"/>
          <p:cNvCxnSpPr/>
          <p:nvPr/>
        </p:nvCxnSpPr>
        <p:spPr>
          <a:xfrm>
            <a:off x="838008" y="1875943"/>
            <a:ext cx="554000" cy="0"/>
          </a:xfrm>
          <a:prstGeom prst="straightConnector1">
            <a:avLst/>
          </a:prstGeom>
          <a:noFill/>
          <a:ln w="9525" cap="flat" cmpd="sng">
            <a:solidFill>
              <a:srgbClr val="595959"/>
            </a:solidFill>
            <a:prstDash val="solid"/>
            <a:round/>
            <a:headEnd type="none" w="med" len="med"/>
            <a:tailEnd type="none" w="med" len="med"/>
          </a:ln>
        </p:spPr>
      </p:cxnSp>
      <p:cxnSp>
        <p:nvCxnSpPr>
          <p:cNvPr id="68" name="Google Shape;68;p15"/>
          <p:cNvCxnSpPr/>
          <p:nvPr/>
        </p:nvCxnSpPr>
        <p:spPr>
          <a:xfrm>
            <a:off x="838008" y="4679176"/>
            <a:ext cx="554000" cy="0"/>
          </a:xfrm>
          <a:prstGeom prst="straightConnector1">
            <a:avLst/>
          </a:prstGeom>
          <a:noFill/>
          <a:ln w="9525" cap="flat" cmpd="sng">
            <a:solidFill>
              <a:srgbClr val="595959"/>
            </a:solidFill>
            <a:prstDash val="solid"/>
            <a:round/>
            <a:headEnd type="none" w="med" len="med"/>
            <a:tailEnd type="none" w="med" len="med"/>
          </a:ln>
        </p:spPr>
      </p:cxnSp>
      <p:cxnSp>
        <p:nvCxnSpPr>
          <p:cNvPr id="69" name="Google Shape;69;p15"/>
          <p:cNvCxnSpPr/>
          <p:nvPr/>
        </p:nvCxnSpPr>
        <p:spPr>
          <a:xfrm>
            <a:off x="9014175" y="1875051"/>
            <a:ext cx="554000" cy="0"/>
          </a:xfrm>
          <a:prstGeom prst="straightConnector1">
            <a:avLst/>
          </a:prstGeom>
          <a:noFill/>
          <a:ln w="9525" cap="flat" cmpd="sng">
            <a:solidFill>
              <a:srgbClr val="595959"/>
            </a:solidFill>
            <a:prstDash val="solid"/>
            <a:round/>
            <a:headEnd type="none" w="med" len="med"/>
            <a:tailEnd type="none" w="med" len="med"/>
          </a:ln>
        </p:spPr>
      </p:cxnSp>
      <p:cxnSp>
        <p:nvCxnSpPr>
          <p:cNvPr id="70" name="Google Shape;70;p15"/>
          <p:cNvCxnSpPr/>
          <p:nvPr/>
        </p:nvCxnSpPr>
        <p:spPr>
          <a:xfrm>
            <a:off x="9014175" y="4679209"/>
            <a:ext cx="554000" cy="0"/>
          </a:xfrm>
          <a:prstGeom prst="straightConnector1">
            <a:avLst/>
          </a:prstGeom>
          <a:noFill/>
          <a:ln w="9525" cap="flat" cmpd="sng">
            <a:solidFill>
              <a:srgbClr val="595959"/>
            </a:solidFill>
            <a:prstDash val="solid"/>
            <a:round/>
            <a:headEnd type="none" w="med" len="med"/>
            <a:tailEnd type="none" w="med" len="med"/>
          </a:ln>
        </p:spPr>
      </p:cxnSp>
      <p:sp>
        <p:nvSpPr>
          <p:cNvPr id="71" name="Google Shape;71;p15"/>
          <p:cNvSpPr txBox="1"/>
          <p:nvPr/>
        </p:nvSpPr>
        <p:spPr>
          <a:xfrm>
            <a:off x="8510061" y="4410984"/>
            <a:ext cx="1036400" cy="816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a:solidFill>
                  <a:schemeClr val="dk2"/>
                </a:solidFill>
              </a:rPr>
              <a:t>04</a:t>
            </a:r>
            <a:endParaRPr sz="2400">
              <a:solidFill>
                <a:schemeClr val="dk2"/>
              </a:solidFill>
            </a:endParaRPr>
          </a:p>
        </p:txBody>
      </p:sp>
      <p:sp>
        <p:nvSpPr>
          <p:cNvPr id="72" name="Google Shape;72;p15"/>
          <p:cNvSpPr txBox="1">
            <a:spLocks noGrp="1"/>
          </p:cNvSpPr>
          <p:nvPr>
            <p:ph type="body" idx="5"/>
          </p:nvPr>
        </p:nvSpPr>
        <p:spPr>
          <a:xfrm>
            <a:off x="1450888" y="4471785"/>
            <a:ext cx="2218800" cy="2048400"/>
          </a:xfrm>
          <a:prstGeom prst="rect">
            <a:avLst/>
          </a:prstGeom>
          <a:ln>
            <a:noFill/>
          </a:ln>
        </p:spPr>
        <p:txBody>
          <a:bodyPr spcFirstLastPara="1" wrap="square" lIns="0" tIns="0" rIns="0" bIns="0"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3345279877"/>
      </p:ext>
    </p:extLst>
  </p:cSld>
  <p:clrMapOvr>
    <a:masterClrMapping/>
  </p:clrMapOvr>
  <p:extLst>
    <p:ext uri="{DCECCB84-F9BA-43D5-87BE-67443E8EF086}">
      <p15:sldGuideLst xmlns:p15="http://schemas.microsoft.com/office/powerpoint/2012/main">
        <p15:guide id="1" orient="horz" pos="1904">
          <p15:clr>
            <a:srgbClr val="E46962"/>
          </p15:clr>
        </p15:guide>
        <p15:guide id="2" pos="4718">
          <p15:clr>
            <a:srgbClr val="E46962"/>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Generated Slide 1_1_1_TITLEANDBULLETS_B">
  <p:cSld name="Generated Slide 1_1_1_TITLEANDBULLETS_B">
    <p:spTree>
      <p:nvGrpSpPr>
        <p:cNvPr id="1" name="Shape 73"/>
        <p:cNvGrpSpPr/>
        <p:nvPr/>
      </p:nvGrpSpPr>
      <p:grpSpPr>
        <a:xfrm>
          <a:off x="0" y="0"/>
          <a:ext cx="0" cy="0"/>
          <a:chOff x="0" y="0"/>
          <a:chExt cx="0" cy="0"/>
        </a:xfrm>
      </p:grpSpPr>
      <p:sp>
        <p:nvSpPr>
          <p:cNvPr id="74" name="Google Shape;74;p16"/>
          <p:cNvSpPr>
            <a:spLocks noGrp="1"/>
          </p:cNvSpPr>
          <p:nvPr>
            <p:ph type="pic" idx="2"/>
          </p:nvPr>
        </p:nvSpPr>
        <p:spPr>
          <a:xfrm>
            <a:off x="0" y="0"/>
            <a:ext cx="6864000" cy="6858000"/>
          </a:xfrm>
          <a:prstGeom prst="rect">
            <a:avLst/>
          </a:prstGeom>
          <a:noFill/>
          <a:ln>
            <a:noFill/>
          </a:ln>
        </p:spPr>
      </p:sp>
      <p:sp>
        <p:nvSpPr>
          <p:cNvPr id="75" name="Google Shape;75;p16"/>
          <p:cNvSpPr txBox="1">
            <a:spLocks noGrp="1"/>
          </p:cNvSpPr>
          <p:nvPr>
            <p:ph type="title"/>
          </p:nvPr>
        </p:nvSpPr>
        <p:spPr>
          <a:xfrm>
            <a:off x="7237267" y="386033"/>
            <a:ext cx="4541200" cy="1458000"/>
          </a:xfrm>
          <a:prstGeom prst="rect">
            <a:avLst/>
          </a:prstGeom>
        </p:spPr>
        <p:txBody>
          <a:bodyPr spcFirstLastPara="1" wrap="square" lIns="0" tIns="0" rIns="0" bIns="0"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a:spcBef>
                <a:spcPts val="0"/>
              </a:spcBef>
              <a:spcAft>
                <a:spcPts val="0"/>
              </a:spcAft>
              <a:buSzPts val="2800"/>
              <a:buNone/>
              <a:defRPr/>
            </a:lvl9pPr>
          </a:lstStyle>
          <a:p>
            <a:endParaRPr/>
          </a:p>
        </p:txBody>
      </p:sp>
      <p:sp>
        <p:nvSpPr>
          <p:cNvPr id="76" name="Google Shape;76;p16"/>
          <p:cNvSpPr txBox="1">
            <a:spLocks noGrp="1"/>
          </p:cNvSpPr>
          <p:nvPr>
            <p:ph type="body" idx="1"/>
          </p:nvPr>
        </p:nvSpPr>
        <p:spPr>
          <a:xfrm>
            <a:off x="7237267" y="2087563"/>
            <a:ext cx="4541200" cy="4384400"/>
          </a:xfrm>
          <a:prstGeom prst="rect">
            <a:avLst/>
          </a:prstGeom>
        </p:spPr>
        <p:txBody>
          <a:bodyPr spcFirstLastPara="1" wrap="square" lIns="0" tIns="0" rIns="0" bIns="0"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30355169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Generated Slide 1_1_1_TITLEANDBULLETS_C">
  <p:cSld name="Generated Slide 1_1_1_TITLEANDBULLETS_C">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36767" y="386033"/>
            <a:ext cx="4730800" cy="1458000"/>
          </a:xfrm>
          <a:prstGeom prst="rect">
            <a:avLst/>
          </a:prstGeom>
        </p:spPr>
        <p:txBody>
          <a:bodyPr spcFirstLastPara="1" wrap="square" lIns="0" tIns="0" rIns="0" bIns="0"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a:spcBef>
                <a:spcPts val="0"/>
              </a:spcBef>
              <a:spcAft>
                <a:spcPts val="0"/>
              </a:spcAft>
              <a:buSzPts val="2800"/>
              <a:buNone/>
              <a:defRPr/>
            </a:lvl9pPr>
          </a:lstStyle>
          <a:p>
            <a:endParaRPr/>
          </a:p>
        </p:txBody>
      </p:sp>
      <p:sp>
        <p:nvSpPr>
          <p:cNvPr id="79" name="Google Shape;79;p17"/>
          <p:cNvSpPr txBox="1">
            <a:spLocks noGrp="1"/>
          </p:cNvSpPr>
          <p:nvPr>
            <p:ph type="body" idx="1"/>
          </p:nvPr>
        </p:nvSpPr>
        <p:spPr>
          <a:xfrm>
            <a:off x="436767" y="2087561"/>
            <a:ext cx="4730800" cy="4384400"/>
          </a:xfrm>
          <a:prstGeom prst="rect">
            <a:avLst/>
          </a:prstGeom>
        </p:spPr>
        <p:txBody>
          <a:bodyPr spcFirstLastPara="1" wrap="square" lIns="0" tIns="0" rIns="0" bIns="0"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80" name="Google Shape;80;p17"/>
          <p:cNvSpPr>
            <a:spLocks noGrp="1"/>
          </p:cNvSpPr>
          <p:nvPr>
            <p:ph type="pic" idx="2"/>
          </p:nvPr>
        </p:nvSpPr>
        <p:spPr>
          <a:xfrm>
            <a:off x="5731132" y="421800"/>
            <a:ext cx="6014400" cy="6014400"/>
          </a:xfrm>
          <a:prstGeom prst="roundRect">
            <a:avLst>
              <a:gd name="adj" fmla="val 50000"/>
            </a:avLst>
          </a:prstGeom>
          <a:noFill/>
          <a:ln>
            <a:noFill/>
          </a:ln>
        </p:spPr>
      </p:sp>
    </p:spTree>
    <p:extLst>
      <p:ext uri="{BB962C8B-B14F-4D97-AF65-F5344CB8AC3E}">
        <p14:creationId xmlns:p14="http://schemas.microsoft.com/office/powerpoint/2010/main" val="3255413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7C14-08DF-50C6-DAA8-77B4F069AA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1176AE-12FA-5204-9B16-C4619E5D45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DFE6C2-508B-F917-EF7F-E8AFEED1DB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F80CE9-2CB0-DFBC-931E-5632A1CB6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54045F-8A80-9AB3-4CE2-D12F74D58A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4BE28E-2798-4E89-9AB8-B76722E5C71C}"/>
              </a:ext>
            </a:extLst>
          </p:cNvPr>
          <p:cNvSpPr>
            <a:spLocks noGrp="1"/>
          </p:cNvSpPr>
          <p:nvPr>
            <p:ph type="dt" sz="half" idx="10"/>
          </p:nvPr>
        </p:nvSpPr>
        <p:spPr/>
        <p:txBody>
          <a:bodyPr/>
          <a:lstStyle/>
          <a:p>
            <a:fld id="{BDD6F267-256E-45B2-90C5-6F91DCE4E8ED}" type="datetimeFigureOut">
              <a:rPr lang="en-US" smtClean="0"/>
              <a:t>3/17/2026</a:t>
            </a:fld>
            <a:endParaRPr lang="en-US"/>
          </a:p>
        </p:txBody>
      </p:sp>
      <p:sp>
        <p:nvSpPr>
          <p:cNvPr id="8" name="Footer Placeholder 7">
            <a:extLst>
              <a:ext uri="{FF2B5EF4-FFF2-40B4-BE49-F238E27FC236}">
                <a16:creationId xmlns:a16="http://schemas.microsoft.com/office/drawing/2014/main" id="{3C1910AA-AA5F-430B-0E25-0A40F0BCD5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51B1A4-B7A0-3E2D-54F3-8DFEA377F8FF}"/>
              </a:ext>
            </a:extLst>
          </p:cNvPr>
          <p:cNvSpPr>
            <a:spLocks noGrp="1"/>
          </p:cNvSpPr>
          <p:nvPr>
            <p:ph type="sldNum" sz="quarter" idx="12"/>
          </p:nvPr>
        </p:nvSpPr>
        <p:spPr/>
        <p:txBody>
          <a:bodyPr/>
          <a:lstStyle/>
          <a:p>
            <a:fld id="{C62EF0E7-1DA7-4B00-83D5-E918E13C38DD}" type="slidenum">
              <a:rPr lang="en-US" smtClean="0"/>
              <a:t>‹#›</a:t>
            </a:fld>
            <a:endParaRPr lang="en-US"/>
          </a:p>
        </p:txBody>
      </p:sp>
    </p:spTree>
    <p:extLst>
      <p:ext uri="{BB962C8B-B14F-4D97-AF65-F5344CB8AC3E}">
        <p14:creationId xmlns:p14="http://schemas.microsoft.com/office/powerpoint/2010/main" val="41013966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rocess">
  <p:cSld name="Process">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304800" y="298167"/>
            <a:ext cx="4762000" cy="1120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3" name="Google Shape;83;p18"/>
          <p:cNvSpPr/>
          <p:nvPr/>
        </p:nvSpPr>
        <p:spPr>
          <a:xfrm>
            <a:off x="304800" y="6427433"/>
            <a:ext cx="11582400" cy="251600"/>
          </a:xfrm>
          <a:prstGeom prst="roundRect">
            <a:avLst>
              <a:gd name="adj" fmla="val 31123"/>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84" name="Google Shape;84;p18"/>
          <p:cNvSpPr txBox="1">
            <a:spLocks noGrp="1"/>
          </p:cNvSpPr>
          <p:nvPr>
            <p:ph type="subTitle" idx="1"/>
          </p:nvPr>
        </p:nvSpPr>
        <p:spPr>
          <a:xfrm>
            <a:off x="304800" y="6427433"/>
            <a:ext cx="4922000" cy="251600"/>
          </a:xfrm>
          <a:prstGeom prst="rect">
            <a:avLst/>
          </a:prstGeom>
        </p:spPr>
        <p:txBody>
          <a:bodyPr spcFirstLastPara="1" wrap="square" lIns="91425" tIns="91425" rIns="91425" bIns="91425" anchor="ctr" anchorCtr="0">
            <a:normAutofit/>
          </a:bodyPr>
          <a:lstStyle>
            <a:lvl1pPr lvl="0">
              <a:lnSpc>
                <a:spcPct val="100000"/>
              </a:lnSpc>
              <a:spcBef>
                <a:spcPts val="0"/>
              </a:spcBef>
              <a:spcAft>
                <a:spcPts val="0"/>
              </a:spcAft>
              <a:buClr>
                <a:schemeClr val="lt1"/>
              </a:buClr>
              <a:buSzPts val="800"/>
              <a:buFont typeface="Archivo"/>
              <a:buNone/>
              <a:defRPr sz="1067" b="0">
                <a:solidFill>
                  <a:schemeClr val="lt1"/>
                </a:solidFill>
                <a:latin typeface="Archivo"/>
                <a:ea typeface="Archivo"/>
                <a:cs typeface="Archivo"/>
                <a:sym typeface="Archivo"/>
              </a:defRPr>
            </a:lvl1pPr>
            <a:lvl2pPr lvl="1">
              <a:lnSpc>
                <a:spcPct val="100000"/>
              </a:lnSpc>
              <a:spcBef>
                <a:spcPts val="0"/>
              </a:spcBef>
              <a:spcAft>
                <a:spcPts val="0"/>
              </a:spcAft>
              <a:buClr>
                <a:schemeClr val="lt1"/>
              </a:buClr>
              <a:buSzPts val="1400"/>
              <a:buNone/>
              <a:defRPr>
                <a:solidFill>
                  <a:schemeClr val="lt1"/>
                </a:solidFill>
              </a:defRPr>
            </a:lvl2pPr>
            <a:lvl3pPr lvl="2">
              <a:lnSpc>
                <a:spcPct val="100000"/>
              </a:lnSpc>
              <a:spcBef>
                <a:spcPts val="0"/>
              </a:spcBef>
              <a:spcAft>
                <a:spcPts val="0"/>
              </a:spcAft>
              <a:buClr>
                <a:schemeClr val="lt1"/>
              </a:buClr>
              <a:buSzPts val="1400"/>
              <a:buNone/>
              <a:defRPr>
                <a:solidFill>
                  <a:schemeClr val="lt1"/>
                </a:solidFill>
              </a:defRPr>
            </a:lvl3pPr>
            <a:lvl4pPr lvl="3">
              <a:lnSpc>
                <a:spcPct val="100000"/>
              </a:lnSpc>
              <a:spcBef>
                <a:spcPts val="0"/>
              </a:spcBef>
              <a:spcAft>
                <a:spcPts val="0"/>
              </a:spcAft>
              <a:buClr>
                <a:schemeClr val="lt1"/>
              </a:buClr>
              <a:buSzPts val="1400"/>
              <a:buNone/>
              <a:defRPr>
                <a:solidFill>
                  <a:schemeClr val="lt1"/>
                </a:solidFill>
              </a:defRPr>
            </a:lvl4pPr>
            <a:lvl5pPr lvl="4">
              <a:lnSpc>
                <a:spcPct val="100000"/>
              </a:lnSpc>
              <a:spcBef>
                <a:spcPts val="0"/>
              </a:spcBef>
              <a:spcAft>
                <a:spcPts val="0"/>
              </a:spcAft>
              <a:buClr>
                <a:schemeClr val="lt1"/>
              </a:buClr>
              <a:buSzPts val="1400"/>
              <a:buNone/>
              <a:defRPr>
                <a:solidFill>
                  <a:schemeClr val="lt1"/>
                </a:solidFill>
              </a:defRPr>
            </a:lvl5pPr>
            <a:lvl6pPr lvl="5">
              <a:lnSpc>
                <a:spcPct val="100000"/>
              </a:lnSpc>
              <a:spcBef>
                <a:spcPts val="0"/>
              </a:spcBef>
              <a:spcAft>
                <a:spcPts val="0"/>
              </a:spcAft>
              <a:buClr>
                <a:schemeClr val="lt1"/>
              </a:buClr>
              <a:buSzPts val="1400"/>
              <a:buNone/>
              <a:defRPr>
                <a:solidFill>
                  <a:schemeClr val="lt1"/>
                </a:solidFill>
              </a:defRPr>
            </a:lvl6pPr>
            <a:lvl7pPr lvl="6">
              <a:lnSpc>
                <a:spcPct val="100000"/>
              </a:lnSpc>
              <a:spcBef>
                <a:spcPts val="0"/>
              </a:spcBef>
              <a:spcAft>
                <a:spcPts val="0"/>
              </a:spcAft>
              <a:buClr>
                <a:schemeClr val="lt1"/>
              </a:buClr>
              <a:buSzPts val="1400"/>
              <a:buNone/>
              <a:defRPr>
                <a:solidFill>
                  <a:schemeClr val="lt1"/>
                </a:solidFill>
              </a:defRPr>
            </a:lvl7pPr>
            <a:lvl8pPr lvl="7">
              <a:lnSpc>
                <a:spcPct val="100000"/>
              </a:lnSpc>
              <a:spcBef>
                <a:spcPts val="0"/>
              </a:spcBef>
              <a:spcAft>
                <a:spcPts val="0"/>
              </a:spcAft>
              <a:buClr>
                <a:schemeClr val="lt1"/>
              </a:buClr>
              <a:buSzPts val="1400"/>
              <a:buNone/>
              <a:defRPr>
                <a:solidFill>
                  <a:schemeClr val="lt1"/>
                </a:solidFill>
              </a:defRPr>
            </a:lvl8pPr>
            <a:lvl9pPr lvl="8">
              <a:lnSpc>
                <a:spcPct val="100000"/>
              </a:lnSpc>
              <a:spcBef>
                <a:spcPts val="0"/>
              </a:spcBef>
              <a:spcAft>
                <a:spcPts val="0"/>
              </a:spcAft>
              <a:buClr>
                <a:schemeClr val="lt1"/>
              </a:buClr>
              <a:buSzPts val="1400"/>
              <a:buNone/>
              <a:defRPr>
                <a:solidFill>
                  <a:schemeClr val="lt1"/>
                </a:solidFill>
              </a:defRPr>
            </a:lvl9pPr>
          </a:lstStyle>
          <a:p>
            <a:endParaRPr/>
          </a:p>
        </p:txBody>
      </p:sp>
      <p:sp>
        <p:nvSpPr>
          <p:cNvPr id="85" name="Google Shape;85;p18"/>
          <p:cNvSpPr txBox="1"/>
          <p:nvPr/>
        </p:nvSpPr>
        <p:spPr>
          <a:xfrm>
            <a:off x="10783067" y="6427433"/>
            <a:ext cx="1104000" cy="2516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sz="1067">
                <a:solidFill>
                  <a:schemeClr val="lt1"/>
                </a:solidFill>
                <a:latin typeface="Archivo"/>
                <a:ea typeface="Archivo"/>
                <a:cs typeface="Archivo"/>
                <a:sym typeface="Archivo"/>
              </a:rPr>
              <a:pPr marL="0" lvl="0" indent="0" algn="r" rtl="0">
                <a:spcBef>
                  <a:spcPts val="0"/>
                </a:spcBef>
                <a:spcAft>
                  <a:spcPts val="0"/>
                </a:spcAft>
                <a:buNone/>
              </a:pPr>
              <a:t>‹#›</a:t>
            </a:fld>
            <a:endParaRPr sz="1067">
              <a:solidFill>
                <a:schemeClr val="lt1"/>
              </a:solidFill>
              <a:latin typeface="Archivo"/>
              <a:ea typeface="Archivo"/>
              <a:cs typeface="Archivo"/>
              <a:sym typeface="Archivo"/>
            </a:endParaRPr>
          </a:p>
        </p:txBody>
      </p:sp>
    </p:spTree>
    <p:extLst>
      <p:ext uri="{BB962C8B-B14F-4D97-AF65-F5344CB8AC3E}">
        <p14:creationId xmlns:p14="http://schemas.microsoft.com/office/powerpoint/2010/main" val="19464722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19AB285-43B0-4927-AA51-54BFEA3CC1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583FCA-CD4A-4CE0-9C83-CDDAF815E6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B1AD45-C002-4E7F-B41E-6967262152B1}"/>
              </a:ext>
            </a:extLst>
          </p:cNvPr>
          <p:cNvSpPr>
            <a:spLocks noGrp="1" noChangeArrowheads="1"/>
          </p:cNvSpPr>
          <p:nvPr>
            <p:ph type="sldNum" sz="quarter" idx="12"/>
          </p:nvPr>
        </p:nvSpPr>
        <p:spPr>
          <a:ln/>
        </p:spPr>
        <p:txBody>
          <a:bodyPr/>
          <a:lstStyle>
            <a:lvl1pPr>
              <a:defRPr/>
            </a:lvl1pPr>
          </a:lstStyle>
          <a:p>
            <a:fld id="{BCD39895-D4AE-4954-975A-A94B55F42E60}" type="slidenum">
              <a:rPr lang="en-US" altLang="en-US"/>
              <a:pPr/>
              <a:t>‹#›</a:t>
            </a:fld>
            <a:endParaRPr lang="en-US" altLang="en-US"/>
          </a:p>
        </p:txBody>
      </p:sp>
    </p:spTree>
    <p:extLst>
      <p:ext uri="{BB962C8B-B14F-4D97-AF65-F5344CB8AC3E}">
        <p14:creationId xmlns:p14="http://schemas.microsoft.com/office/powerpoint/2010/main" val="7496860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F21215-755A-495E-9223-97AC6B1118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9A58A6-ECF3-438B-A90F-DB3902315E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EDC7A2-EEC1-4F8C-98EC-9507F1349CBD}"/>
              </a:ext>
            </a:extLst>
          </p:cNvPr>
          <p:cNvSpPr>
            <a:spLocks noGrp="1" noChangeArrowheads="1"/>
          </p:cNvSpPr>
          <p:nvPr>
            <p:ph type="sldNum" sz="quarter" idx="12"/>
          </p:nvPr>
        </p:nvSpPr>
        <p:spPr>
          <a:ln/>
        </p:spPr>
        <p:txBody>
          <a:bodyPr/>
          <a:lstStyle>
            <a:lvl1pPr>
              <a:defRPr/>
            </a:lvl1pPr>
          </a:lstStyle>
          <a:p>
            <a:fld id="{0B708D28-9DD0-4D5D-87A8-71E6422F7965}" type="slidenum">
              <a:rPr lang="en-US" altLang="en-US"/>
              <a:pPr/>
              <a:t>‹#›</a:t>
            </a:fld>
            <a:endParaRPr lang="en-US" altLang="en-US"/>
          </a:p>
        </p:txBody>
      </p:sp>
    </p:spTree>
    <p:extLst>
      <p:ext uri="{BB962C8B-B14F-4D97-AF65-F5344CB8AC3E}">
        <p14:creationId xmlns:p14="http://schemas.microsoft.com/office/powerpoint/2010/main" val="3471211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528A3B1-C94D-468A-A3C4-99D1A6BD28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206D98-0202-44AC-A0AB-A407D1D7F9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62EEFE-7169-4256-B604-C58DFB777259}"/>
              </a:ext>
            </a:extLst>
          </p:cNvPr>
          <p:cNvSpPr>
            <a:spLocks noGrp="1" noChangeArrowheads="1"/>
          </p:cNvSpPr>
          <p:nvPr>
            <p:ph type="sldNum" sz="quarter" idx="12"/>
          </p:nvPr>
        </p:nvSpPr>
        <p:spPr>
          <a:ln/>
        </p:spPr>
        <p:txBody>
          <a:bodyPr/>
          <a:lstStyle>
            <a:lvl1pPr>
              <a:defRPr/>
            </a:lvl1pPr>
          </a:lstStyle>
          <a:p>
            <a:fld id="{C2C60922-97D0-47C6-ABF4-397613E94E93}" type="slidenum">
              <a:rPr lang="en-US" altLang="en-US"/>
              <a:pPr/>
              <a:t>‹#›</a:t>
            </a:fld>
            <a:endParaRPr lang="en-US" altLang="en-US"/>
          </a:p>
        </p:txBody>
      </p:sp>
    </p:spTree>
    <p:extLst>
      <p:ext uri="{BB962C8B-B14F-4D97-AF65-F5344CB8AC3E}">
        <p14:creationId xmlns:p14="http://schemas.microsoft.com/office/powerpoint/2010/main" val="22927353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C49F019-819C-43A4-905A-F121B78F870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C4C44E-DD78-449A-B7D2-5EC18E1163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0D333A-4564-4E43-8687-51E1E7DDB697}"/>
              </a:ext>
            </a:extLst>
          </p:cNvPr>
          <p:cNvSpPr>
            <a:spLocks noGrp="1" noChangeArrowheads="1"/>
          </p:cNvSpPr>
          <p:nvPr>
            <p:ph type="sldNum" sz="quarter" idx="12"/>
          </p:nvPr>
        </p:nvSpPr>
        <p:spPr>
          <a:ln/>
        </p:spPr>
        <p:txBody>
          <a:bodyPr/>
          <a:lstStyle>
            <a:lvl1pPr>
              <a:defRPr/>
            </a:lvl1pPr>
          </a:lstStyle>
          <a:p>
            <a:fld id="{AEAB9652-BE30-41A8-9F0D-79D3849D5185}" type="slidenum">
              <a:rPr lang="en-US" altLang="en-US"/>
              <a:pPr/>
              <a:t>‹#›</a:t>
            </a:fld>
            <a:endParaRPr lang="en-US" altLang="en-US"/>
          </a:p>
        </p:txBody>
      </p:sp>
    </p:spTree>
    <p:extLst>
      <p:ext uri="{BB962C8B-B14F-4D97-AF65-F5344CB8AC3E}">
        <p14:creationId xmlns:p14="http://schemas.microsoft.com/office/powerpoint/2010/main" val="31223850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1DFD7A5-9DB0-42D4-B4C3-8155976382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232611D-3F7F-42B7-97E3-F6AA209D6C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760BB60-C634-49EA-9E87-AD5B0FCA25AC}"/>
              </a:ext>
            </a:extLst>
          </p:cNvPr>
          <p:cNvSpPr>
            <a:spLocks noGrp="1" noChangeArrowheads="1"/>
          </p:cNvSpPr>
          <p:nvPr>
            <p:ph type="sldNum" sz="quarter" idx="12"/>
          </p:nvPr>
        </p:nvSpPr>
        <p:spPr>
          <a:ln/>
        </p:spPr>
        <p:txBody>
          <a:bodyPr/>
          <a:lstStyle>
            <a:lvl1pPr>
              <a:defRPr/>
            </a:lvl1pPr>
          </a:lstStyle>
          <a:p>
            <a:fld id="{421772E2-C2FE-45A8-B5B8-F6C4C5592BFE}" type="slidenum">
              <a:rPr lang="en-US" altLang="en-US"/>
              <a:pPr/>
              <a:t>‹#›</a:t>
            </a:fld>
            <a:endParaRPr lang="en-US" altLang="en-US"/>
          </a:p>
        </p:txBody>
      </p:sp>
    </p:spTree>
    <p:extLst>
      <p:ext uri="{BB962C8B-B14F-4D97-AF65-F5344CB8AC3E}">
        <p14:creationId xmlns:p14="http://schemas.microsoft.com/office/powerpoint/2010/main" val="841453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4A5BAC0-83D3-4004-B66B-D8F8E8EE660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3B9EDCD-5A4C-4806-BB23-DDCAC2E43A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6115B8B-5B52-401D-AB60-E10457F92790}"/>
              </a:ext>
            </a:extLst>
          </p:cNvPr>
          <p:cNvSpPr>
            <a:spLocks noGrp="1" noChangeArrowheads="1"/>
          </p:cNvSpPr>
          <p:nvPr>
            <p:ph type="sldNum" sz="quarter" idx="12"/>
          </p:nvPr>
        </p:nvSpPr>
        <p:spPr>
          <a:ln/>
        </p:spPr>
        <p:txBody>
          <a:bodyPr/>
          <a:lstStyle>
            <a:lvl1pPr>
              <a:defRPr/>
            </a:lvl1pPr>
          </a:lstStyle>
          <a:p>
            <a:fld id="{A92B9FCF-F9B7-4F1F-AD91-31FB1D237D0C}" type="slidenum">
              <a:rPr lang="en-US" altLang="en-US"/>
              <a:pPr/>
              <a:t>‹#›</a:t>
            </a:fld>
            <a:endParaRPr lang="en-US" altLang="en-US"/>
          </a:p>
        </p:txBody>
      </p:sp>
    </p:spTree>
    <p:extLst>
      <p:ext uri="{BB962C8B-B14F-4D97-AF65-F5344CB8AC3E}">
        <p14:creationId xmlns:p14="http://schemas.microsoft.com/office/powerpoint/2010/main" val="4124354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F07C97-FDB6-4FDA-B16C-7DA76E7A141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64B7E9B-DEE1-402B-BB4D-DD496E87A7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DF074E3-A8B5-4EF3-A95E-8117DB20D9C2}"/>
              </a:ext>
            </a:extLst>
          </p:cNvPr>
          <p:cNvSpPr>
            <a:spLocks noGrp="1" noChangeArrowheads="1"/>
          </p:cNvSpPr>
          <p:nvPr>
            <p:ph type="sldNum" sz="quarter" idx="12"/>
          </p:nvPr>
        </p:nvSpPr>
        <p:spPr>
          <a:ln/>
        </p:spPr>
        <p:txBody>
          <a:bodyPr/>
          <a:lstStyle>
            <a:lvl1pPr>
              <a:defRPr/>
            </a:lvl1pPr>
          </a:lstStyle>
          <a:p>
            <a:fld id="{6AE247FA-FEBF-43F3-9213-51A608FFF33C}" type="slidenum">
              <a:rPr lang="en-US" altLang="en-US"/>
              <a:pPr/>
              <a:t>‹#›</a:t>
            </a:fld>
            <a:endParaRPr lang="en-US" altLang="en-US"/>
          </a:p>
        </p:txBody>
      </p:sp>
    </p:spTree>
    <p:extLst>
      <p:ext uri="{BB962C8B-B14F-4D97-AF65-F5344CB8AC3E}">
        <p14:creationId xmlns:p14="http://schemas.microsoft.com/office/powerpoint/2010/main" val="20247074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B957D2-4530-4234-992A-C9BBAD4245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88BBAA-4E1C-4F95-BBF6-521EDD1667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6E9262-48E1-4EB7-A517-B697E120AB83}"/>
              </a:ext>
            </a:extLst>
          </p:cNvPr>
          <p:cNvSpPr>
            <a:spLocks noGrp="1" noChangeArrowheads="1"/>
          </p:cNvSpPr>
          <p:nvPr>
            <p:ph type="sldNum" sz="quarter" idx="12"/>
          </p:nvPr>
        </p:nvSpPr>
        <p:spPr>
          <a:ln/>
        </p:spPr>
        <p:txBody>
          <a:bodyPr/>
          <a:lstStyle>
            <a:lvl1pPr>
              <a:defRPr/>
            </a:lvl1pPr>
          </a:lstStyle>
          <a:p>
            <a:fld id="{8950C794-6E09-4590-9E1F-7E79F3AF43DE}" type="slidenum">
              <a:rPr lang="en-US" altLang="en-US"/>
              <a:pPr/>
              <a:t>‹#›</a:t>
            </a:fld>
            <a:endParaRPr lang="en-US" altLang="en-US"/>
          </a:p>
        </p:txBody>
      </p:sp>
    </p:spTree>
    <p:extLst>
      <p:ext uri="{BB962C8B-B14F-4D97-AF65-F5344CB8AC3E}">
        <p14:creationId xmlns:p14="http://schemas.microsoft.com/office/powerpoint/2010/main" val="8367960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AF6727-FB66-417C-9AA1-194E84AE2CB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3EB0CC-2EA7-4311-86EF-E8C4478C86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C5ACCE3-3C8E-4245-9CC6-909626C6BCB5}"/>
              </a:ext>
            </a:extLst>
          </p:cNvPr>
          <p:cNvSpPr>
            <a:spLocks noGrp="1" noChangeArrowheads="1"/>
          </p:cNvSpPr>
          <p:nvPr>
            <p:ph type="sldNum" sz="quarter" idx="12"/>
          </p:nvPr>
        </p:nvSpPr>
        <p:spPr>
          <a:ln/>
        </p:spPr>
        <p:txBody>
          <a:bodyPr/>
          <a:lstStyle>
            <a:lvl1pPr>
              <a:defRPr/>
            </a:lvl1pPr>
          </a:lstStyle>
          <a:p>
            <a:fld id="{6CE38800-55AE-4544-8C5D-D9AE7864DF26}" type="slidenum">
              <a:rPr lang="en-US" altLang="en-US"/>
              <a:pPr/>
              <a:t>‹#›</a:t>
            </a:fld>
            <a:endParaRPr lang="en-US" altLang="en-US"/>
          </a:p>
        </p:txBody>
      </p:sp>
    </p:spTree>
    <p:extLst>
      <p:ext uri="{BB962C8B-B14F-4D97-AF65-F5344CB8AC3E}">
        <p14:creationId xmlns:p14="http://schemas.microsoft.com/office/powerpoint/2010/main" val="3401182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03E36-3040-1D7E-9E8C-58DC9B47DD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3DB549-8CE4-D16C-2036-F360D113443E}"/>
              </a:ext>
            </a:extLst>
          </p:cNvPr>
          <p:cNvSpPr>
            <a:spLocks noGrp="1"/>
          </p:cNvSpPr>
          <p:nvPr>
            <p:ph type="dt" sz="half" idx="10"/>
          </p:nvPr>
        </p:nvSpPr>
        <p:spPr/>
        <p:txBody>
          <a:bodyPr/>
          <a:lstStyle/>
          <a:p>
            <a:fld id="{BDD6F267-256E-45B2-90C5-6F91DCE4E8ED}" type="datetimeFigureOut">
              <a:rPr lang="en-US" smtClean="0"/>
              <a:t>3/17/2026</a:t>
            </a:fld>
            <a:endParaRPr lang="en-US"/>
          </a:p>
        </p:txBody>
      </p:sp>
      <p:sp>
        <p:nvSpPr>
          <p:cNvPr id="4" name="Footer Placeholder 3">
            <a:extLst>
              <a:ext uri="{FF2B5EF4-FFF2-40B4-BE49-F238E27FC236}">
                <a16:creationId xmlns:a16="http://schemas.microsoft.com/office/drawing/2014/main" id="{56AC962C-FE92-1A5B-7D8F-14CF74DA5F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33AFDD-3F65-44EE-F619-BF4EE32CFDB7}"/>
              </a:ext>
            </a:extLst>
          </p:cNvPr>
          <p:cNvSpPr>
            <a:spLocks noGrp="1"/>
          </p:cNvSpPr>
          <p:nvPr>
            <p:ph type="sldNum" sz="quarter" idx="12"/>
          </p:nvPr>
        </p:nvSpPr>
        <p:spPr/>
        <p:txBody>
          <a:bodyPr/>
          <a:lstStyle/>
          <a:p>
            <a:fld id="{C62EF0E7-1DA7-4B00-83D5-E918E13C38DD}" type="slidenum">
              <a:rPr lang="en-US" smtClean="0"/>
              <a:t>‹#›</a:t>
            </a:fld>
            <a:endParaRPr lang="en-US"/>
          </a:p>
        </p:txBody>
      </p:sp>
    </p:spTree>
    <p:extLst>
      <p:ext uri="{BB962C8B-B14F-4D97-AF65-F5344CB8AC3E}">
        <p14:creationId xmlns:p14="http://schemas.microsoft.com/office/powerpoint/2010/main" val="10167507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46DFB6-6761-423A-A259-F1D740BFA6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3B2A96-2D24-444E-9C60-BC7F3FF2D7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50B867-8B12-4FF5-A564-DC7680D8F0C0}"/>
              </a:ext>
            </a:extLst>
          </p:cNvPr>
          <p:cNvSpPr>
            <a:spLocks noGrp="1" noChangeArrowheads="1"/>
          </p:cNvSpPr>
          <p:nvPr>
            <p:ph type="sldNum" sz="quarter" idx="12"/>
          </p:nvPr>
        </p:nvSpPr>
        <p:spPr>
          <a:ln/>
        </p:spPr>
        <p:txBody>
          <a:bodyPr/>
          <a:lstStyle>
            <a:lvl1pPr>
              <a:defRPr/>
            </a:lvl1pPr>
          </a:lstStyle>
          <a:p>
            <a:fld id="{EFEC44E2-8AEF-4E35-AB45-C933F48EAD95}" type="slidenum">
              <a:rPr lang="en-US" altLang="en-US"/>
              <a:pPr/>
              <a:t>‹#›</a:t>
            </a:fld>
            <a:endParaRPr lang="en-US" altLang="en-US"/>
          </a:p>
        </p:txBody>
      </p:sp>
    </p:spTree>
    <p:extLst>
      <p:ext uri="{BB962C8B-B14F-4D97-AF65-F5344CB8AC3E}">
        <p14:creationId xmlns:p14="http://schemas.microsoft.com/office/powerpoint/2010/main" val="5596280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5FE59E-4ACD-4528-9E6E-F3BF20473C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87A843-1BE2-4A7C-BA6A-7D9F70CB2E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C13E95-BA3C-4587-B611-293C47FF7E90}"/>
              </a:ext>
            </a:extLst>
          </p:cNvPr>
          <p:cNvSpPr>
            <a:spLocks noGrp="1" noChangeArrowheads="1"/>
          </p:cNvSpPr>
          <p:nvPr>
            <p:ph type="sldNum" sz="quarter" idx="12"/>
          </p:nvPr>
        </p:nvSpPr>
        <p:spPr>
          <a:ln/>
        </p:spPr>
        <p:txBody>
          <a:bodyPr/>
          <a:lstStyle>
            <a:lvl1pPr>
              <a:defRPr/>
            </a:lvl1pPr>
          </a:lstStyle>
          <a:p>
            <a:fld id="{C82ED2CC-7AAB-4EC3-AB4C-544AB112BE92}" type="slidenum">
              <a:rPr lang="en-US" altLang="en-US"/>
              <a:pPr/>
              <a:t>‹#›</a:t>
            </a:fld>
            <a:endParaRPr lang="en-US" altLang="en-US"/>
          </a:p>
        </p:txBody>
      </p:sp>
    </p:spTree>
    <p:extLst>
      <p:ext uri="{BB962C8B-B14F-4D97-AF65-F5344CB8AC3E}">
        <p14:creationId xmlns:p14="http://schemas.microsoft.com/office/powerpoint/2010/main" val="858842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D45ECD7A-F9F3-4DD8-B712-59CA1C22F3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FBE76E-9F71-417B-8B58-57B14650E5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EDD6DF8-2C32-4BB8-B6D8-C556F7B419A9}"/>
              </a:ext>
            </a:extLst>
          </p:cNvPr>
          <p:cNvSpPr>
            <a:spLocks noGrp="1" noChangeArrowheads="1"/>
          </p:cNvSpPr>
          <p:nvPr>
            <p:ph type="sldNum" sz="quarter" idx="12"/>
          </p:nvPr>
        </p:nvSpPr>
        <p:spPr>
          <a:ln/>
        </p:spPr>
        <p:txBody>
          <a:bodyPr/>
          <a:lstStyle>
            <a:lvl1pPr>
              <a:defRPr/>
            </a:lvl1pPr>
          </a:lstStyle>
          <a:p>
            <a:fld id="{DD4FF8DB-8D5F-4911-B92F-125206F502C5}" type="slidenum">
              <a:rPr lang="en-US" altLang="en-US"/>
              <a:pPr/>
              <a:t>‹#›</a:t>
            </a:fld>
            <a:endParaRPr lang="en-US" altLang="en-US"/>
          </a:p>
        </p:txBody>
      </p:sp>
    </p:spTree>
    <p:extLst>
      <p:ext uri="{BB962C8B-B14F-4D97-AF65-F5344CB8AC3E}">
        <p14:creationId xmlns:p14="http://schemas.microsoft.com/office/powerpoint/2010/main" val="1339122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D1758E-5A09-A6D8-4CE2-FC10549EA7A5}"/>
              </a:ext>
            </a:extLst>
          </p:cNvPr>
          <p:cNvSpPr>
            <a:spLocks noGrp="1"/>
          </p:cNvSpPr>
          <p:nvPr>
            <p:ph type="dt" sz="half" idx="10"/>
          </p:nvPr>
        </p:nvSpPr>
        <p:spPr/>
        <p:txBody>
          <a:bodyPr/>
          <a:lstStyle/>
          <a:p>
            <a:fld id="{BDD6F267-256E-45B2-90C5-6F91DCE4E8ED}" type="datetimeFigureOut">
              <a:rPr lang="en-US" smtClean="0"/>
              <a:t>3/17/2026</a:t>
            </a:fld>
            <a:endParaRPr lang="en-US"/>
          </a:p>
        </p:txBody>
      </p:sp>
      <p:sp>
        <p:nvSpPr>
          <p:cNvPr id="3" name="Footer Placeholder 2">
            <a:extLst>
              <a:ext uri="{FF2B5EF4-FFF2-40B4-BE49-F238E27FC236}">
                <a16:creationId xmlns:a16="http://schemas.microsoft.com/office/drawing/2014/main" id="{AF138D8A-9D4A-CCD6-CFEB-552CE5AE95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83ADF0-AF45-FFD9-2E0C-62A7B6906BA0}"/>
              </a:ext>
            </a:extLst>
          </p:cNvPr>
          <p:cNvSpPr>
            <a:spLocks noGrp="1"/>
          </p:cNvSpPr>
          <p:nvPr>
            <p:ph type="sldNum" sz="quarter" idx="12"/>
          </p:nvPr>
        </p:nvSpPr>
        <p:spPr/>
        <p:txBody>
          <a:bodyPr/>
          <a:lstStyle/>
          <a:p>
            <a:fld id="{C62EF0E7-1DA7-4B00-83D5-E918E13C38DD}" type="slidenum">
              <a:rPr lang="en-US" smtClean="0"/>
              <a:t>‹#›</a:t>
            </a:fld>
            <a:endParaRPr lang="en-US"/>
          </a:p>
        </p:txBody>
      </p:sp>
    </p:spTree>
    <p:extLst>
      <p:ext uri="{BB962C8B-B14F-4D97-AF65-F5344CB8AC3E}">
        <p14:creationId xmlns:p14="http://schemas.microsoft.com/office/powerpoint/2010/main" val="224405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45061-8615-478D-25F8-A03C9650B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FEB41D-3B84-7CB5-5E39-EC8F23AB71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BC774-B853-F351-FB9B-AD0183E9A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1C249C-AF05-2AEE-20D0-B9641114826F}"/>
              </a:ext>
            </a:extLst>
          </p:cNvPr>
          <p:cNvSpPr>
            <a:spLocks noGrp="1"/>
          </p:cNvSpPr>
          <p:nvPr>
            <p:ph type="dt" sz="half" idx="10"/>
          </p:nvPr>
        </p:nvSpPr>
        <p:spPr/>
        <p:txBody>
          <a:bodyPr/>
          <a:lstStyle/>
          <a:p>
            <a:fld id="{BDD6F267-256E-45B2-90C5-6F91DCE4E8ED}" type="datetimeFigureOut">
              <a:rPr lang="en-US" smtClean="0"/>
              <a:t>3/17/2026</a:t>
            </a:fld>
            <a:endParaRPr lang="en-US"/>
          </a:p>
        </p:txBody>
      </p:sp>
      <p:sp>
        <p:nvSpPr>
          <p:cNvPr id="6" name="Footer Placeholder 5">
            <a:extLst>
              <a:ext uri="{FF2B5EF4-FFF2-40B4-BE49-F238E27FC236}">
                <a16:creationId xmlns:a16="http://schemas.microsoft.com/office/drawing/2014/main" id="{42137C1E-765F-4171-090A-D6D4811C7E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D27CB5-213D-F111-5428-4F558EE0DB03}"/>
              </a:ext>
            </a:extLst>
          </p:cNvPr>
          <p:cNvSpPr>
            <a:spLocks noGrp="1"/>
          </p:cNvSpPr>
          <p:nvPr>
            <p:ph type="sldNum" sz="quarter" idx="12"/>
          </p:nvPr>
        </p:nvSpPr>
        <p:spPr/>
        <p:txBody>
          <a:bodyPr/>
          <a:lstStyle/>
          <a:p>
            <a:fld id="{C62EF0E7-1DA7-4B00-83D5-E918E13C38DD}" type="slidenum">
              <a:rPr lang="en-US" smtClean="0"/>
              <a:t>‹#›</a:t>
            </a:fld>
            <a:endParaRPr lang="en-US"/>
          </a:p>
        </p:txBody>
      </p:sp>
    </p:spTree>
    <p:extLst>
      <p:ext uri="{BB962C8B-B14F-4D97-AF65-F5344CB8AC3E}">
        <p14:creationId xmlns:p14="http://schemas.microsoft.com/office/powerpoint/2010/main" val="1600045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3744-7FA9-2E8F-6445-E2AFCA380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52889D-F906-5B7E-9970-E0FB2EF6C2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2EE6A-BCF3-9D5B-36DC-832348FB8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FACE49-E735-7F90-B7E0-53D372C53203}"/>
              </a:ext>
            </a:extLst>
          </p:cNvPr>
          <p:cNvSpPr>
            <a:spLocks noGrp="1"/>
          </p:cNvSpPr>
          <p:nvPr>
            <p:ph type="dt" sz="half" idx="10"/>
          </p:nvPr>
        </p:nvSpPr>
        <p:spPr/>
        <p:txBody>
          <a:bodyPr/>
          <a:lstStyle/>
          <a:p>
            <a:fld id="{BDD6F267-256E-45B2-90C5-6F91DCE4E8ED}" type="datetimeFigureOut">
              <a:rPr lang="en-US" smtClean="0"/>
              <a:t>3/17/2026</a:t>
            </a:fld>
            <a:endParaRPr lang="en-US"/>
          </a:p>
        </p:txBody>
      </p:sp>
      <p:sp>
        <p:nvSpPr>
          <p:cNvPr id="6" name="Footer Placeholder 5">
            <a:extLst>
              <a:ext uri="{FF2B5EF4-FFF2-40B4-BE49-F238E27FC236}">
                <a16:creationId xmlns:a16="http://schemas.microsoft.com/office/drawing/2014/main" id="{9D3A2479-1C85-62C6-500F-EF76C19AA3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4ABA9-FB60-D001-0901-2EF9892C851A}"/>
              </a:ext>
            </a:extLst>
          </p:cNvPr>
          <p:cNvSpPr>
            <a:spLocks noGrp="1"/>
          </p:cNvSpPr>
          <p:nvPr>
            <p:ph type="sldNum" sz="quarter" idx="12"/>
          </p:nvPr>
        </p:nvSpPr>
        <p:spPr/>
        <p:txBody>
          <a:bodyPr/>
          <a:lstStyle/>
          <a:p>
            <a:fld id="{C62EF0E7-1DA7-4B00-83D5-E918E13C38DD}" type="slidenum">
              <a:rPr lang="en-US" smtClean="0"/>
              <a:t>‹#›</a:t>
            </a:fld>
            <a:endParaRPr lang="en-US"/>
          </a:p>
        </p:txBody>
      </p:sp>
    </p:spTree>
    <p:extLst>
      <p:ext uri="{BB962C8B-B14F-4D97-AF65-F5344CB8AC3E}">
        <p14:creationId xmlns:p14="http://schemas.microsoft.com/office/powerpoint/2010/main" val="767615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07FC97-68E9-4AAD-2F75-74CE847F76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F33136-C135-5706-426A-1BCF93A5EE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9659D-86A2-56C6-E9FD-B171447732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D6F267-256E-45B2-90C5-6F91DCE4E8ED}" type="datetimeFigureOut">
              <a:rPr lang="en-US" smtClean="0"/>
              <a:t>3/17/2026</a:t>
            </a:fld>
            <a:endParaRPr lang="en-US"/>
          </a:p>
        </p:txBody>
      </p:sp>
      <p:sp>
        <p:nvSpPr>
          <p:cNvPr id="5" name="Footer Placeholder 4">
            <a:extLst>
              <a:ext uri="{FF2B5EF4-FFF2-40B4-BE49-F238E27FC236}">
                <a16:creationId xmlns:a16="http://schemas.microsoft.com/office/drawing/2014/main" id="{24D4404D-E620-FB83-D97D-DA6BC1D30D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CB7C6EA-02C5-7631-2402-39C0E21E68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2EF0E7-1DA7-4B00-83D5-E918E13C38DD}" type="slidenum">
              <a:rPr lang="en-US" smtClean="0"/>
              <a:t>‹#›</a:t>
            </a:fld>
            <a:endParaRPr lang="en-US"/>
          </a:p>
        </p:txBody>
      </p:sp>
    </p:spTree>
    <p:extLst>
      <p:ext uri="{BB962C8B-B14F-4D97-AF65-F5344CB8AC3E}">
        <p14:creationId xmlns:p14="http://schemas.microsoft.com/office/powerpoint/2010/main" val="368874551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ED354-0F0F-B387-7C48-D8A073AB1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F3F0A0-B190-D1B8-FFDA-6544F7007E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385F99-8AD3-E25B-FEBF-3D4F0B3F7D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6C6484-62B5-E841-9F40-9B67DA568ED2}" type="datetimeFigureOut">
              <a:rPr lang="en-US" smtClean="0"/>
              <a:t>3/17/2026</a:t>
            </a:fld>
            <a:endParaRPr lang="en-US"/>
          </a:p>
        </p:txBody>
      </p:sp>
      <p:sp>
        <p:nvSpPr>
          <p:cNvPr id="5" name="Footer Placeholder 4">
            <a:extLst>
              <a:ext uri="{FF2B5EF4-FFF2-40B4-BE49-F238E27FC236}">
                <a16:creationId xmlns:a16="http://schemas.microsoft.com/office/drawing/2014/main" id="{9D5FB26B-8A55-6474-F858-94AB5C0EC8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57A841-4C28-F3A2-2BD3-78423659D1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148612-0E11-8346-8145-3210F5AA4D17}" type="slidenum">
              <a:rPr lang="en-US" smtClean="0"/>
              <a:t>‹#›</a:t>
            </a:fld>
            <a:endParaRPr lang="en-US"/>
          </a:p>
        </p:txBody>
      </p:sp>
    </p:spTree>
    <p:extLst>
      <p:ext uri="{BB962C8B-B14F-4D97-AF65-F5344CB8AC3E}">
        <p14:creationId xmlns:p14="http://schemas.microsoft.com/office/powerpoint/2010/main" val="171473898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D0C8C7FC-16AF-4578-898D-B6EB4F30D057}" type="datetime1">
              <a:rPr lang="en-US" smtClean="0"/>
              <a:t>3/17/2026</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217986797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0154050"/>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17584EE-F547-406B-AA39-DF796FF60E20}"/>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F661B13-02DE-4AAC-AAFB-19AEB3ED9A2E}"/>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7D754FB-44C9-4C44-99B3-CA0BDEF0EC47}"/>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mn-cs"/>
              </a:defRPr>
            </a:lvl1pPr>
          </a:lstStyle>
          <a:p>
            <a:pPr>
              <a:defRPr/>
            </a:pPr>
            <a:endParaRPr lang="en-US"/>
          </a:p>
        </p:txBody>
      </p:sp>
      <p:sp>
        <p:nvSpPr>
          <p:cNvPr id="1029" name="Rectangle 5">
            <a:extLst>
              <a:ext uri="{FF2B5EF4-FFF2-40B4-BE49-F238E27FC236}">
                <a16:creationId xmlns:a16="http://schemas.microsoft.com/office/drawing/2014/main" id="{7AB10D66-E2D3-4982-A3A8-D374F43C320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mn-cs"/>
              </a:defRPr>
            </a:lvl1pPr>
          </a:lstStyle>
          <a:p>
            <a:pPr>
              <a:defRPr/>
            </a:pPr>
            <a:endParaRPr lang="en-US"/>
          </a:p>
        </p:txBody>
      </p:sp>
      <p:sp>
        <p:nvSpPr>
          <p:cNvPr id="1030" name="Rectangle 6">
            <a:extLst>
              <a:ext uri="{FF2B5EF4-FFF2-40B4-BE49-F238E27FC236}">
                <a16:creationId xmlns:a16="http://schemas.microsoft.com/office/drawing/2014/main" id="{ECA3817F-B4A4-4AAF-8597-C22A0C449977}"/>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B44F571-905D-4890-AB1C-92EBE8F7E94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cedatareporting.pa.gov/reports/powerbi/Public/DEP/AQ/PBI/Air_Emissions_Report" TargetMode="External"/><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cedatareporting.pa.gov/reports/powerbi/Public/DEP/AQ/PBI/Air_Emissions_Report" TargetMode="Externa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www.aafa.org/asthma-capital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hyperlink" Target="http://www.energyjustice.net/incineration/healthstudies.pdf" TargetMode="External"/><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hyperlink" Target="https://www.dep.pa.gov/Business/Land/Waste/SolidWaste/MunicipalWaste/MunicipalWastePermitting/Pages/MW-Landfills-and-Resource-Recovery-Facilities.aspx" TargetMode="External"/><Relationship Id="rId2" Type="http://schemas.openxmlformats.org/officeDocument/2006/relationships/image" Target="../media/image38.png"/><Relationship Id="rId1" Type="http://schemas.openxmlformats.org/officeDocument/2006/relationships/slideLayout" Target="../slideLayouts/slideLayout57.xml"/><Relationship Id="rId5" Type="http://schemas.openxmlformats.org/officeDocument/2006/relationships/hyperlink" Target="http://www.actionpa.org/waste/" TargetMode="External"/><Relationship Id="rId4" Type="http://schemas.openxmlformats.org/officeDocument/2006/relationships/hyperlink" Target="http://cedatareporting.pa.gov/reports/powerbi/Public/DEP/WM/PBI/Solid_Waste_Disposal_Informa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hyperlink" Target="https://www.dep.pa.gov/Business/Land/Waste/SolidWaste/MunicipalWaste/MunicipalWastePermitting/Pages/MW-Landfills-and-Resource-Recovery-Facilities.aspx" TargetMode="External"/><Relationship Id="rId2" Type="http://schemas.openxmlformats.org/officeDocument/2006/relationships/hyperlink" Target="http://www.energyjustice.net/map/jtiny=4782" TargetMode="External"/><Relationship Id="rId1" Type="http://schemas.openxmlformats.org/officeDocument/2006/relationships/slideLayout" Target="../slideLayouts/slideLayout57.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hyperlink" Target="http://www.zwia.org/zwh"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2.xml"/><Relationship Id="rId6" Type="http://schemas.openxmlformats.org/officeDocument/2006/relationships/image" Target="../media/image53.png"/><Relationship Id="rId5" Type="http://schemas.openxmlformats.org/officeDocument/2006/relationships/hyperlink" Target="http://www.phillyzerowaste.org/" TargetMode="External"/><Relationship Id="rId4" Type="http://schemas.openxmlformats.org/officeDocument/2006/relationships/hyperlink" Target="http://www.delcoej.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9.xml"/><Relationship Id="rId5" Type="http://schemas.openxmlformats.org/officeDocument/2006/relationships/image" Target="../media/image58.jp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hyperlink" Target="https://youtu.be/VzC6w0DdEtA?si=DHE6bPqKgU4IaGzC" TargetMode="External"/><Relationship Id="rId7" Type="http://schemas.openxmlformats.org/officeDocument/2006/relationships/hyperlink" Target="https://population.un.org/wpp/" TargetMode="External"/><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hyperlink" Target="https://www.populationpyramid.net/united-states-of-america/2018/" TargetMode="External"/><Relationship Id="rId5" Type="http://schemas.openxmlformats.org/officeDocument/2006/relationships/hyperlink" Target="https://www.epa.gov/facts-and-figures-about-materials-waste-and-recycling/national-overview-facts-and-figures-materials" TargetMode="External"/><Relationship Id="rId4" Type="http://schemas.openxmlformats.org/officeDocument/2006/relationships/hyperlink" Target="https://youtu.be/3zO3xUg157c?si=yPVcKW04izfP3iIr" TargetMode="External"/><Relationship Id="rId9" Type="http://schemas.openxmlformats.org/officeDocument/2006/relationships/image" Target="../media/image60.jpeg"/></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2.xml"/><Relationship Id="rId4" Type="http://schemas.openxmlformats.org/officeDocument/2006/relationships/hyperlink" Target="http://www.delcoej.org/" TargetMode="External"/></Relationships>
</file>

<file path=ppt/slides/_rels/slide4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3.jpe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chart" Target="../charts/chart4.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true.gbci.org/sites/default/files/resources/TRUE%20Home%20Zero%20Waste%20Audit.pdf" TargetMode="External"/><Relationship Id="rId1" Type="http://schemas.openxmlformats.org/officeDocument/2006/relationships/slideLayout" Target="../slideLayouts/slideLayout24.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73.jpeg"/><Relationship Id="rId5" Type="http://schemas.openxmlformats.org/officeDocument/2006/relationships/hyperlink" Target="http://www.prc.org/" TargetMode="External"/><Relationship Id="rId4" Type="http://schemas.openxmlformats.org/officeDocument/2006/relationships/hyperlink" Target="mailto:ashleyd@prc.or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ejmap.org/" TargetMode="External"/><Relationship Id="rId2" Type="http://schemas.openxmlformats.org/officeDocument/2006/relationships/image" Target="../media/image16.png"/><Relationship Id="rId1" Type="http://schemas.openxmlformats.org/officeDocument/2006/relationships/slideLayout" Target="../slideLayouts/slideLayout5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79.jp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34.xml"/><Relationship Id="rId5" Type="http://schemas.openxmlformats.org/officeDocument/2006/relationships/image" Target="../media/image80.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3.xml"/><Relationship Id="rId1" Type="http://schemas.openxmlformats.org/officeDocument/2006/relationships/slideLayout" Target="../slideLayouts/slideLayout36.xml"/><Relationship Id="rId5" Type="http://schemas.openxmlformats.org/officeDocument/2006/relationships/image" Target="../media/image82.jp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4.xml"/><Relationship Id="rId1" Type="http://schemas.openxmlformats.org/officeDocument/2006/relationships/slideLayout" Target="../slideLayouts/slideLayout36.xml"/><Relationship Id="rId5" Type="http://schemas.openxmlformats.org/officeDocument/2006/relationships/image" Target="../media/image83.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84.jpg"/><Relationship Id="rId7" Type="http://schemas.openxmlformats.org/officeDocument/2006/relationships/image" Target="../media/image86.jpg"/><Relationship Id="rId2" Type="http://schemas.openxmlformats.org/officeDocument/2006/relationships/notesSlide" Target="../notesSlides/notesSlide25.xml"/><Relationship Id="rId1" Type="http://schemas.openxmlformats.org/officeDocument/2006/relationships/slideLayout" Target="../slideLayouts/slideLayout36.xml"/><Relationship Id="rId6" Type="http://schemas.openxmlformats.org/officeDocument/2006/relationships/image" Target="../media/image85.jpg"/><Relationship Id="rId5" Type="http://schemas.openxmlformats.org/officeDocument/2006/relationships/image" Target="../media/image76.png"/><Relationship Id="rId4" Type="http://schemas.openxmlformats.org/officeDocument/2006/relationships/image" Target="../media/image81.jp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90.jpg"/><Relationship Id="rId2" Type="http://schemas.openxmlformats.org/officeDocument/2006/relationships/notesSlide" Target="../notesSlides/notesSlide26.xml"/><Relationship Id="rId1" Type="http://schemas.openxmlformats.org/officeDocument/2006/relationships/slideLayout" Target="../slideLayouts/slideLayout36.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3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8.png"/><Relationship Id="rId7"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36.xml"/><Relationship Id="rId6" Type="http://schemas.openxmlformats.org/officeDocument/2006/relationships/image" Target="../media/image93.png"/><Relationship Id="rId5" Type="http://schemas.openxmlformats.org/officeDocument/2006/relationships/image" Target="../media/image94.pn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36.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36.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png"/></Relationships>
</file>

<file path=ppt/slides/_rels/slide6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1.xml"/><Relationship Id="rId1" Type="http://schemas.openxmlformats.org/officeDocument/2006/relationships/slideLayout" Target="../slideLayouts/slideLayout34.xml"/><Relationship Id="rId6" Type="http://schemas.openxmlformats.org/officeDocument/2006/relationships/image" Target="../media/image105.png"/><Relationship Id="rId5" Type="http://schemas.openxmlformats.org/officeDocument/2006/relationships/image" Target="../media/image99.png"/><Relationship Id="rId4" Type="http://schemas.openxmlformats.org/officeDocument/2006/relationships/image" Target="../media/image104.jpg"/></Relationships>
</file>

<file path=ppt/slides/_rels/slide6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2.xml"/><Relationship Id="rId1" Type="http://schemas.openxmlformats.org/officeDocument/2006/relationships/slideLayout" Target="../slideLayouts/slideLayout34.xml"/><Relationship Id="rId5" Type="http://schemas.openxmlformats.org/officeDocument/2006/relationships/image" Target="../media/image107.jpg"/><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11.jpg"/><Relationship Id="rId2" Type="http://schemas.openxmlformats.org/officeDocument/2006/relationships/notesSlide" Target="../notesSlides/notesSlide33.xml"/><Relationship Id="rId1" Type="http://schemas.openxmlformats.org/officeDocument/2006/relationships/slideLayout" Target="../slideLayouts/slideLayout34.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png"/></Relationships>
</file>

<file path=ppt/slides/_rels/slide65.xml.rels><?xml version="1.0" encoding="UTF-8" standalone="yes"?>
<Relationships xmlns="http://schemas.openxmlformats.org/package/2006/relationships"><Relationship Id="rId3" Type="http://schemas.openxmlformats.org/officeDocument/2006/relationships/image" Target="../media/image112.jpg"/><Relationship Id="rId7" Type="http://schemas.openxmlformats.org/officeDocument/2006/relationships/image" Target="../media/image115.jpg"/><Relationship Id="rId2" Type="http://schemas.openxmlformats.org/officeDocument/2006/relationships/notesSlide" Target="../notesSlides/notesSlide34.xml"/><Relationship Id="rId1" Type="http://schemas.openxmlformats.org/officeDocument/2006/relationships/slideLayout" Target="../slideLayouts/slideLayout34.xml"/><Relationship Id="rId6" Type="http://schemas.openxmlformats.org/officeDocument/2006/relationships/image" Target="../media/image114.jpg"/><Relationship Id="rId5" Type="http://schemas.openxmlformats.org/officeDocument/2006/relationships/image" Target="../media/image93.png"/><Relationship Id="rId4" Type="http://schemas.openxmlformats.org/officeDocument/2006/relationships/image" Target="../media/image113.png"/></Relationships>
</file>

<file path=ppt/slides/_rels/slide6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76.png"/><Relationship Id="rId7"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36.xml"/><Relationship Id="rId6" Type="http://schemas.openxmlformats.org/officeDocument/2006/relationships/image" Target="../media/image118.png"/><Relationship Id="rId5" Type="http://schemas.openxmlformats.org/officeDocument/2006/relationships/image" Target="../media/image117.jpg"/><Relationship Id="rId4" Type="http://schemas.openxmlformats.org/officeDocument/2006/relationships/image" Target="../media/image116.png"/></Relationships>
</file>

<file path=ppt/slides/_rels/slide6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6.png"/><Relationship Id="rId7" Type="http://schemas.openxmlformats.org/officeDocument/2006/relationships/image" Target="../media/image122.jpg"/><Relationship Id="rId2" Type="http://schemas.openxmlformats.org/officeDocument/2006/relationships/notesSlide" Target="../notesSlides/notesSlide36.xml"/><Relationship Id="rId1" Type="http://schemas.openxmlformats.org/officeDocument/2006/relationships/slideLayout" Target="../slideLayouts/slideLayout34.xml"/><Relationship Id="rId6" Type="http://schemas.openxmlformats.org/officeDocument/2006/relationships/image" Target="../media/image121.jpg"/><Relationship Id="rId5" Type="http://schemas.openxmlformats.org/officeDocument/2006/relationships/image" Target="../media/image92.png"/><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jpg"/><Relationship Id="rId7" Type="http://schemas.openxmlformats.org/officeDocument/2006/relationships/image" Target="../media/image127.png"/><Relationship Id="rId2" Type="http://schemas.openxmlformats.org/officeDocument/2006/relationships/notesSlide" Target="../notesSlides/notesSlide38.xml"/><Relationship Id="rId1" Type="http://schemas.openxmlformats.org/officeDocument/2006/relationships/slideLayout" Target="../slideLayouts/slideLayout3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76.png"/><Relationship Id="rId9" Type="http://schemas.openxmlformats.org/officeDocument/2006/relationships/image" Target="../media/image12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cedatareporting.pa.gov/reports/powerbi/Public/DEP/WM/PBI/Solid_Waste_Disposal_Information" TargetMode="External"/><Relationship Id="rId1" Type="http://schemas.openxmlformats.org/officeDocument/2006/relationships/slideLayout" Target="../slideLayouts/slideLayout52.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2.xml"/><Relationship Id="rId5" Type="http://schemas.openxmlformats.org/officeDocument/2006/relationships/image" Target="../media/image134.png"/><Relationship Id="rId4" Type="http://schemas.openxmlformats.org/officeDocument/2006/relationships/image" Target="../media/image133.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9498F42-7400-3A18-33C6-80863D0F4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04" y="0"/>
            <a:ext cx="123972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0D4A074-866E-F67F-4B69-66D5943F8FFE}"/>
              </a:ext>
            </a:extLst>
          </p:cNvPr>
          <p:cNvSpPr>
            <a:spLocks noGrp="1"/>
          </p:cNvSpPr>
          <p:nvPr>
            <p:ph type="ctrTitle"/>
          </p:nvPr>
        </p:nvSpPr>
        <p:spPr/>
        <p:txBody>
          <a:bodyPr/>
          <a:lstStyle/>
          <a:p>
            <a:endParaRPr lang="en-US"/>
          </a:p>
        </p:txBody>
      </p:sp>
      <p:pic>
        <p:nvPicPr>
          <p:cNvPr id="1028" name="Picture 4" descr="Logo, company name&#10;&#10;Description automatically generated">
            <a:extLst>
              <a:ext uri="{FF2B5EF4-FFF2-40B4-BE49-F238E27FC236}">
                <a16:creationId xmlns:a16="http://schemas.microsoft.com/office/drawing/2014/main" id="{0B19E12C-1089-09FC-506C-3F773BC7A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566" y="-2058987"/>
            <a:ext cx="6286500" cy="3743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8EB2AF5-93B7-78FB-3EA4-94C3B3924EC6}"/>
              </a:ext>
            </a:extLst>
          </p:cNvPr>
          <p:cNvSpPr/>
          <p:nvPr/>
        </p:nvSpPr>
        <p:spPr>
          <a:xfrm>
            <a:off x="-146305" y="1941924"/>
            <a:ext cx="12397251" cy="2974151"/>
          </a:xfrm>
          <a:prstGeom prst="rect">
            <a:avLst/>
          </a:prstGeom>
          <a:solidFill>
            <a:srgbClr val="033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a:extLst>
              <a:ext uri="{FF2B5EF4-FFF2-40B4-BE49-F238E27FC236}">
                <a16:creationId xmlns:a16="http://schemas.microsoft.com/office/drawing/2014/main" id="{E262D50C-D1AD-4185-B82E-B5E455806C98}"/>
              </a:ext>
            </a:extLst>
          </p:cNvPr>
          <p:cNvSpPr/>
          <p:nvPr/>
        </p:nvSpPr>
        <p:spPr>
          <a:xfrm>
            <a:off x="-274320" y="2052781"/>
            <a:ext cx="12525267" cy="2752437"/>
          </a:xfrm>
          <a:prstGeom prst="rect">
            <a:avLst/>
          </a:prstGeom>
          <a:solidFill>
            <a:schemeClr val="accent1">
              <a:lumMod val="50000"/>
            </a:schemeClr>
          </a:solidFill>
          <a:ln>
            <a:solidFill>
              <a:srgbClr val="1D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203864"/>
              </a:solidFill>
            </a:endParaRPr>
          </a:p>
        </p:txBody>
      </p:sp>
      <p:sp>
        <p:nvSpPr>
          <p:cNvPr id="6" name="Title 1">
            <a:extLst>
              <a:ext uri="{FF2B5EF4-FFF2-40B4-BE49-F238E27FC236}">
                <a16:creationId xmlns:a16="http://schemas.microsoft.com/office/drawing/2014/main" id="{49F98BAE-E52C-4C72-BDED-4FF902D0B386}"/>
              </a:ext>
            </a:extLst>
          </p:cNvPr>
          <p:cNvSpPr>
            <a:spLocks noGrp="1"/>
          </p:cNvSpPr>
          <p:nvPr/>
        </p:nvSpPr>
        <p:spPr>
          <a:xfrm>
            <a:off x="811707" y="2404285"/>
            <a:ext cx="10568586" cy="2049428"/>
          </a:xfrm>
          <a:prstGeom prst="rect">
            <a:avLst/>
          </a:prstGeom>
          <a:solidFill>
            <a:srgbClr val="B50938"/>
          </a:solidFill>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EAE8E6"/>
                </a:solidFill>
                <a:latin typeface="Bodoni MT" panose="02070603080606020203" pitchFamily="18" charset="0"/>
              </a:rPr>
              <a:t>  </a:t>
            </a:r>
            <a:r>
              <a:rPr lang="en-US" sz="4000" b="1" dirty="0">
                <a:solidFill>
                  <a:schemeClr val="bg1"/>
                </a:solidFill>
                <a:latin typeface="Amasis MT Pro Black" panose="02040A04050005020304" pitchFamily="18" charset="0"/>
              </a:rPr>
              <a:t>Welcome to</a:t>
            </a:r>
          </a:p>
          <a:p>
            <a:r>
              <a:rPr lang="en-US" sz="6500" b="1" dirty="0">
                <a:solidFill>
                  <a:srgbClr val="EAE8E6"/>
                </a:solidFill>
                <a:latin typeface="Amasis MT Pro Black" panose="02040A04050005020304" pitchFamily="18" charset="0"/>
              </a:rPr>
              <a:t>The Case for Zero Waste</a:t>
            </a:r>
          </a:p>
          <a:p>
            <a:r>
              <a:rPr lang="en-US" sz="3400" b="1" i="1" dirty="0">
                <a:solidFill>
                  <a:srgbClr val="EAE8E6"/>
                </a:solidFill>
                <a:latin typeface="Amasis MT Pro Black" panose="02040A04050005020304" pitchFamily="18" charset="0"/>
              </a:rPr>
              <a:t>Rethinking Our System from Policy to Practice</a:t>
            </a:r>
          </a:p>
        </p:txBody>
      </p:sp>
      <p:pic>
        <p:nvPicPr>
          <p:cNvPr id="1034" name="Picture 10" descr="Logo, company name&#10;&#10;Description automatically generated">
            <a:extLst>
              <a:ext uri="{FF2B5EF4-FFF2-40B4-BE49-F238E27FC236}">
                <a16:creationId xmlns:a16="http://schemas.microsoft.com/office/drawing/2014/main" id="{2201755E-9E02-1308-C831-08ED04C62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49" y="5211586"/>
            <a:ext cx="139065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Logo&#10;&#10;AI-generated content may be incorrect.">
            <a:extLst>
              <a:ext uri="{FF2B5EF4-FFF2-40B4-BE49-F238E27FC236}">
                <a16:creationId xmlns:a16="http://schemas.microsoft.com/office/drawing/2014/main" id="{A1586FDA-0501-9929-574C-941ADF52A4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450" y="5592962"/>
            <a:ext cx="4229100" cy="75247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hape&#10;&#10;AI-generated content may be incorrect.">
            <a:extLst>
              <a:ext uri="{FF2B5EF4-FFF2-40B4-BE49-F238E27FC236}">
                <a16:creationId xmlns:a16="http://schemas.microsoft.com/office/drawing/2014/main" id="{A44C5A30-ECC8-ABA0-1CF8-5CF5AFB52B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97681" y="5156722"/>
            <a:ext cx="1400175"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566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8BC7526-702B-46E5-B828-AFC7B2271FA4}"/>
              </a:ext>
            </a:extLst>
          </p:cNvPr>
          <p:cNvGraphicFramePr>
            <a:graphicFrameLocks noGrp="1"/>
          </p:cNvGraphicFramePr>
          <p:nvPr/>
        </p:nvGraphicFramePr>
        <p:xfrm>
          <a:off x="1524000" y="552450"/>
          <a:ext cx="9144000" cy="5890580"/>
        </p:xfrm>
        <a:graphic>
          <a:graphicData uri="http://schemas.openxmlformats.org/drawingml/2006/table">
            <a:tbl>
              <a:tblPr/>
              <a:tblGrid>
                <a:gridCol w="2743200">
                  <a:extLst>
                    <a:ext uri="{9D8B030D-6E8A-4147-A177-3AD203B41FA5}">
                      <a16:colId xmlns:a16="http://schemas.microsoft.com/office/drawing/2014/main" val="841069256"/>
                    </a:ext>
                  </a:extLst>
                </a:gridCol>
                <a:gridCol w="1447800">
                  <a:extLst>
                    <a:ext uri="{9D8B030D-6E8A-4147-A177-3AD203B41FA5}">
                      <a16:colId xmlns:a16="http://schemas.microsoft.com/office/drawing/2014/main" val="688853057"/>
                    </a:ext>
                  </a:extLst>
                </a:gridCol>
                <a:gridCol w="1066800">
                  <a:extLst>
                    <a:ext uri="{9D8B030D-6E8A-4147-A177-3AD203B41FA5}">
                      <a16:colId xmlns:a16="http://schemas.microsoft.com/office/drawing/2014/main" val="3730666201"/>
                    </a:ext>
                  </a:extLst>
                </a:gridCol>
                <a:gridCol w="3886200">
                  <a:extLst>
                    <a:ext uri="{9D8B030D-6E8A-4147-A177-3AD203B41FA5}">
                      <a16:colId xmlns:a16="http://schemas.microsoft.com/office/drawing/2014/main" val="1149796567"/>
                    </a:ext>
                  </a:extLst>
                </a:gridCol>
              </a:tblGrid>
              <a:tr h="853439">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Times New Roman" panose="02020603050405020304" pitchFamily="18" charset="0"/>
                        </a:rPr>
                        <a:t>Pollutant</a:t>
                      </a:r>
                      <a:br>
                        <a:rPr kumimoji="0" lang="en-US" altLang="en-US" sz="2000" b="1" i="0" u="none" strike="noStrike" cap="none" normalizeH="0" baseline="0" dirty="0">
                          <a:ln>
                            <a:noFill/>
                          </a:ln>
                          <a:solidFill>
                            <a:srgbClr val="FFFFFF"/>
                          </a:solidFill>
                          <a:effectLst/>
                          <a:latin typeface="Times New Roman" panose="02020603050405020304" pitchFamily="18" charset="0"/>
                        </a:rPr>
                      </a:br>
                      <a:r>
                        <a:rPr kumimoji="0" lang="en-US" altLang="en-US" sz="1800" b="0" i="0" u="none" strike="noStrike" cap="none" normalizeH="0" baseline="0" dirty="0">
                          <a:ln>
                            <a:noFill/>
                          </a:ln>
                          <a:solidFill>
                            <a:srgbClr val="FFFFFF"/>
                          </a:solidFill>
                          <a:effectLst/>
                          <a:latin typeface="Times New Roman" panose="02020603050405020304" pitchFamily="18" charset="0"/>
                        </a:rPr>
                        <a:t>(in pounds except CO2e)</a:t>
                      </a:r>
                      <a:endParaRPr kumimoji="0" lang="en-US" altLang="en-US" sz="1800" b="0"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Times New Roman" panose="02020603050405020304" pitchFamily="18" charset="0"/>
                        </a:rPr>
                        <a:t>2024 Emissions*</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Times New Roman" panose="02020603050405020304" pitchFamily="18" charset="0"/>
                        </a:rPr>
                        <a:t>Rank</a:t>
                      </a:r>
                      <a:r>
                        <a:rPr kumimoji="0" lang="en-US" altLang="en-US" sz="2000" b="1" i="0" u="none" strike="noStrike" kern="1200" cap="none" normalizeH="0" baseline="0" dirty="0">
                          <a:ln>
                            <a:noFill/>
                          </a:ln>
                          <a:solidFill>
                            <a:srgbClr val="FFFFFF"/>
                          </a:solidFill>
                          <a:effectLst/>
                          <a:latin typeface="Times New Roman" panose="02020603050405020304" pitchFamily="18" charset="0"/>
                          <a:ea typeface="+mn-ea"/>
                          <a:cs typeface="+mn-cs"/>
                        </a:rPr>
                        <a:t> in </a:t>
                      </a:r>
                      <a:r>
                        <a:rPr kumimoji="0" lang="en-US" altLang="en-US" sz="2000" b="1" i="0" u="none" strike="noStrike" kern="1200" cap="none" normalizeH="0" baseline="0" dirty="0" err="1">
                          <a:ln>
                            <a:noFill/>
                          </a:ln>
                          <a:solidFill>
                            <a:srgbClr val="FFFFFF"/>
                          </a:solidFill>
                          <a:effectLst/>
                          <a:latin typeface="Times New Roman" panose="02020603050405020304" pitchFamily="18" charset="0"/>
                          <a:ea typeface="+mn-ea"/>
                          <a:cs typeface="+mn-cs"/>
                        </a:rPr>
                        <a:t>DelCo</a:t>
                      </a:r>
                      <a:endParaRPr kumimoji="0" lang="en-US" altLang="en-US" sz="2000" b="1" i="0" u="none" strike="noStrike" kern="1200" cap="none" normalizeH="0" baseline="0" dirty="0">
                        <a:ln>
                          <a:noFill/>
                        </a:ln>
                        <a:solidFill>
                          <a:srgbClr val="FFFFFF"/>
                        </a:solidFill>
                        <a:effectLst/>
                        <a:latin typeface="Times New Roman" panose="02020603050405020304" pitchFamily="18" charset="0"/>
                        <a:ea typeface="+mn-ea"/>
                        <a:cs typeface="+mn-cs"/>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Times New Roman" panose="02020603050405020304" pitchFamily="18" charset="0"/>
                        </a:rPr>
                        <a:t>Health Effects</a:t>
                      </a:r>
                      <a:endParaRPr kumimoji="0" lang="en-US" altLang="en-US" sz="20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650743783"/>
                  </a:ext>
                </a:extLst>
              </a:tr>
              <a:tr h="431749">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Times New Roman" panose="02020603050405020304" pitchFamily="18" charset="0"/>
                        </a:rPr>
                        <a:t>Global Warming Pollution</a:t>
                      </a:r>
                      <a:br>
                        <a:rPr kumimoji="0" lang="en-US" altLang="en-US" sz="1400" b="1" i="0" u="none" strike="noStrike" cap="none" normalizeH="0" baseline="0" dirty="0">
                          <a:ln>
                            <a:noFill/>
                          </a:ln>
                          <a:solidFill>
                            <a:srgbClr val="FFFFFF"/>
                          </a:solidFill>
                          <a:effectLst/>
                          <a:latin typeface="Times New Roman" panose="02020603050405020304" pitchFamily="18" charset="0"/>
                        </a:rPr>
                      </a:br>
                      <a:r>
                        <a:rPr kumimoji="0" lang="en-US" altLang="en-US" sz="1400" b="1" i="0" u="none" strike="noStrike" cap="none" normalizeH="0" baseline="0" dirty="0">
                          <a:ln>
                            <a:noFill/>
                          </a:ln>
                          <a:solidFill>
                            <a:srgbClr val="FFFFFF"/>
                          </a:solidFill>
                          <a:effectLst/>
                          <a:latin typeface="Times New Roman" panose="02020603050405020304" pitchFamily="18" charset="0"/>
                        </a:rPr>
                        <a:t>(in metric tons of CO</a:t>
                      </a:r>
                      <a:r>
                        <a:rPr kumimoji="0" lang="en-US" altLang="en-US" sz="1400" b="1" i="0" u="none" strike="noStrike" cap="none" normalizeH="0" baseline="-25000" dirty="0">
                          <a:ln>
                            <a:noFill/>
                          </a:ln>
                          <a:solidFill>
                            <a:srgbClr val="FFFFFF"/>
                          </a:solidFill>
                          <a:effectLst/>
                          <a:latin typeface="Times New Roman" panose="02020603050405020304" pitchFamily="18" charset="0"/>
                        </a:rPr>
                        <a:t>2 </a:t>
                      </a:r>
                      <a:r>
                        <a:rPr kumimoji="0" lang="en-US" altLang="en-US" sz="1400" b="1" i="0" u="none" strike="noStrike" cap="none" normalizeH="0" baseline="0" dirty="0">
                          <a:ln>
                            <a:noFill/>
                          </a:ln>
                          <a:solidFill>
                            <a:srgbClr val="FFFFFF"/>
                          </a:solidFill>
                          <a:effectLst/>
                          <a:latin typeface="Times New Roman" panose="02020603050405020304" pitchFamily="18" charset="0"/>
                        </a:rPr>
                        <a:t>equivalents)</a:t>
                      </a:r>
                      <a:endParaRPr kumimoji="0" lang="en-US" altLang="en-US"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a:ln>
                            <a:noFill/>
                          </a:ln>
                          <a:solidFill>
                            <a:srgbClr val="000000"/>
                          </a:solidFill>
                          <a:effectLst/>
                          <a:latin typeface="Times New Roman" panose="02020603050405020304" pitchFamily="18" charset="0"/>
                          <a:ea typeface="+mn-ea"/>
                          <a:cs typeface="+mn-cs"/>
                        </a:rPr>
                        <a:t>831,283</a:t>
                      </a:r>
                      <a:endPar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4</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Extreme weather, disease, crop damage, species extinction</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3564882904"/>
                  </a:ext>
                </a:extLst>
              </a:tr>
              <a:tr h="274320">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Times New Roman" panose="02020603050405020304" pitchFamily="18" charset="0"/>
                        </a:rPr>
                        <a:t>Nitrogen Oxides</a:t>
                      </a:r>
                      <a:endParaRPr kumimoji="0" lang="en-US" altLang="en-US"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a:ln>
                            <a:noFill/>
                          </a:ln>
                          <a:solidFill>
                            <a:srgbClr val="000000"/>
                          </a:solidFill>
                          <a:effectLst/>
                          <a:latin typeface="Times New Roman" panose="02020603050405020304" pitchFamily="18" charset="0"/>
                          <a:ea typeface="+mn-ea"/>
                          <a:cs typeface="+mn-cs"/>
                        </a:rPr>
                        <a:t>2,224,700</a:t>
                      </a:r>
                      <a:endPar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1</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Asthma attacks, chronic respiratory disease &amp; stroke</a:t>
                      </a:r>
                      <a:endParaRPr kumimoji="0" lang="en-US" altLang="en-US" sz="1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530280213"/>
                  </a:ext>
                </a:extLst>
              </a:tr>
              <a:tr h="274320">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Times New Roman" panose="02020603050405020304" pitchFamily="18" charset="0"/>
                        </a:rPr>
                        <a:t>Carbon Monoxide</a:t>
                      </a:r>
                      <a:endParaRPr kumimoji="0" lang="en-US" altLang="en-US"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a:ln>
                            <a:noFill/>
                          </a:ln>
                          <a:solidFill>
                            <a:srgbClr val="000000"/>
                          </a:solidFill>
                          <a:effectLst/>
                          <a:latin typeface="Times New Roman" panose="02020603050405020304" pitchFamily="18" charset="0"/>
                          <a:ea typeface="+mn-ea"/>
                          <a:cs typeface="+mn-cs"/>
                        </a:rPr>
                        <a:t>786,200</a:t>
                      </a:r>
                      <a:endPar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1</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Headaches, dizziness; increases lifetime risk of heart disease</a:t>
                      </a:r>
                      <a:endParaRPr kumimoji="0" lang="en-US" altLang="en-US" sz="1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2889771087"/>
                  </a:ext>
                </a:extLst>
              </a:tr>
              <a:tr h="365759">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Times New Roman" panose="02020603050405020304" pitchFamily="18" charset="0"/>
                        </a:rPr>
                        <a:t>Sulfur Oxides</a:t>
                      </a:r>
                      <a:endParaRPr kumimoji="0" lang="en-US" altLang="en-US"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a:ln>
                            <a:noFill/>
                          </a:ln>
                          <a:solidFill>
                            <a:srgbClr val="000000"/>
                          </a:solidFill>
                          <a:effectLst/>
                          <a:latin typeface="Times New Roman" panose="02020603050405020304" pitchFamily="18" charset="0"/>
                          <a:ea typeface="+mn-ea"/>
                          <a:cs typeface="+mn-cs"/>
                        </a:rPr>
                        <a:t>221,660</a:t>
                      </a:r>
                      <a:endPar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1</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triggers asthma attacks; chronic respiratory and heart diseases; stroke</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495454530"/>
                  </a:ext>
                </a:extLst>
              </a:tr>
              <a:tr h="407371">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Times New Roman" panose="02020603050405020304" pitchFamily="18" charset="0"/>
                        </a:rPr>
                        <a:t>Particulate Matter</a:t>
                      </a:r>
                      <a:endParaRPr kumimoji="0" lang="en-US" altLang="en-US"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a:ln>
                            <a:noFill/>
                          </a:ln>
                          <a:solidFill>
                            <a:srgbClr val="000000"/>
                          </a:solidFill>
                          <a:effectLst/>
                          <a:latin typeface="Times New Roman" panose="02020603050405020304" pitchFamily="18" charset="0"/>
                          <a:ea typeface="+mn-ea"/>
                          <a:cs typeface="+mn-cs"/>
                        </a:rPr>
                        <a:t>88,600</a:t>
                      </a:r>
                      <a:endPar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3</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Times New Roman" panose="02020603050405020304" pitchFamily="18" charset="0"/>
                        </a:rPr>
                        <a:t>heart attacks, stroke, irregular heartbeat, aggravated asthma, decreased lung function, difficulty breathing</a:t>
                      </a:r>
                      <a:endParaRPr kumimoji="0" lang="en-US"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3338031048"/>
                  </a:ext>
                </a:extLst>
              </a:tr>
              <a:tr h="365759">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Times New Roman" panose="02020603050405020304" pitchFamily="18" charset="0"/>
                        </a:rPr>
                        <a:t>Volatile Organic Compounds</a:t>
                      </a:r>
                      <a:endParaRPr kumimoji="0" lang="en-US" altLang="en-US"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a:ln>
                            <a:noFill/>
                          </a:ln>
                          <a:solidFill>
                            <a:srgbClr val="000000"/>
                          </a:solidFill>
                          <a:effectLst/>
                          <a:latin typeface="Times New Roman" panose="02020603050405020304" pitchFamily="18" charset="0"/>
                          <a:ea typeface="+mn-ea"/>
                          <a:cs typeface="+mn-cs"/>
                        </a:rPr>
                        <a:t>21,620</a:t>
                      </a:r>
                      <a:endPar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12</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eye, nose and throat irritation, headaches, loss of coordination and nausea, liver, kidney and central nervous system damage, cancer</a:t>
                      </a:r>
                      <a:endParaRPr kumimoji="0" lang="en-US" altLang="en-US" sz="1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3469710510"/>
                  </a:ext>
                </a:extLst>
              </a:tr>
              <a:tr h="365759">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Times New Roman" panose="02020603050405020304" pitchFamily="18" charset="0"/>
                        </a:rPr>
                        <a:t>Hydrochloric Acid</a:t>
                      </a:r>
                      <a:endParaRPr kumimoji="0" lang="en-US" altLang="en-US"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a:ln>
                            <a:noFill/>
                          </a:ln>
                          <a:solidFill>
                            <a:srgbClr val="000000"/>
                          </a:solidFill>
                          <a:effectLst/>
                          <a:latin typeface="Times New Roman" panose="02020603050405020304" pitchFamily="18" charset="0"/>
                          <a:ea typeface="+mn-ea"/>
                          <a:cs typeface="+mn-cs"/>
                        </a:rPr>
                        <a:t>20,320</a:t>
                      </a:r>
                      <a:endPar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1</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irritates eyes, skin, and nose, damages lungs</a:t>
                      </a:r>
                      <a:endParaRPr kumimoji="0" lang="en-US" altLang="en-US" sz="1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3984045928"/>
                  </a:ext>
                </a:extLst>
              </a:tr>
              <a:tr h="274320">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Times New Roman" panose="02020603050405020304" pitchFamily="18" charset="0"/>
                        </a:rPr>
                        <a:t>Fine Particulate Matter (PM2.5)</a:t>
                      </a:r>
                      <a:endParaRPr kumimoji="0" lang="en-US" altLang="en-US"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a:ln>
                            <a:noFill/>
                          </a:ln>
                          <a:solidFill>
                            <a:srgbClr val="000000"/>
                          </a:solidFill>
                          <a:effectLst/>
                          <a:latin typeface="Times New Roman" panose="02020603050405020304" pitchFamily="18" charset="0"/>
                          <a:ea typeface="+mn-ea"/>
                          <a:cs typeface="+mn-cs"/>
                        </a:rPr>
                        <a:t>9,860</a:t>
                      </a:r>
                      <a:endPar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6</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same as above, but worse, gets deep into lungs and into blood stream</a:t>
                      </a:r>
                      <a:endParaRPr kumimoji="0" lang="en-US" altLang="en-US" sz="1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4278292883"/>
                  </a:ext>
                </a:extLst>
              </a:tr>
              <a:tr h="274320">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Times New Roman" panose="02020603050405020304" pitchFamily="18" charset="0"/>
                        </a:rPr>
                        <a:t>Mercury</a:t>
                      </a:r>
                      <a:endParaRPr kumimoji="0" lang="en-US" altLang="en-US"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63</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1</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damage to nervous, digestive, &amp; immune systems, lowers IQ</a:t>
                      </a:r>
                      <a:endParaRPr kumimoji="0" lang="en-US" altLang="en-US" sz="1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2093548122"/>
                  </a:ext>
                </a:extLst>
              </a:tr>
              <a:tr h="407371">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Times New Roman" panose="02020603050405020304" pitchFamily="18" charset="0"/>
                        </a:rPr>
                        <a:t>Lead</a:t>
                      </a:r>
                      <a:endParaRPr kumimoji="0" lang="en-US" altLang="en-US"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27</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2</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damages nervous system and kidneys, lowers IQ, increases likelihood of antisocial behavior</a:t>
                      </a:r>
                      <a:endParaRPr kumimoji="0" lang="en-US" altLang="en-US" sz="1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2204087142"/>
                  </a:ext>
                </a:extLst>
              </a:tr>
              <a:tr h="407371">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Times New Roman" panose="02020603050405020304" pitchFamily="18" charset="0"/>
                        </a:rPr>
                        <a:t>Nickel</a:t>
                      </a:r>
                      <a:endParaRPr kumimoji="0" lang="en-US" altLang="en-US"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kern="1200" cap="none" normalizeH="0" baseline="0" dirty="0">
                          <a:ln>
                            <a:noFill/>
                          </a:ln>
                          <a:solidFill>
                            <a:srgbClr val="000000"/>
                          </a:solidFill>
                          <a:effectLst/>
                          <a:latin typeface="Times New Roman" panose="02020603050405020304" pitchFamily="18" charset="0"/>
                          <a:ea typeface="+mn-ea"/>
                          <a:cs typeface="+mn-cs"/>
                        </a:rPr>
                        <a:t>20</a:t>
                      </a:r>
                      <a:endPar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2</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allergy, cardiovascular and kidney diseases, lung fibrosis, lung and nasal cancer</a:t>
                      </a:r>
                      <a:endParaRPr kumimoji="0" lang="en-US" altLang="en-US" sz="1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2875886716"/>
                  </a:ext>
                </a:extLst>
              </a:tr>
              <a:tr h="274320">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Times New Roman" panose="02020603050405020304" pitchFamily="18" charset="0"/>
                        </a:rPr>
                        <a:t>Cadmium</a:t>
                      </a:r>
                      <a:endParaRPr kumimoji="0" lang="en-US" altLang="en-US"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5</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2</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kidney disease; lung cancer</a:t>
                      </a:r>
                      <a:endParaRPr kumimoji="0" lang="en-US" altLang="en-US" sz="1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872922393"/>
                  </a:ext>
                </a:extLst>
              </a:tr>
              <a:tr h="365759">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Times New Roman" panose="02020603050405020304" pitchFamily="18" charset="0"/>
                        </a:rPr>
                        <a:t>Arsenic</a:t>
                      </a:r>
                      <a:endParaRPr kumimoji="0" lang="en-US" altLang="en-US" sz="1400" b="1"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4</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2</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lung, skin, bladder, and liver cancers; irritation of skin and mucous membranes; affects brain and nervous system</a:t>
                      </a:r>
                      <a:endParaRPr kumimoji="0" lang="en-US" altLang="en-US" sz="1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extLst>
                  <a:ext uri="{0D108BD9-81ED-4DB2-BD59-A6C34878D82A}">
                    <a16:rowId xmlns:a16="http://schemas.microsoft.com/office/drawing/2014/main" val="3467438101"/>
                  </a:ext>
                </a:extLst>
              </a:tr>
              <a:tr h="274320">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Times New Roman" panose="02020603050405020304" pitchFamily="18" charset="0"/>
                        </a:rPr>
                        <a:t>Chromium (VI)</a:t>
                      </a:r>
                      <a:endParaRPr kumimoji="0" lang="en-US" altLang="en-US"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4</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kern="1200" cap="none" normalizeH="0" baseline="0" dirty="0">
                          <a:ln>
                            <a:noFill/>
                          </a:ln>
                          <a:solidFill>
                            <a:srgbClr val="000000"/>
                          </a:solidFill>
                          <a:effectLst/>
                          <a:latin typeface="Times New Roman" panose="02020603050405020304" pitchFamily="18" charset="0"/>
                          <a:ea typeface="+mn-ea"/>
                          <a:cs typeface="+mn-cs"/>
                        </a:rPr>
                        <a:t>2</a:t>
                      </a: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Times New Roman" panose="02020603050405020304" pitchFamily="18" charset="0"/>
                        </a:rPr>
                        <a:t>lung cancer, shortness of breath, coughing, and wheezing</a:t>
                      </a:r>
                      <a:endParaRPr kumimoji="0" lang="en-US" altLang="en-US" sz="12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2136" marR="62136"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2790285490"/>
                  </a:ext>
                </a:extLst>
              </a:tr>
            </a:tbl>
          </a:graphicData>
        </a:graphic>
      </p:graphicFrame>
      <p:sp>
        <p:nvSpPr>
          <p:cNvPr id="23636" name="Text Box 2">
            <a:extLst>
              <a:ext uri="{FF2B5EF4-FFF2-40B4-BE49-F238E27FC236}">
                <a16:creationId xmlns:a16="http://schemas.microsoft.com/office/drawing/2014/main" id="{8D2EC3D2-720E-45C0-AEA2-3F54C7224E93}"/>
              </a:ext>
            </a:extLst>
          </p:cNvPr>
          <p:cNvSpPr txBox="1">
            <a:spLocks noChangeArrowheads="1"/>
          </p:cNvSpPr>
          <p:nvPr/>
        </p:nvSpPr>
        <p:spPr bwMode="auto">
          <a:xfrm>
            <a:off x="1524000" y="-25400"/>
            <a:ext cx="9144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200" dirty="0">
                <a:latin typeface="Arial" panose="020B0604020202020204" pitchFamily="34" charset="0"/>
              </a:rPr>
              <a:t>Reworld Delaware Valley’s Air Emissions</a:t>
            </a:r>
          </a:p>
        </p:txBody>
      </p:sp>
      <p:sp>
        <p:nvSpPr>
          <p:cNvPr id="23637" name="Rectangle 3">
            <a:extLst>
              <a:ext uri="{FF2B5EF4-FFF2-40B4-BE49-F238E27FC236}">
                <a16:creationId xmlns:a16="http://schemas.microsoft.com/office/drawing/2014/main" id="{E1B4B446-14D9-4B21-A576-EE6B360129EF}"/>
              </a:ext>
            </a:extLst>
          </p:cNvPr>
          <p:cNvSpPr>
            <a:spLocks noChangeArrowheads="1"/>
          </p:cNvSpPr>
          <p:nvPr/>
        </p:nvSpPr>
        <p:spPr bwMode="auto">
          <a:xfrm>
            <a:off x="1524000" y="6396039"/>
            <a:ext cx="9372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dirty="0"/>
              <a:t>All is 2024 data except cadmium, arsenic, and chromium (VI), which is 2016-2019 average for lack of newer data. Source: PA Department of Environmental Protection Air Emissions Report: </a:t>
            </a:r>
            <a:r>
              <a:rPr lang="en-US" altLang="en-US" sz="1200" dirty="0">
                <a:hlinkClick r:id="rId3"/>
              </a:rPr>
              <a:t>http://cedatareporting.pa.gov/reports/powerbi/Public/DEP/AQ/PBI/Air_Emissions_Report</a:t>
            </a:r>
            <a:endParaRPr lang="en-US" altLang="en-US"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50">
            <a:extLst>
              <a:ext uri="{FF2B5EF4-FFF2-40B4-BE49-F238E27FC236}">
                <a16:creationId xmlns:a16="http://schemas.microsoft.com/office/drawing/2014/main" id="{2658F778-04BC-4AD8-B25B-D7F09E9644DE}"/>
              </a:ext>
            </a:extLst>
          </p:cNvPr>
          <p:cNvSpPr txBox="1">
            <a:spLocks noChangeArrowheads="1"/>
          </p:cNvSpPr>
          <p:nvPr/>
        </p:nvSpPr>
        <p:spPr bwMode="auto">
          <a:xfrm>
            <a:off x="1524000" y="79375"/>
            <a:ext cx="91376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altLang="en-US" sz="3200" b="1" kern="0" dirty="0">
                <a:latin typeface="Arial" charset="0"/>
                <a:cs typeface="Arial" charset="0"/>
              </a:rPr>
              <a:t>Covanta (now “Reworld”) is a Top Air Polluter</a:t>
            </a:r>
          </a:p>
        </p:txBody>
      </p:sp>
      <p:sp>
        <p:nvSpPr>
          <p:cNvPr id="22531" name="Rectangle 2">
            <a:extLst>
              <a:ext uri="{FF2B5EF4-FFF2-40B4-BE49-F238E27FC236}">
                <a16:creationId xmlns:a16="http://schemas.microsoft.com/office/drawing/2014/main" id="{0AB75FEF-4F5F-4C15-B68E-448289E1BBB3}"/>
              </a:ext>
            </a:extLst>
          </p:cNvPr>
          <p:cNvSpPr>
            <a:spLocks noChangeArrowheads="1"/>
          </p:cNvSpPr>
          <p:nvPr/>
        </p:nvSpPr>
        <p:spPr bwMode="auto">
          <a:xfrm>
            <a:off x="1715086" y="1351509"/>
            <a:ext cx="360203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t>Their trash incinerator in Chester is the:</a:t>
            </a:r>
          </a:p>
          <a:p>
            <a:pPr eaLnBrk="1" hangingPunct="1">
              <a:spcBef>
                <a:spcPct val="0"/>
              </a:spcBef>
              <a:buFontTx/>
              <a:buNone/>
            </a:pPr>
            <a:endParaRPr lang="en-US" altLang="en-US" sz="2400" dirty="0"/>
          </a:p>
          <a:p>
            <a:pPr eaLnBrk="1" hangingPunct="1">
              <a:spcBef>
                <a:spcPct val="0"/>
              </a:spcBef>
              <a:buFontTx/>
              <a:buNone/>
            </a:pPr>
            <a:r>
              <a:rPr lang="en-US" altLang="en-US" sz="2400" dirty="0"/>
              <a:t>#1 industrial air polluter in Chester City, in Delaware County, and in the entire 7-county region surrounding Philadelphia.</a:t>
            </a:r>
            <a:br>
              <a:rPr lang="en-US" altLang="en-US" sz="2400" dirty="0"/>
            </a:br>
            <a:br>
              <a:rPr lang="en-US" altLang="en-US" sz="2400" dirty="0"/>
            </a:br>
            <a:r>
              <a:rPr lang="en-US" altLang="en-US" sz="2400" dirty="0"/>
              <a:t>All five trash incinerators in this region are among the region’s top seven industrial air polluters.</a:t>
            </a:r>
          </a:p>
        </p:txBody>
      </p:sp>
      <p:sp>
        <p:nvSpPr>
          <p:cNvPr id="22532" name="Rectangle 3">
            <a:extLst>
              <a:ext uri="{FF2B5EF4-FFF2-40B4-BE49-F238E27FC236}">
                <a16:creationId xmlns:a16="http://schemas.microsoft.com/office/drawing/2014/main" id="{E20CC7C8-52F1-4DF4-A074-5006C150FF05}"/>
              </a:ext>
            </a:extLst>
          </p:cNvPr>
          <p:cNvSpPr>
            <a:spLocks noChangeArrowheads="1"/>
          </p:cNvSpPr>
          <p:nvPr/>
        </p:nvSpPr>
        <p:spPr bwMode="auto">
          <a:xfrm>
            <a:off x="3886200" y="6262688"/>
            <a:ext cx="6629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1400">
                <a:solidFill>
                  <a:schemeClr val="tx2"/>
                </a:solidFill>
              </a:rPr>
              <a:t>Source: PA Department of Environmental Protection Agency Air Emissions Reports: </a:t>
            </a:r>
            <a:r>
              <a:rPr lang="en-US" altLang="en-US" sz="1400">
                <a:solidFill>
                  <a:schemeClr val="tx2"/>
                </a:solidFill>
                <a:hlinkClick r:id="rId2"/>
              </a:rPr>
              <a:t>http://cedatareporting.pa.gov/reports/powerbi/Public/DEP/AQ/PBI/Air_Emissions_Report</a:t>
            </a:r>
            <a:endParaRPr lang="en-US" altLang="en-US" sz="1400">
              <a:solidFill>
                <a:schemeClr val="tx2"/>
              </a:solidFill>
            </a:endParaRPr>
          </a:p>
        </p:txBody>
      </p:sp>
      <p:pic>
        <p:nvPicPr>
          <p:cNvPr id="22533" name="Picture 3">
            <a:extLst>
              <a:ext uri="{FF2B5EF4-FFF2-40B4-BE49-F238E27FC236}">
                <a16:creationId xmlns:a16="http://schemas.microsoft.com/office/drawing/2014/main" id="{F3E36270-FF83-4E37-9F69-B045F2A2F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4639" y="1301750"/>
            <a:ext cx="532447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F4238F48-4B7D-4D78-A48F-133685852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551675"/>
            <a:ext cx="9136063"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D8CF3-0E91-00DA-535F-E536286D3122}"/>
            </a:ext>
          </a:extLst>
        </p:cNvPr>
        <p:cNvGrpSpPr/>
        <p:nvPr/>
      </p:nvGrpSpPr>
      <p:grpSpPr>
        <a:xfrm>
          <a:off x="0" y="0"/>
          <a:ext cx="0" cy="0"/>
          <a:chOff x="0" y="0"/>
          <a:chExt cx="0" cy="0"/>
        </a:xfrm>
      </p:grpSpPr>
      <p:pic>
        <p:nvPicPr>
          <p:cNvPr id="16388" name="Object 6">
            <a:extLst>
              <a:ext uri="{FF2B5EF4-FFF2-40B4-BE49-F238E27FC236}">
                <a16:creationId xmlns:a16="http://schemas.microsoft.com/office/drawing/2014/main" id="{04C745B0-1A0E-9D19-CEB6-34144CEB9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14" y="4779964"/>
            <a:ext cx="5297487"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
            <a:extLst>
              <a:ext uri="{FF2B5EF4-FFF2-40B4-BE49-F238E27FC236}">
                <a16:creationId xmlns:a16="http://schemas.microsoft.com/office/drawing/2014/main" id="{8A976D7F-D247-ACA6-2516-698F48BD61B2}"/>
              </a:ext>
            </a:extLst>
          </p:cNvPr>
          <p:cNvSpPr>
            <a:spLocks noChangeArrowheads="1"/>
          </p:cNvSpPr>
          <p:nvPr/>
        </p:nvSpPr>
        <p:spPr bwMode="auto">
          <a:xfrm>
            <a:off x="6553201" y="6410326"/>
            <a:ext cx="4086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dirty="0">
                <a:hlinkClick r:id="rId4"/>
              </a:rPr>
              <a:t>www.aafa.org/asthma-capitals/</a:t>
            </a:r>
            <a:endParaRPr lang="en-US" altLang="en-US" sz="2400" dirty="0"/>
          </a:p>
        </p:txBody>
      </p:sp>
      <p:sp>
        <p:nvSpPr>
          <p:cNvPr id="16390" name="TextBox 8">
            <a:extLst>
              <a:ext uri="{FF2B5EF4-FFF2-40B4-BE49-F238E27FC236}">
                <a16:creationId xmlns:a16="http://schemas.microsoft.com/office/drawing/2014/main" id="{F44C2594-B8A5-655A-22BD-436803F9831A}"/>
              </a:ext>
            </a:extLst>
          </p:cNvPr>
          <p:cNvSpPr txBox="1">
            <a:spLocks noChangeArrowheads="1"/>
          </p:cNvSpPr>
          <p:nvPr/>
        </p:nvSpPr>
        <p:spPr bwMode="auto">
          <a:xfrm>
            <a:off x="5562600" y="1752600"/>
            <a:ext cx="491172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2400" b="1" dirty="0"/>
              <a:t>Philadelphia Metro Area ranked…</a:t>
            </a:r>
            <a:br>
              <a:rPr lang="en-US" altLang="en-US" sz="2400" b="1" dirty="0"/>
            </a:br>
            <a:r>
              <a:rPr lang="en-US" altLang="en-US" sz="2400" dirty="0"/>
              <a:t>#4 in 2018</a:t>
            </a:r>
          </a:p>
          <a:p>
            <a:pPr algn="ctr">
              <a:spcBef>
                <a:spcPct val="0"/>
              </a:spcBef>
              <a:buFontTx/>
              <a:buNone/>
            </a:pPr>
            <a:r>
              <a:rPr lang="en-US" altLang="en-US" sz="2400" dirty="0"/>
              <a:t>#4 in 2019</a:t>
            </a:r>
          </a:p>
          <a:p>
            <a:pPr algn="ctr">
              <a:spcBef>
                <a:spcPct val="0"/>
              </a:spcBef>
              <a:buFontTx/>
              <a:buNone/>
            </a:pPr>
            <a:r>
              <a:rPr lang="en-US" altLang="en-US" sz="2400" dirty="0"/>
              <a:t>#7 in 2021</a:t>
            </a:r>
          </a:p>
          <a:p>
            <a:pPr algn="ctr">
              <a:spcBef>
                <a:spcPct val="0"/>
              </a:spcBef>
              <a:buFontTx/>
              <a:buNone/>
            </a:pPr>
            <a:r>
              <a:rPr lang="en-US" altLang="en-US" sz="2400" dirty="0"/>
              <a:t>#9 in 2022</a:t>
            </a:r>
          </a:p>
          <a:p>
            <a:pPr algn="ctr">
              <a:spcBef>
                <a:spcPct val="0"/>
              </a:spcBef>
              <a:buFontTx/>
              <a:buNone/>
            </a:pPr>
            <a:r>
              <a:rPr lang="en-US" altLang="en-US" sz="2400" dirty="0"/>
              <a:t>#8 in 2023</a:t>
            </a:r>
          </a:p>
          <a:p>
            <a:pPr algn="ctr">
              <a:spcBef>
                <a:spcPct val="0"/>
              </a:spcBef>
              <a:buFontTx/>
              <a:buNone/>
            </a:pPr>
            <a:r>
              <a:rPr lang="en-US" altLang="en-US" sz="2400" dirty="0"/>
              <a:t>#5 in 2024</a:t>
            </a:r>
          </a:p>
          <a:p>
            <a:pPr algn="ctr">
              <a:spcBef>
                <a:spcPct val="0"/>
              </a:spcBef>
              <a:buFontTx/>
              <a:buNone/>
            </a:pPr>
            <a:r>
              <a:rPr lang="en-US" altLang="en-US" sz="2400" dirty="0"/>
              <a:t>#4 in 2025</a:t>
            </a:r>
          </a:p>
        </p:txBody>
      </p:sp>
      <p:pic>
        <p:nvPicPr>
          <p:cNvPr id="5" name="Picture 4">
            <a:extLst>
              <a:ext uri="{FF2B5EF4-FFF2-40B4-BE49-F238E27FC236}">
                <a16:creationId xmlns:a16="http://schemas.microsoft.com/office/drawing/2014/main" id="{BFC50BDB-57E4-B737-C64C-C5A0E375A815}"/>
              </a:ext>
            </a:extLst>
          </p:cNvPr>
          <p:cNvPicPr>
            <a:picLocks noChangeAspect="1"/>
          </p:cNvPicPr>
          <p:nvPr/>
        </p:nvPicPr>
        <p:blipFill>
          <a:blip r:embed="rId5"/>
          <a:stretch>
            <a:fillRect/>
          </a:stretch>
        </p:blipFill>
        <p:spPr>
          <a:xfrm>
            <a:off x="1524000" y="2145983"/>
            <a:ext cx="3886200" cy="4712018"/>
          </a:xfrm>
          <a:prstGeom prst="rect">
            <a:avLst/>
          </a:prstGeom>
        </p:spPr>
      </p:pic>
      <p:pic>
        <p:nvPicPr>
          <p:cNvPr id="3" name="Picture 2">
            <a:extLst>
              <a:ext uri="{FF2B5EF4-FFF2-40B4-BE49-F238E27FC236}">
                <a16:creationId xmlns:a16="http://schemas.microsoft.com/office/drawing/2014/main" id="{E00367AB-1F8E-728E-D67B-FFFDE507BF38}"/>
              </a:ext>
            </a:extLst>
          </p:cNvPr>
          <p:cNvPicPr>
            <a:picLocks noChangeAspect="1"/>
          </p:cNvPicPr>
          <p:nvPr/>
        </p:nvPicPr>
        <p:blipFill>
          <a:blip r:embed="rId6"/>
          <a:stretch>
            <a:fillRect/>
          </a:stretch>
        </p:blipFill>
        <p:spPr>
          <a:xfrm>
            <a:off x="1572210" y="13996"/>
            <a:ext cx="2847391" cy="3220049"/>
          </a:xfrm>
          <a:prstGeom prst="rect">
            <a:avLst/>
          </a:prstGeom>
        </p:spPr>
      </p:pic>
      <p:pic>
        <p:nvPicPr>
          <p:cNvPr id="7" name="Picture 6">
            <a:extLst>
              <a:ext uri="{FF2B5EF4-FFF2-40B4-BE49-F238E27FC236}">
                <a16:creationId xmlns:a16="http://schemas.microsoft.com/office/drawing/2014/main" id="{159A4658-9199-DCD7-50EF-254A381517A6}"/>
              </a:ext>
            </a:extLst>
          </p:cNvPr>
          <p:cNvPicPr>
            <a:picLocks noChangeAspect="1"/>
          </p:cNvPicPr>
          <p:nvPr/>
        </p:nvPicPr>
        <p:blipFill>
          <a:blip r:embed="rId7"/>
          <a:stretch>
            <a:fillRect/>
          </a:stretch>
        </p:blipFill>
        <p:spPr>
          <a:xfrm>
            <a:off x="5486400" y="304801"/>
            <a:ext cx="5029200" cy="1376827"/>
          </a:xfrm>
          <a:prstGeom prst="rect">
            <a:avLst/>
          </a:prstGeom>
        </p:spPr>
      </p:pic>
    </p:spTree>
    <p:extLst>
      <p:ext uri="{BB962C8B-B14F-4D97-AF65-F5344CB8AC3E}">
        <p14:creationId xmlns:p14="http://schemas.microsoft.com/office/powerpoint/2010/main" val="4251427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6">
            <a:extLst>
              <a:ext uri="{FF2B5EF4-FFF2-40B4-BE49-F238E27FC236}">
                <a16:creationId xmlns:a16="http://schemas.microsoft.com/office/drawing/2014/main" id="{EC27C4F0-AC45-4AF5-BD14-76E9154BE5B2}"/>
              </a:ext>
            </a:extLst>
          </p:cNvPr>
          <p:cNvSpPr txBox="1">
            <a:spLocks noChangeArrowheads="1"/>
          </p:cNvSpPr>
          <p:nvPr/>
        </p:nvSpPr>
        <p:spPr bwMode="auto">
          <a:xfrm>
            <a:off x="1524000" y="381000"/>
            <a:ext cx="914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200" b="1" kern="0" dirty="0">
                <a:latin typeface="Arial" charset="0"/>
              </a:rPr>
              <a:t>Childhood asthma hospitalization 3x PA rate</a:t>
            </a:r>
          </a:p>
        </p:txBody>
      </p:sp>
      <p:sp>
        <p:nvSpPr>
          <p:cNvPr id="38915" name="Rectangle 3">
            <a:extLst>
              <a:ext uri="{FF2B5EF4-FFF2-40B4-BE49-F238E27FC236}">
                <a16:creationId xmlns:a16="http://schemas.microsoft.com/office/drawing/2014/main" id="{381AAE1A-B420-4D64-AB4B-3F823C737F5E}"/>
              </a:ext>
            </a:extLst>
          </p:cNvPr>
          <p:cNvSpPr>
            <a:spLocks noChangeArrowheads="1"/>
          </p:cNvSpPr>
          <p:nvPr/>
        </p:nvSpPr>
        <p:spPr bwMode="auto">
          <a:xfrm>
            <a:off x="1752600" y="6238875"/>
            <a:ext cx="8763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en-US" sz="1400">
                <a:solidFill>
                  <a:schemeClr val="tx2"/>
                </a:solidFill>
              </a:rPr>
              <a:t>Source: Analysis based on 2010 Census data and asthma data from The Asthma Program, PA Department of Health.</a:t>
            </a:r>
            <a:br>
              <a:rPr lang="en-US" altLang="en-US" sz="1400">
                <a:solidFill>
                  <a:schemeClr val="tx2"/>
                </a:solidFill>
              </a:rPr>
            </a:br>
            <a:r>
              <a:rPr lang="en-US" altLang="en-US" sz="1400">
                <a:solidFill>
                  <a:schemeClr val="tx2"/>
                </a:solidFill>
              </a:rPr>
              <a:t>Data provided by Pennsylvania Health Care Cost Containment Council (PHC4).</a:t>
            </a:r>
          </a:p>
        </p:txBody>
      </p:sp>
      <p:pic>
        <p:nvPicPr>
          <p:cNvPr id="38916" name="Picture 5">
            <a:extLst>
              <a:ext uri="{FF2B5EF4-FFF2-40B4-BE49-F238E27FC236}">
                <a16:creationId xmlns:a16="http://schemas.microsoft.com/office/drawing/2014/main" id="{A8E216C7-E045-4B60-A47A-15BF7CAFC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31900"/>
            <a:ext cx="7620000" cy="506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5">
            <a:extLst>
              <a:ext uri="{FF2B5EF4-FFF2-40B4-BE49-F238E27FC236}">
                <a16:creationId xmlns:a16="http://schemas.microsoft.com/office/drawing/2014/main" id="{111D64F7-2DC7-430B-9EBD-3B9C56CB5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524001"/>
            <a:ext cx="2667000" cy="251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8" name="Rectangle 3">
            <a:extLst>
              <a:ext uri="{FF2B5EF4-FFF2-40B4-BE49-F238E27FC236}">
                <a16:creationId xmlns:a16="http://schemas.microsoft.com/office/drawing/2014/main" id="{246F7C00-4DDB-4A76-A25A-F9B81F13CC37}"/>
              </a:ext>
            </a:extLst>
          </p:cNvPr>
          <p:cNvSpPr>
            <a:spLocks noChangeArrowheads="1"/>
          </p:cNvSpPr>
          <p:nvPr/>
        </p:nvSpPr>
        <p:spPr bwMode="auto">
          <a:xfrm>
            <a:off x="1833563" y="863600"/>
            <a:ext cx="87630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solidFill>
                  <a:schemeClr val="tx2"/>
                </a:solidFill>
              </a:rPr>
              <a:t>Data for those under 18 years of age, for 2010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0">
            <a:extLst>
              <a:ext uri="{FF2B5EF4-FFF2-40B4-BE49-F238E27FC236}">
                <a16:creationId xmlns:a16="http://schemas.microsoft.com/office/drawing/2014/main" id="{DA1C89B2-FE2A-4C63-B695-EED04C003509}"/>
              </a:ext>
            </a:extLst>
          </p:cNvPr>
          <p:cNvSpPr txBox="1">
            <a:spLocks noChangeArrowheads="1"/>
          </p:cNvSpPr>
          <p:nvPr/>
        </p:nvSpPr>
        <p:spPr>
          <a:xfrm>
            <a:off x="1524000" y="228600"/>
            <a:ext cx="913765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altLang="en-US" sz="3200" b="1" kern="0" dirty="0">
                <a:latin typeface="Arial" charset="0"/>
                <a:cs typeface="Arial" charset="0"/>
              </a:rPr>
              <a:t>Health effects</a:t>
            </a:r>
            <a:endParaRPr lang="en-US" altLang="en-US" sz="2000" b="1" kern="0" dirty="0">
              <a:latin typeface="Arial" charset="0"/>
              <a:cs typeface="Arial" charset="0"/>
            </a:endParaRPr>
          </a:p>
        </p:txBody>
      </p:sp>
      <p:sp>
        <p:nvSpPr>
          <p:cNvPr id="44035" name="Rectangle 2">
            <a:extLst>
              <a:ext uri="{FF2B5EF4-FFF2-40B4-BE49-F238E27FC236}">
                <a16:creationId xmlns:a16="http://schemas.microsoft.com/office/drawing/2014/main" id="{1677FAE2-003B-4623-A877-2B335C60AAA0}"/>
              </a:ext>
            </a:extLst>
          </p:cNvPr>
          <p:cNvSpPr>
            <a:spLocks noChangeArrowheads="1"/>
          </p:cNvSpPr>
          <p:nvPr/>
        </p:nvSpPr>
        <p:spPr bwMode="auto">
          <a:xfrm>
            <a:off x="1704976" y="1371601"/>
            <a:ext cx="522922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eaLnBrk="1" hangingPunct="1">
              <a:buFont typeface="Arial" panose="020B0604020202020204" pitchFamily="34" charset="0"/>
              <a:buChar char="•"/>
            </a:pPr>
            <a:r>
              <a:rPr lang="en-US" sz="2400" b="1" dirty="0"/>
              <a:t>All types of cancer</a:t>
            </a:r>
            <a:r>
              <a:rPr lang="en-US" sz="2400" dirty="0"/>
              <a:t>, </a:t>
            </a:r>
            <a:r>
              <a:rPr lang="en-US" sz="2400" b="1" dirty="0"/>
              <a:t>including:</a:t>
            </a:r>
          </a:p>
          <a:p>
            <a:pPr marL="1085850" lvl="1" indent="-342900" eaLnBrk="1" hangingPunct="1">
              <a:buFont typeface="Arial" panose="020B0604020202020204" pitchFamily="34" charset="0"/>
              <a:buChar char="•"/>
            </a:pPr>
            <a:r>
              <a:rPr lang="en-US" sz="2400" b="1" dirty="0"/>
              <a:t>Stomach</a:t>
            </a:r>
          </a:p>
          <a:p>
            <a:pPr marL="1085850" lvl="1" indent="-342900" eaLnBrk="1" hangingPunct="1">
              <a:buFont typeface="Arial" panose="020B0604020202020204" pitchFamily="34" charset="0"/>
              <a:buChar char="•"/>
            </a:pPr>
            <a:r>
              <a:rPr lang="en-US" sz="2400" b="1" dirty="0"/>
              <a:t>Colorectal</a:t>
            </a:r>
          </a:p>
          <a:p>
            <a:pPr marL="1085850" lvl="1" indent="-342900" eaLnBrk="1" hangingPunct="1">
              <a:buFont typeface="Arial" panose="020B0604020202020204" pitchFamily="34" charset="0"/>
              <a:buChar char="•"/>
            </a:pPr>
            <a:r>
              <a:rPr lang="en-US" sz="2400" b="1" dirty="0"/>
              <a:t>Liver</a:t>
            </a:r>
          </a:p>
          <a:p>
            <a:pPr marL="1085850" lvl="1" indent="-342900" eaLnBrk="1" hangingPunct="1">
              <a:buFont typeface="Arial" panose="020B0604020202020204" pitchFamily="34" charset="0"/>
              <a:buChar char="•"/>
            </a:pPr>
            <a:r>
              <a:rPr lang="en-US" sz="2400" b="1" dirty="0"/>
              <a:t>Renal</a:t>
            </a:r>
          </a:p>
          <a:p>
            <a:pPr marL="1085850" lvl="1" indent="-342900" eaLnBrk="1" hangingPunct="1">
              <a:buFont typeface="Arial" panose="020B0604020202020204" pitchFamily="34" charset="0"/>
              <a:buChar char="•"/>
            </a:pPr>
            <a:r>
              <a:rPr lang="en-US" sz="2400" b="1" dirty="0"/>
              <a:t>Lung &amp; pleural</a:t>
            </a:r>
          </a:p>
          <a:p>
            <a:pPr marL="1085850" lvl="1" indent="-342900" eaLnBrk="1" hangingPunct="1">
              <a:buFont typeface="Arial" panose="020B0604020202020204" pitchFamily="34" charset="0"/>
              <a:buChar char="•"/>
            </a:pPr>
            <a:r>
              <a:rPr lang="en-US" sz="2400" b="1" dirty="0"/>
              <a:t>Gallbladder</a:t>
            </a:r>
          </a:p>
          <a:p>
            <a:pPr marL="1085850" lvl="1" indent="-342900" eaLnBrk="1" hangingPunct="1">
              <a:buFont typeface="Arial" panose="020B0604020202020204" pitchFamily="34" charset="0"/>
              <a:buChar char="•"/>
            </a:pPr>
            <a:r>
              <a:rPr lang="en-US" sz="2400" b="1" dirty="0"/>
              <a:t>Bladder</a:t>
            </a:r>
          </a:p>
          <a:p>
            <a:pPr marL="1085850" lvl="1" indent="-342900" eaLnBrk="1" hangingPunct="1">
              <a:buFont typeface="Arial" panose="020B0604020202020204" pitchFamily="34" charset="0"/>
              <a:buChar char="•"/>
            </a:pPr>
            <a:r>
              <a:rPr lang="en-US" sz="2400" b="1" dirty="0"/>
              <a:t>Non-Hodgkin lymphoma</a:t>
            </a:r>
          </a:p>
          <a:p>
            <a:pPr marL="1085850" lvl="1" indent="-342900" eaLnBrk="1" hangingPunct="1">
              <a:buFont typeface="Arial" panose="020B0604020202020204" pitchFamily="34" charset="0"/>
              <a:buChar char="•"/>
            </a:pPr>
            <a:r>
              <a:rPr lang="en-US" sz="2400" b="1" dirty="0"/>
              <a:t>Leukemia</a:t>
            </a:r>
          </a:p>
          <a:p>
            <a:pPr marL="1085850" lvl="1" indent="-342900" eaLnBrk="1" hangingPunct="1">
              <a:buFont typeface="Arial" panose="020B0604020202020204" pitchFamily="34" charset="0"/>
              <a:buChar char="•"/>
            </a:pPr>
            <a:r>
              <a:rPr lang="en-US" sz="2400" b="1" dirty="0"/>
              <a:t>Soft-tissue sarcoma</a:t>
            </a:r>
            <a:endParaRPr lang="en-US" sz="2400" dirty="0"/>
          </a:p>
          <a:p>
            <a:pPr marL="342900" indent="-342900" eaLnBrk="1" hangingPunct="1">
              <a:buFont typeface="Arial" panose="020B0604020202020204" pitchFamily="34" charset="0"/>
              <a:buChar char="•"/>
            </a:pPr>
            <a:r>
              <a:rPr lang="en-US" sz="2400" b="1" dirty="0"/>
              <a:t>Respiratory diseases &amp; symptoms</a:t>
            </a:r>
          </a:p>
          <a:p>
            <a:pPr marL="342900" indent="-342900" eaLnBrk="1" hangingPunct="1">
              <a:buFont typeface="Arial" panose="020B0604020202020204" pitchFamily="34" charset="0"/>
              <a:buChar char="•"/>
            </a:pPr>
            <a:r>
              <a:rPr lang="en-US" sz="2400" b="1" dirty="0"/>
              <a:t>Cardiovascular diseases</a:t>
            </a:r>
          </a:p>
          <a:p>
            <a:pPr marL="342900" indent="-342900" eaLnBrk="1" hangingPunct="1">
              <a:buFont typeface="Arial" panose="020B0604020202020204" pitchFamily="34" charset="0"/>
              <a:buChar char="•"/>
            </a:pPr>
            <a:r>
              <a:rPr lang="en-US" sz="2400" b="1" dirty="0"/>
              <a:t>Urinary diseases</a:t>
            </a:r>
            <a:endParaRPr lang="en-US" altLang="en-US" sz="2400" dirty="0"/>
          </a:p>
        </p:txBody>
      </p:sp>
      <p:sp>
        <p:nvSpPr>
          <p:cNvPr id="6" name="Rectangle 2">
            <a:extLst>
              <a:ext uri="{FF2B5EF4-FFF2-40B4-BE49-F238E27FC236}">
                <a16:creationId xmlns:a16="http://schemas.microsoft.com/office/drawing/2014/main" id="{85E35189-F605-4370-8558-1A2C3472CF80}"/>
              </a:ext>
            </a:extLst>
          </p:cNvPr>
          <p:cNvSpPr>
            <a:spLocks noChangeArrowheads="1"/>
          </p:cNvSpPr>
          <p:nvPr/>
        </p:nvSpPr>
        <p:spPr bwMode="auto">
          <a:xfrm>
            <a:off x="1704976" y="820044"/>
            <a:ext cx="8810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sz="2400" b="1" dirty="0"/>
              <a:t>People living near incinerators have an increased risk of…</a:t>
            </a:r>
          </a:p>
        </p:txBody>
      </p:sp>
      <p:sp>
        <p:nvSpPr>
          <p:cNvPr id="2" name="Rectangle 1">
            <a:extLst>
              <a:ext uri="{FF2B5EF4-FFF2-40B4-BE49-F238E27FC236}">
                <a16:creationId xmlns:a16="http://schemas.microsoft.com/office/drawing/2014/main" id="{5B63BFAA-A062-49AB-A663-931384FF42C1}"/>
              </a:ext>
            </a:extLst>
          </p:cNvPr>
          <p:cNvSpPr/>
          <p:nvPr/>
        </p:nvSpPr>
        <p:spPr>
          <a:xfrm>
            <a:off x="4889500" y="6476999"/>
            <a:ext cx="6019800" cy="369332"/>
          </a:xfrm>
          <a:prstGeom prst="rect">
            <a:avLst/>
          </a:prstGeom>
        </p:spPr>
        <p:txBody>
          <a:bodyPr wrap="square">
            <a:spAutoFit/>
          </a:bodyPr>
          <a:lstStyle/>
          <a:p>
            <a:r>
              <a:rPr lang="en-US" sz="1800" dirty="0"/>
              <a:t>Source: </a:t>
            </a:r>
            <a:r>
              <a:rPr lang="en-US" sz="1800" dirty="0">
                <a:hlinkClick r:id="rId3"/>
              </a:rPr>
              <a:t>www.energyjustice.net/incineration/healthstudies.pdf</a:t>
            </a:r>
            <a:endParaRPr lang="en-US" sz="1800" dirty="0"/>
          </a:p>
        </p:txBody>
      </p:sp>
      <p:pic>
        <p:nvPicPr>
          <p:cNvPr id="7" name="Picture 6">
            <a:extLst>
              <a:ext uri="{FF2B5EF4-FFF2-40B4-BE49-F238E27FC236}">
                <a16:creationId xmlns:a16="http://schemas.microsoft.com/office/drawing/2014/main" id="{CC3B9131-9E4C-41CF-9E6A-BD2FE64A03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8200" y="1873251"/>
            <a:ext cx="47498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AD54F6A-42A7-4240-BE3A-2D8B08E7B5C5}"/>
              </a:ext>
            </a:extLst>
          </p:cNvPr>
          <p:cNvSpPr/>
          <p:nvPr/>
        </p:nvSpPr>
        <p:spPr>
          <a:xfrm>
            <a:off x="6630878" y="4417368"/>
            <a:ext cx="4037123" cy="2123658"/>
          </a:xfrm>
          <a:prstGeom prst="rect">
            <a:avLst/>
          </a:prstGeom>
        </p:spPr>
        <p:txBody>
          <a:bodyPr wrap="square">
            <a:spAutoFit/>
          </a:bodyPr>
          <a:lstStyle/>
          <a:p>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Covanta: “incinerators have been studied comprehensively for health risk”</a:t>
            </a:r>
            <a:b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br>
              <a:rPr lang="en-US"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Fact: Not much in the U.S. and not comprehensively at all.</a:t>
            </a:r>
            <a:endParaRPr lang="en-US" sz="2400" dirty="0">
              <a:solidFill>
                <a:srgbClr val="FF0000"/>
              </a:solidFill>
            </a:endParaRPr>
          </a:p>
        </p:txBody>
      </p:sp>
    </p:spTree>
    <p:extLst>
      <p:ext uri="{BB962C8B-B14F-4D97-AF65-F5344CB8AC3E}">
        <p14:creationId xmlns:p14="http://schemas.microsoft.com/office/powerpoint/2010/main" val="3524514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A92CC-C7A7-4459-B18E-D0291CC1A14A}"/>
              </a:ext>
            </a:extLst>
          </p:cNvPr>
          <p:cNvPicPr>
            <a:picLocks noChangeAspect="1"/>
          </p:cNvPicPr>
          <p:nvPr/>
        </p:nvPicPr>
        <p:blipFill>
          <a:blip r:embed="rId3"/>
          <a:stretch>
            <a:fillRect/>
          </a:stretch>
        </p:blipFill>
        <p:spPr>
          <a:xfrm>
            <a:off x="1524001" y="467288"/>
            <a:ext cx="6179257" cy="7102813"/>
          </a:xfrm>
          <a:prstGeom prst="rect">
            <a:avLst/>
          </a:prstGeom>
        </p:spPr>
      </p:pic>
      <p:pic>
        <p:nvPicPr>
          <p:cNvPr id="3" name="Picture 2">
            <a:extLst>
              <a:ext uri="{FF2B5EF4-FFF2-40B4-BE49-F238E27FC236}">
                <a16:creationId xmlns:a16="http://schemas.microsoft.com/office/drawing/2014/main" id="{D87D4D7B-4DD4-17F1-E372-6683A6BACC31}"/>
              </a:ext>
            </a:extLst>
          </p:cNvPr>
          <p:cNvPicPr>
            <a:picLocks noChangeAspect="1"/>
          </p:cNvPicPr>
          <p:nvPr/>
        </p:nvPicPr>
        <p:blipFill>
          <a:blip r:embed="rId4"/>
          <a:stretch>
            <a:fillRect/>
          </a:stretch>
        </p:blipFill>
        <p:spPr>
          <a:xfrm>
            <a:off x="5538900" y="1295401"/>
            <a:ext cx="5129101" cy="2254649"/>
          </a:xfrm>
          <a:prstGeom prst="rect">
            <a:avLst/>
          </a:prstGeom>
        </p:spPr>
      </p:pic>
      <p:sp>
        <p:nvSpPr>
          <p:cNvPr id="4" name="TextBox 3">
            <a:extLst>
              <a:ext uri="{FF2B5EF4-FFF2-40B4-BE49-F238E27FC236}">
                <a16:creationId xmlns:a16="http://schemas.microsoft.com/office/drawing/2014/main" id="{6C4FCE9B-6EC2-8DD2-99FE-3E25115C7F4B}"/>
              </a:ext>
            </a:extLst>
          </p:cNvPr>
          <p:cNvSpPr txBox="1"/>
          <p:nvPr/>
        </p:nvSpPr>
        <p:spPr>
          <a:xfrm>
            <a:off x="7467600" y="3200400"/>
            <a:ext cx="3048000" cy="2893100"/>
          </a:xfrm>
          <a:prstGeom prst="rect">
            <a:avLst/>
          </a:prstGeom>
          <a:noFill/>
        </p:spPr>
        <p:txBody>
          <a:bodyPr wrap="square" rtlCol="0">
            <a:spAutoFit/>
          </a:bodyPr>
          <a:lstStyle/>
          <a:p>
            <a:r>
              <a:rPr lang="en-US" sz="1400" dirty="0">
                <a:latin typeface="Arial" panose="020B0604020202020204" pitchFamily="34" charset="0"/>
                <a:ea typeface="Verdana" panose="020B0604030504040204" pitchFamily="34" charset="0"/>
              </a:rPr>
              <a:t>Delaware County municipalities pay around $95/ton in 2026 to disposal of trash, but these externalized health and environmental costs (in 2021 dollars) are on top of that amount, paid in medical bills and consequences of climate change.</a:t>
            </a:r>
          </a:p>
          <a:p>
            <a:endParaRPr lang="en-US" sz="1400" b="1" dirty="0">
              <a:latin typeface="Arial" panose="020B0604020202020204" pitchFamily="34" charset="0"/>
              <a:ea typeface="Verdana" panose="020B0604030504040204" pitchFamily="34" charset="0"/>
            </a:endParaRPr>
          </a:p>
          <a:p>
            <a:r>
              <a:rPr lang="en-US" sz="1400" b="1" u="sng" dirty="0">
                <a:latin typeface="Arial" panose="020B0604020202020204" pitchFamily="34" charset="0"/>
                <a:ea typeface="Verdana" panose="020B0604030504040204" pitchFamily="34" charset="0"/>
              </a:rPr>
              <a:t>Incinerating trash</a:t>
            </a:r>
            <a:br>
              <a:rPr lang="en-US" sz="1400" b="1" u="sng" dirty="0">
                <a:latin typeface="Arial" panose="020B0604020202020204" pitchFamily="34" charset="0"/>
                <a:ea typeface="Verdana" panose="020B0604030504040204" pitchFamily="34" charset="0"/>
              </a:rPr>
            </a:br>
            <a:r>
              <a:rPr lang="en-US" sz="1400" b="1" u="sng" dirty="0">
                <a:latin typeface="Arial" panose="020B0604020202020204" pitchFamily="34" charset="0"/>
                <a:ea typeface="Verdana" panose="020B0604030504040204" pitchFamily="34" charset="0"/>
              </a:rPr>
              <a:t>and landfilling ash</a:t>
            </a:r>
            <a:br>
              <a:rPr lang="en-US" sz="1400" b="1" u="sng" dirty="0">
                <a:latin typeface="Arial" panose="020B0604020202020204" pitchFamily="34" charset="0"/>
                <a:ea typeface="Verdana" panose="020B0604030504040204" pitchFamily="34" charset="0"/>
              </a:rPr>
            </a:br>
            <a:r>
              <a:rPr lang="en-US" sz="1400" b="1" u="sng" dirty="0">
                <a:latin typeface="Arial" panose="020B0604020202020204" pitchFamily="34" charset="0"/>
                <a:ea typeface="Verdana" panose="020B0604030504040204" pitchFamily="34" charset="0"/>
              </a:rPr>
              <a:t>is 2.3 times as</a:t>
            </a:r>
            <a:br>
              <a:rPr lang="en-US" sz="1400" b="1" u="sng" dirty="0">
                <a:latin typeface="Arial" panose="020B0604020202020204" pitchFamily="34" charset="0"/>
                <a:ea typeface="Verdana" panose="020B0604030504040204" pitchFamily="34" charset="0"/>
              </a:rPr>
            </a:br>
            <a:r>
              <a:rPr lang="en-US" sz="1400" b="1" u="sng" dirty="0">
                <a:latin typeface="Arial" panose="020B0604020202020204" pitchFamily="34" charset="0"/>
                <a:ea typeface="Verdana" panose="020B0604030504040204" pitchFamily="34" charset="0"/>
              </a:rPr>
              <a:t>harmful as directly</a:t>
            </a:r>
            <a:br>
              <a:rPr lang="en-US" sz="1400" b="1" u="sng" dirty="0">
                <a:latin typeface="Arial" panose="020B0604020202020204" pitchFamily="34" charset="0"/>
                <a:ea typeface="Verdana" panose="020B0604030504040204" pitchFamily="34" charset="0"/>
              </a:rPr>
            </a:br>
            <a:r>
              <a:rPr lang="en-US" sz="1400" b="1" u="sng" dirty="0">
                <a:latin typeface="Arial" panose="020B0604020202020204" pitchFamily="34" charset="0"/>
                <a:ea typeface="Verdana" panose="020B0604030504040204" pitchFamily="34" charset="0"/>
              </a:rPr>
              <a:t>landfilling trash.</a:t>
            </a:r>
          </a:p>
        </p:txBody>
      </p:sp>
      <p:sp>
        <p:nvSpPr>
          <p:cNvPr id="5" name="Rectangle 1026">
            <a:extLst>
              <a:ext uri="{FF2B5EF4-FFF2-40B4-BE49-F238E27FC236}">
                <a16:creationId xmlns:a16="http://schemas.microsoft.com/office/drawing/2014/main" id="{A8433767-DDC5-4166-BDCE-C21495BA7E95}"/>
              </a:ext>
            </a:extLst>
          </p:cNvPr>
          <p:cNvSpPr txBox="1">
            <a:spLocks noChangeArrowheads="1"/>
          </p:cNvSpPr>
          <p:nvPr/>
        </p:nvSpPr>
        <p:spPr bwMode="auto">
          <a:xfrm>
            <a:off x="1600200" y="0"/>
            <a:ext cx="8915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200" b="1" kern="0" dirty="0">
                <a:latin typeface="Arial" charset="0"/>
              </a:rPr>
              <a:t>Incineration vs. Landfilling</a:t>
            </a:r>
          </a:p>
        </p:txBody>
      </p:sp>
      <p:pic>
        <p:nvPicPr>
          <p:cNvPr id="6" name="Picture 5">
            <a:extLst>
              <a:ext uri="{FF2B5EF4-FFF2-40B4-BE49-F238E27FC236}">
                <a16:creationId xmlns:a16="http://schemas.microsoft.com/office/drawing/2014/main" id="{86F16CF3-8584-6321-6963-F4050A676F40}"/>
              </a:ext>
            </a:extLst>
          </p:cNvPr>
          <p:cNvPicPr>
            <a:picLocks noChangeAspect="1"/>
          </p:cNvPicPr>
          <p:nvPr/>
        </p:nvPicPr>
        <p:blipFill>
          <a:blip r:embed="rId5"/>
          <a:stretch>
            <a:fillRect/>
          </a:stretch>
        </p:blipFill>
        <p:spPr>
          <a:xfrm>
            <a:off x="9287564" y="5105400"/>
            <a:ext cx="1346224" cy="1746380"/>
          </a:xfrm>
          <a:prstGeom prst="rect">
            <a:avLst/>
          </a:prstGeom>
        </p:spPr>
      </p:pic>
    </p:spTree>
    <p:extLst>
      <p:ext uri="{BB962C8B-B14F-4D97-AF65-F5344CB8AC3E}">
        <p14:creationId xmlns:p14="http://schemas.microsoft.com/office/powerpoint/2010/main" val="2984287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F44E4-1A41-4453-8543-B3ECE18C5EDA}"/>
              </a:ext>
            </a:extLst>
          </p:cNvPr>
          <p:cNvPicPr>
            <a:picLocks noChangeAspect="1"/>
          </p:cNvPicPr>
          <p:nvPr/>
        </p:nvPicPr>
        <p:blipFill>
          <a:blip r:embed="rId3"/>
          <a:srcRect b="4445"/>
          <a:stretch/>
        </p:blipFill>
        <p:spPr>
          <a:xfrm>
            <a:off x="1600200" y="-1"/>
            <a:ext cx="5410200" cy="6861973"/>
          </a:xfrm>
          <a:prstGeom prst="rect">
            <a:avLst/>
          </a:prstGeom>
        </p:spPr>
      </p:pic>
      <p:sp>
        <p:nvSpPr>
          <p:cNvPr id="4" name="TextBox 3">
            <a:extLst>
              <a:ext uri="{FF2B5EF4-FFF2-40B4-BE49-F238E27FC236}">
                <a16:creationId xmlns:a16="http://schemas.microsoft.com/office/drawing/2014/main" id="{4C12C0F0-96C3-5F4A-4CFA-661EE1854D5A}"/>
              </a:ext>
            </a:extLst>
          </p:cNvPr>
          <p:cNvSpPr txBox="1"/>
          <p:nvPr/>
        </p:nvSpPr>
        <p:spPr>
          <a:xfrm>
            <a:off x="7239000" y="533401"/>
            <a:ext cx="3352800" cy="4401205"/>
          </a:xfrm>
          <a:prstGeom prst="rect">
            <a:avLst/>
          </a:prstGeom>
          <a:noFill/>
        </p:spPr>
        <p:txBody>
          <a:bodyPr wrap="square" rtlCol="0">
            <a:spAutoFit/>
          </a:bodyPr>
          <a:lstStyle/>
          <a:p>
            <a:r>
              <a:rPr lang="en-US" sz="1400" dirty="0">
                <a:latin typeface="Arial" panose="020B0604020202020204" pitchFamily="34" charset="0"/>
                <a:ea typeface="Verdana" panose="020B0604030504040204" pitchFamily="34" charset="0"/>
              </a:rPr>
              <a:t>While the last chart looked at externalized health and environmental costs </a:t>
            </a:r>
            <a:r>
              <a:rPr lang="en-US" sz="1400" u="sng" dirty="0">
                <a:latin typeface="Arial" panose="020B0604020202020204" pitchFamily="34" charset="0"/>
                <a:ea typeface="Verdana" panose="020B0604030504040204" pitchFamily="34" charset="0"/>
              </a:rPr>
              <a:t>per ton</a:t>
            </a:r>
            <a:r>
              <a:rPr lang="en-US" sz="1400" dirty="0">
                <a:latin typeface="Arial" panose="020B0604020202020204" pitchFamily="34" charset="0"/>
                <a:ea typeface="Verdana" panose="020B0604030504040204" pitchFamily="34" charset="0"/>
              </a:rPr>
              <a:t>, this looks at the entire impact of Delaware County’s waste system (all tons in a year), showing $104 million dollars of health and environmental costs per year.</a:t>
            </a:r>
          </a:p>
          <a:p>
            <a:endParaRPr lang="en-US" sz="1400" dirty="0">
              <a:latin typeface="Arial" panose="020B0604020202020204" pitchFamily="34" charset="0"/>
              <a:ea typeface="Verdana" panose="020B0604030504040204" pitchFamily="34" charset="0"/>
            </a:endParaRPr>
          </a:p>
          <a:p>
            <a:r>
              <a:rPr lang="en-US" sz="1400" dirty="0">
                <a:latin typeface="Arial" panose="020B0604020202020204" pitchFamily="34" charset="0"/>
                <a:ea typeface="Verdana" panose="020B0604030504040204" pitchFamily="34" charset="0"/>
              </a:rPr>
              <a:t>Adopting the Zero Waste Plan (ending incineration and reducing waste) cuts those harms by 85%, while the benefits (avoided harms) that already happen from current recycling efforts (about $400 million a year) would be doubled.</a:t>
            </a:r>
          </a:p>
          <a:p>
            <a:endParaRPr lang="en-US" sz="1400" dirty="0">
              <a:latin typeface="Arial" panose="020B0604020202020204" pitchFamily="34" charset="0"/>
              <a:ea typeface="Verdana" panose="020B0604030504040204" pitchFamily="34" charset="0"/>
            </a:endParaRPr>
          </a:p>
          <a:p>
            <a:r>
              <a:rPr lang="en-US" sz="1400" dirty="0">
                <a:latin typeface="Arial" panose="020B0604020202020204" pitchFamily="34" charset="0"/>
                <a:ea typeface="Verdana" panose="020B0604030504040204" pitchFamily="34" charset="0"/>
              </a:rPr>
              <a:t>Examples of these avoided harms are not needing to log or mine new raw materials because we’re now consuming less, reusing/repairing, recycling and composting.</a:t>
            </a:r>
            <a:endParaRPr lang="en-US" sz="1400" b="1" u="sng" dirty="0">
              <a:latin typeface="Arial" panose="020B060402020202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5653DA6A-CF59-37F7-EE39-6628484ABFDB}"/>
              </a:ext>
            </a:extLst>
          </p:cNvPr>
          <p:cNvPicPr>
            <a:picLocks noChangeAspect="1"/>
          </p:cNvPicPr>
          <p:nvPr/>
        </p:nvPicPr>
        <p:blipFill>
          <a:blip r:embed="rId4"/>
          <a:stretch>
            <a:fillRect/>
          </a:stretch>
        </p:blipFill>
        <p:spPr>
          <a:xfrm>
            <a:off x="9287564" y="5105400"/>
            <a:ext cx="1346224" cy="1746380"/>
          </a:xfrm>
          <a:prstGeom prst="rect">
            <a:avLst/>
          </a:prstGeom>
        </p:spPr>
      </p:pic>
    </p:spTree>
    <p:extLst>
      <p:ext uri="{BB962C8B-B14F-4D97-AF65-F5344CB8AC3E}">
        <p14:creationId xmlns:p14="http://schemas.microsoft.com/office/powerpoint/2010/main" val="3442755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C3D9A0-E89E-4C58-B0BF-7F0737BA72D5}"/>
              </a:ext>
            </a:extLst>
          </p:cNvPr>
          <p:cNvPicPr>
            <a:picLocks noChangeAspect="1"/>
          </p:cNvPicPr>
          <p:nvPr/>
        </p:nvPicPr>
        <p:blipFill>
          <a:blip r:embed="rId3"/>
          <a:stretch>
            <a:fillRect/>
          </a:stretch>
        </p:blipFill>
        <p:spPr>
          <a:xfrm>
            <a:off x="1523206" y="1066801"/>
            <a:ext cx="8305800" cy="5785819"/>
          </a:xfrm>
          <a:prstGeom prst="rect">
            <a:avLst/>
          </a:prstGeom>
        </p:spPr>
      </p:pic>
      <p:sp>
        <p:nvSpPr>
          <p:cNvPr id="3" name="Rectangle 1026">
            <a:extLst>
              <a:ext uri="{FF2B5EF4-FFF2-40B4-BE49-F238E27FC236}">
                <a16:creationId xmlns:a16="http://schemas.microsoft.com/office/drawing/2014/main" id="{C141737B-FF07-89EF-892F-A04375518E50}"/>
              </a:ext>
            </a:extLst>
          </p:cNvPr>
          <p:cNvSpPr txBox="1">
            <a:spLocks noChangeArrowheads="1"/>
          </p:cNvSpPr>
          <p:nvPr/>
        </p:nvSpPr>
        <p:spPr bwMode="auto">
          <a:xfrm>
            <a:off x="1600200" y="0"/>
            <a:ext cx="8915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200" b="1" kern="0" dirty="0">
                <a:latin typeface="Arial" charset="0"/>
              </a:rPr>
              <a:t>Transportation Impacts Insignificant</a:t>
            </a:r>
            <a:br>
              <a:rPr lang="en-US" sz="3200" b="1" kern="0" dirty="0">
                <a:latin typeface="Arial" charset="0"/>
              </a:rPr>
            </a:br>
            <a:r>
              <a:rPr lang="en-US" sz="1600" b="1" kern="0" dirty="0">
                <a:latin typeface="Arial" charset="0"/>
              </a:rPr>
              <a:t>Yellow lines show difference between hauling from two transfer stations 3 and 13 miles from the incinerator (last bar) vs. trucking all trash to landfill 60 miles away (first 3 bars)</a:t>
            </a:r>
            <a:endParaRPr lang="en-US" sz="3200" b="1" kern="0" dirty="0">
              <a:latin typeface="Arial" charset="0"/>
            </a:endParaRPr>
          </a:p>
        </p:txBody>
      </p:sp>
      <p:sp>
        <p:nvSpPr>
          <p:cNvPr id="5" name="Rectangle 1026">
            <a:extLst>
              <a:ext uri="{FF2B5EF4-FFF2-40B4-BE49-F238E27FC236}">
                <a16:creationId xmlns:a16="http://schemas.microsoft.com/office/drawing/2014/main" id="{21FA88A9-E30F-DC23-BB46-13E6E08FAB3F}"/>
              </a:ext>
            </a:extLst>
          </p:cNvPr>
          <p:cNvSpPr txBox="1">
            <a:spLocks noChangeArrowheads="1"/>
          </p:cNvSpPr>
          <p:nvPr/>
        </p:nvSpPr>
        <p:spPr bwMode="auto">
          <a:xfrm>
            <a:off x="8349976" y="2636570"/>
            <a:ext cx="2318024" cy="2545030"/>
          </a:xfrm>
          <a:prstGeom prst="rect">
            <a:avLst/>
          </a:prstGeom>
          <a:solidFill>
            <a:schemeClr val="bg1"/>
          </a:solidFill>
          <a:ln>
            <a:noFill/>
          </a:ln>
          <a:effectLst/>
        </p:spPr>
        <p:txBody>
          <a:bodyPr lIns="0" anchor="t" anchorCtr="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en-US" sz="1200" kern="0" dirty="0">
                <a:latin typeface="Arial" charset="0"/>
              </a:rPr>
              <a:t>Collection trucks from</a:t>
            </a:r>
          </a:p>
          <a:p>
            <a:pPr algn="l">
              <a:defRPr/>
            </a:pPr>
            <a:r>
              <a:rPr lang="en-US" sz="1200" kern="0" dirty="0">
                <a:latin typeface="Arial" charset="0"/>
              </a:rPr>
              <a:t>homes to transfer stations (TS)</a:t>
            </a:r>
          </a:p>
          <a:p>
            <a:pPr algn="l">
              <a:defRPr/>
            </a:pPr>
            <a:endParaRPr lang="en-US" sz="100" kern="0" dirty="0">
              <a:latin typeface="Arial" charset="0"/>
            </a:endParaRPr>
          </a:p>
          <a:p>
            <a:pPr algn="l">
              <a:defRPr/>
            </a:pPr>
            <a:r>
              <a:rPr lang="en-US" sz="1200" kern="0" dirty="0">
                <a:latin typeface="Arial" charset="0"/>
              </a:rPr>
              <a:t>Hauling from TS to disposal site</a:t>
            </a:r>
          </a:p>
          <a:p>
            <a:pPr algn="l">
              <a:defRPr/>
            </a:pPr>
            <a:endParaRPr lang="en-US" sz="500" kern="0" dirty="0">
              <a:latin typeface="Arial" charset="0"/>
            </a:endParaRPr>
          </a:p>
          <a:p>
            <a:pPr algn="l">
              <a:defRPr/>
            </a:pPr>
            <a:r>
              <a:rPr lang="en-US" sz="1200" kern="0" dirty="0">
                <a:latin typeface="Arial" charset="0"/>
              </a:rPr>
              <a:t>Other health/enviro impacts</a:t>
            </a:r>
          </a:p>
          <a:p>
            <a:pPr algn="l">
              <a:defRPr/>
            </a:pPr>
            <a:endParaRPr lang="en-US" sz="600" kern="0" dirty="0">
              <a:latin typeface="Arial" charset="0"/>
            </a:endParaRPr>
          </a:p>
          <a:p>
            <a:pPr algn="l">
              <a:defRPr/>
            </a:pPr>
            <a:r>
              <a:rPr lang="en-US" sz="1200" kern="0" dirty="0">
                <a:latin typeface="Arial" charset="0"/>
              </a:rPr>
              <a:t>Climate impacts</a:t>
            </a:r>
          </a:p>
          <a:p>
            <a:pPr algn="l">
              <a:defRPr/>
            </a:pPr>
            <a:endParaRPr lang="en-US" sz="800" kern="0" dirty="0">
              <a:latin typeface="Arial" charset="0"/>
            </a:endParaRPr>
          </a:p>
          <a:p>
            <a:pPr algn="l">
              <a:defRPr/>
            </a:pPr>
            <a:r>
              <a:rPr lang="en-US" sz="1100" kern="0" dirty="0">
                <a:latin typeface="Arial" charset="0"/>
              </a:rPr>
              <a:t>NOTE: The last bar is the incinerator.  The first three bars represent Rolling Hills Landfill with 70%, 30% and no landfill gas capture.  A 75% gas capture rate is typically assumed at landfills with gas collection systems.</a:t>
            </a:r>
          </a:p>
        </p:txBody>
      </p:sp>
      <p:sp>
        <p:nvSpPr>
          <p:cNvPr id="6" name="Rectangle 5">
            <a:extLst>
              <a:ext uri="{FF2B5EF4-FFF2-40B4-BE49-F238E27FC236}">
                <a16:creationId xmlns:a16="http://schemas.microsoft.com/office/drawing/2014/main" id="{FF3D4543-AFF9-6156-70C8-3A5FE29240CE}"/>
              </a:ext>
            </a:extLst>
          </p:cNvPr>
          <p:cNvSpPr/>
          <p:nvPr/>
        </p:nvSpPr>
        <p:spPr>
          <a:xfrm>
            <a:off x="8217690" y="3098796"/>
            <a:ext cx="103196" cy="10795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32CD1027-CE19-37DC-242B-1AD050EE0DD2}"/>
              </a:ext>
            </a:extLst>
          </p:cNvPr>
          <p:cNvPicPr>
            <a:picLocks noChangeAspect="1"/>
          </p:cNvPicPr>
          <p:nvPr/>
        </p:nvPicPr>
        <p:blipFill>
          <a:blip r:embed="rId4"/>
          <a:stretch>
            <a:fillRect/>
          </a:stretch>
        </p:blipFill>
        <p:spPr>
          <a:xfrm>
            <a:off x="9287564" y="5105400"/>
            <a:ext cx="1346224" cy="1746380"/>
          </a:xfrm>
          <a:prstGeom prst="rect">
            <a:avLst/>
          </a:prstGeom>
        </p:spPr>
      </p:pic>
    </p:spTree>
    <p:extLst>
      <p:ext uri="{BB962C8B-B14F-4D97-AF65-F5344CB8AC3E}">
        <p14:creationId xmlns:p14="http://schemas.microsoft.com/office/powerpoint/2010/main" val="2501642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6">
            <a:extLst>
              <a:ext uri="{FF2B5EF4-FFF2-40B4-BE49-F238E27FC236}">
                <a16:creationId xmlns:a16="http://schemas.microsoft.com/office/drawing/2014/main" id="{823B9C0D-1C51-369E-2EA8-F390F6197177}"/>
              </a:ext>
            </a:extLst>
          </p:cNvPr>
          <p:cNvSpPr txBox="1">
            <a:spLocks noChangeArrowheads="1"/>
          </p:cNvSpPr>
          <p:nvPr/>
        </p:nvSpPr>
        <p:spPr bwMode="auto">
          <a:xfrm>
            <a:off x="1524000" y="44450"/>
            <a:ext cx="9067800" cy="117475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600" b="1" kern="0" dirty="0">
                <a:latin typeface="Arial" charset="0"/>
              </a:rPr>
              <a:t>Where would Philly’s waste go if we don’t burn it?</a:t>
            </a:r>
          </a:p>
        </p:txBody>
      </p:sp>
      <p:sp>
        <p:nvSpPr>
          <p:cNvPr id="4" name="Rectangle 3">
            <a:extLst>
              <a:ext uri="{FF2B5EF4-FFF2-40B4-BE49-F238E27FC236}">
                <a16:creationId xmlns:a16="http://schemas.microsoft.com/office/drawing/2014/main" id="{E21B72F0-34B0-AD91-737D-5FCF91856A11}"/>
              </a:ext>
            </a:extLst>
          </p:cNvPr>
          <p:cNvSpPr txBox="1">
            <a:spLocks noChangeArrowheads="1"/>
          </p:cNvSpPr>
          <p:nvPr/>
        </p:nvSpPr>
        <p:spPr>
          <a:xfrm>
            <a:off x="1524000" y="1219200"/>
            <a:ext cx="9144000" cy="5638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fontAlgn="b" hangingPunct="1">
              <a:defRPr/>
            </a:pPr>
            <a:r>
              <a:rPr lang="en-US" altLang="en-US" sz="2400" kern="0" dirty="0">
                <a:latin typeface="Arial" panose="020B0604020202020204" pitchFamily="34" charset="0"/>
                <a:cs typeface="Arial" panose="020B0604020202020204" pitchFamily="34" charset="0"/>
              </a:rPr>
              <a:t>Pennsylvania has a problem	</a:t>
            </a:r>
            <a:br>
              <a:rPr lang="en-US" altLang="en-US" sz="2400" kern="0" dirty="0">
                <a:latin typeface="Arial" panose="020B0604020202020204" pitchFamily="34" charset="0"/>
                <a:cs typeface="Arial" panose="020B0604020202020204" pitchFamily="34" charset="0"/>
              </a:rPr>
            </a:br>
            <a:r>
              <a:rPr lang="en-US" altLang="en-US" sz="2400" kern="0" dirty="0">
                <a:latin typeface="Arial" panose="020B0604020202020204" pitchFamily="34" charset="0"/>
                <a:cs typeface="Arial" panose="020B0604020202020204" pitchFamily="34" charset="0"/>
              </a:rPr>
              <a:t>with TOO MUCH landfill space, </a:t>
            </a:r>
            <a:br>
              <a:rPr lang="en-US" altLang="en-US" sz="2400" kern="0" dirty="0">
                <a:latin typeface="Arial" panose="020B0604020202020204" pitchFamily="34" charset="0"/>
                <a:cs typeface="Arial" panose="020B0604020202020204" pitchFamily="34" charset="0"/>
              </a:rPr>
            </a:br>
            <a:r>
              <a:rPr lang="en-US" altLang="en-US" sz="2400" kern="0" dirty="0">
                <a:latin typeface="Arial" panose="020B0604020202020204" pitchFamily="34" charset="0"/>
                <a:cs typeface="Arial" panose="020B0604020202020204" pitchFamily="34" charset="0"/>
              </a:rPr>
              <a:t>making the state a magnet for </a:t>
            </a:r>
            <a:br>
              <a:rPr lang="en-US" altLang="en-US" sz="2400" kern="0" dirty="0">
                <a:latin typeface="Arial" panose="020B0604020202020204" pitchFamily="34" charset="0"/>
                <a:cs typeface="Arial" panose="020B0604020202020204" pitchFamily="34" charset="0"/>
              </a:rPr>
            </a:br>
            <a:r>
              <a:rPr lang="en-US" altLang="en-US" sz="2400" kern="0" dirty="0">
                <a:latin typeface="Arial" panose="020B0604020202020204" pitchFamily="34" charset="0"/>
                <a:cs typeface="Arial" panose="020B0604020202020204" pitchFamily="34" charset="0"/>
              </a:rPr>
              <a:t>dumping.</a:t>
            </a:r>
          </a:p>
          <a:p>
            <a:pPr eaLnBrk="1" fontAlgn="b" hangingPunct="1">
              <a:defRPr/>
            </a:pPr>
            <a:r>
              <a:rPr lang="en-US" altLang="en-US" sz="2400" kern="0" dirty="0">
                <a:latin typeface="Arial" panose="020B0604020202020204" pitchFamily="34" charset="0"/>
                <a:cs typeface="Arial" panose="020B0604020202020204" pitchFamily="34" charset="0"/>
              </a:rPr>
              <a:t>Pennsylvania has been the </a:t>
            </a:r>
            <a:br>
              <a:rPr lang="en-US" altLang="en-US" sz="2400" kern="0" dirty="0">
                <a:latin typeface="Arial" panose="020B0604020202020204" pitchFamily="34" charset="0"/>
                <a:cs typeface="Arial" panose="020B0604020202020204" pitchFamily="34" charset="0"/>
              </a:rPr>
            </a:br>
            <a:r>
              <a:rPr lang="en-US" altLang="en-US" sz="2400" kern="0" dirty="0">
                <a:latin typeface="Arial" panose="020B0604020202020204" pitchFamily="34" charset="0"/>
                <a:cs typeface="Arial" panose="020B0604020202020204" pitchFamily="34" charset="0"/>
              </a:rPr>
              <a:t>nation’s #1 importer of trash </a:t>
            </a:r>
            <a:br>
              <a:rPr lang="en-US" altLang="en-US" sz="2400" kern="0" dirty="0">
                <a:latin typeface="Arial" panose="020B0604020202020204" pitchFamily="34" charset="0"/>
                <a:cs typeface="Arial" panose="020B0604020202020204" pitchFamily="34" charset="0"/>
              </a:rPr>
            </a:br>
            <a:r>
              <a:rPr lang="en-US" altLang="en-US" sz="2400" kern="0" dirty="0">
                <a:latin typeface="Arial" panose="020B0604020202020204" pitchFamily="34" charset="0"/>
                <a:cs typeface="Arial" panose="020B0604020202020204" pitchFamily="34" charset="0"/>
              </a:rPr>
              <a:t>since it was first studied in the early 1990s, accepting trash from 44 states, DC, Puerto Rico, the Virgin Islands, Bermuda, and Canada.</a:t>
            </a:r>
          </a:p>
          <a:p>
            <a:pPr eaLnBrk="1" fontAlgn="b" hangingPunct="1">
              <a:defRPr/>
            </a:pPr>
            <a:r>
              <a:rPr lang="en-US" altLang="en-US" sz="2400" kern="0" dirty="0">
                <a:latin typeface="Arial" panose="020B0604020202020204" pitchFamily="34" charset="0"/>
                <a:cs typeface="Arial" panose="020B0604020202020204" pitchFamily="34" charset="0"/>
              </a:rPr>
              <a:t>Pennsylvania has 43 landfills and six trash incinerators.</a:t>
            </a:r>
          </a:p>
        </p:txBody>
      </p:sp>
      <p:pic>
        <p:nvPicPr>
          <p:cNvPr id="36868" name="Object 4">
            <a:extLst>
              <a:ext uri="{FF2B5EF4-FFF2-40B4-BE49-F238E27FC236}">
                <a16:creationId xmlns:a16="http://schemas.microsoft.com/office/drawing/2014/main" id="{9728A5E0-29C1-F4D5-67A9-50E2EEDF6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950" y="1508126"/>
            <a:ext cx="39941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7492A9F-D683-65B6-8708-C295FEFE01AF}"/>
              </a:ext>
            </a:extLst>
          </p:cNvPr>
          <p:cNvSpPr/>
          <p:nvPr/>
        </p:nvSpPr>
        <p:spPr>
          <a:xfrm>
            <a:off x="6765925" y="1246189"/>
            <a:ext cx="3689350" cy="338137"/>
          </a:xfrm>
          <a:prstGeom prst="rect">
            <a:avLst/>
          </a:prstGeom>
        </p:spPr>
        <p:txBody>
          <a:bodyPr wrap="square">
            <a:spAutoFit/>
          </a:bodyPr>
          <a:lstStyle/>
          <a:p>
            <a:pPr>
              <a:defRPr/>
            </a:pPr>
            <a:r>
              <a:rPr lang="en-US" altLang="en-US" sz="1600" kern="0" dirty="0">
                <a:latin typeface="Arial" panose="020B0604020202020204" pitchFamily="34" charset="0"/>
              </a:rPr>
              <a:t>States that have NOT dumped on PA: </a:t>
            </a:r>
            <a:endParaRPr lang="en-US" sz="1600" dirty="0"/>
          </a:p>
        </p:txBody>
      </p:sp>
      <p:sp>
        <p:nvSpPr>
          <p:cNvPr id="36870" name="Rectangle 6">
            <a:extLst>
              <a:ext uri="{FF2B5EF4-FFF2-40B4-BE49-F238E27FC236}">
                <a16:creationId xmlns:a16="http://schemas.microsoft.com/office/drawing/2014/main" id="{824E6031-439F-4024-3A96-4B2E22A409FF}"/>
              </a:ext>
            </a:extLst>
          </p:cNvPr>
          <p:cNvSpPr>
            <a:spLocks noChangeArrowheads="1"/>
          </p:cNvSpPr>
          <p:nvPr/>
        </p:nvSpPr>
        <p:spPr bwMode="auto">
          <a:xfrm>
            <a:off x="1524000" y="58420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4675" indent="-5746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Sources: PA Department of Environmental Protection, Municipal Waste Landfills and Resource Recovery Facilities: </a:t>
            </a:r>
            <a:r>
              <a:rPr lang="en-US" altLang="en-US" sz="1200">
                <a:hlinkClick r:id="rId3"/>
              </a:rPr>
              <a:t>https://www.dep.pa.gov/Business/Land/Waste/SolidWaste/MunicipalWaste/MunicipalWastePermitting/Pages/MW-Landfills-and-Resource-Recovery-Facilities.aspx</a:t>
            </a:r>
            <a:r>
              <a:rPr lang="en-US" altLang="en-US" sz="1200"/>
              <a:t>; Solid waste disposal information database: </a:t>
            </a:r>
            <a:r>
              <a:rPr lang="en-US" altLang="en-US" sz="1200">
                <a:hlinkClick r:id="rId4"/>
              </a:rPr>
              <a:t>http://cedatareporting.pa.gov/reports/powerbi/Public/DEP/WM/PBI/Solid_Waste_Disposal_Information</a:t>
            </a:r>
            <a:br>
              <a:rPr lang="en-US" altLang="en-US" sz="1200"/>
            </a:br>
            <a:r>
              <a:rPr lang="en-US" altLang="en-US" sz="1200"/>
              <a:t>Congressional Research Service reports on interstate shipment of municipal waste are available at </a:t>
            </a:r>
            <a:r>
              <a:rPr lang="en-US" altLang="en-US" sz="1200">
                <a:hlinkClick r:id="rId5"/>
              </a:rPr>
              <a:t>http://www.actionpa.org/waste/</a:t>
            </a:r>
            <a:endParaRPr lang="en-US" altLang="en-US" sz="1200"/>
          </a:p>
        </p:txBody>
      </p:sp>
    </p:spTree>
    <p:extLst>
      <p:ext uri="{BB962C8B-B14F-4D97-AF65-F5344CB8AC3E}">
        <p14:creationId xmlns:p14="http://schemas.microsoft.com/office/powerpoint/2010/main" val="1292028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2CA2C-FFB1-F069-E0B6-2C87060215E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3990747-CA44-9BAF-856F-BC97885A6A17}"/>
              </a:ext>
            </a:extLst>
          </p:cNvPr>
          <p:cNvPicPr>
            <a:picLocks noChangeAspect="1"/>
          </p:cNvPicPr>
          <p:nvPr/>
        </p:nvPicPr>
        <p:blipFill>
          <a:blip r:embed="rId3"/>
          <a:stretch>
            <a:fillRect/>
          </a:stretch>
        </p:blipFill>
        <p:spPr>
          <a:xfrm>
            <a:off x="0" y="0"/>
            <a:ext cx="12202788" cy="6858000"/>
          </a:xfrm>
          <a:prstGeom prst="rect">
            <a:avLst/>
          </a:prstGeom>
        </p:spPr>
      </p:pic>
      <p:pic>
        <p:nvPicPr>
          <p:cNvPr id="3" name="Picture 2">
            <a:extLst>
              <a:ext uri="{FF2B5EF4-FFF2-40B4-BE49-F238E27FC236}">
                <a16:creationId xmlns:a16="http://schemas.microsoft.com/office/drawing/2014/main" id="{6739940D-9CA2-118A-A7FB-45A66DBDD45A}"/>
              </a:ext>
            </a:extLst>
          </p:cNvPr>
          <p:cNvPicPr>
            <a:picLocks noChangeAspect="1"/>
          </p:cNvPicPr>
          <p:nvPr/>
        </p:nvPicPr>
        <p:blipFill>
          <a:blip r:embed="rId4"/>
          <a:stretch>
            <a:fillRect/>
          </a:stretch>
        </p:blipFill>
        <p:spPr>
          <a:xfrm>
            <a:off x="2885627" y="109313"/>
            <a:ext cx="6420746" cy="6639373"/>
          </a:xfrm>
          <a:prstGeom prst="rect">
            <a:avLst/>
          </a:prstGeom>
        </p:spPr>
      </p:pic>
    </p:spTree>
    <p:extLst>
      <p:ext uri="{BB962C8B-B14F-4D97-AF65-F5344CB8AC3E}">
        <p14:creationId xmlns:p14="http://schemas.microsoft.com/office/powerpoint/2010/main" val="902857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6">
            <a:extLst>
              <a:ext uri="{FF2B5EF4-FFF2-40B4-BE49-F238E27FC236}">
                <a16:creationId xmlns:a16="http://schemas.microsoft.com/office/drawing/2014/main" id="{14582DC9-D4C3-44FC-9505-699B647D9641}"/>
              </a:ext>
            </a:extLst>
          </p:cNvPr>
          <p:cNvSpPr txBox="1">
            <a:spLocks noChangeArrowheads="1"/>
          </p:cNvSpPr>
          <p:nvPr/>
        </p:nvSpPr>
        <p:spPr bwMode="auto">
          <a:xfrm>
            <a:off x="1524000" y="144463"/>
            <a:ext cx="9067800"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3600" b="1" kern="0" dirty="0">
                <a:latin typeface="Arial" charset="0"/>
              </a:rPr>
              <a:t>Landfills in our Region</a:t>
            </a:r>
          </a:p>
        </p:txBody>
      </p:sp>
      <p:sp>
        <p:nvSpPr>
          <p:cNvPr id="33795" name="Rectangle 4">
            <a:extLst>
              <a:ext uri="{FF2B5EF4-FFF2-40B4-BE49-F238E27FC236}">
                <a16:creationId xmlns:a16="http://schemas.microsoft.com/office/drawing/2014/main" id="{A9587525-8074-437B-8352-540BD9107C49}"/>
              </a:ext>
            </a:extLst>
          </p:cNvPr>
          <p:cNvSpPr>
            <a:spLocks noChangeArrowheads="1"/>
          </p:cNvSpPr>
          <p:nvPr/>
        </p:nvSpPr>
        <p:spPr bwMode="auto">
          <a:xfrm>
            <a:off x="1524000" y="60277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4675" indent="-574675">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Sources: Energy Justice Communities Map: : </a:t>
            </a:r>
            <a:r>
              <a:rPr lang="en-US" altLang="en-US" sz="1200">
                <a:hlinkClick r:id="rId2"/>
              </a:rPr>
              <a:t>http://www.energyjustice.net/map/jtiny=4782</a:t>
            </a:r>
            <a:endParaRPr lang="en-US" altLang="en-US" sz="1200"/>
          </a:p>
          <a:p>
            <a:pPr>
              <a:spcBef>
                <a:spcPct val="0"/>
              </a:spcBef>
              <a:buFontTx/>
              <a:buNone/>
            </a:pPr>
            <a:r>
              <a:rPr lang="en-US" altLang="en-US" sz="1200"/>
              <a:t>	PA Department of Environmental Protection, Municipal Waste Landfills and Resource Recovery Facilities: </a:t>
            </a:r>
            <a:r>
              <a:rPr lang="en-US" altLang="en-US" sz="1200">
                <a:hlinkClick r:id="rId3"/>
              </a:rPr>
              <a:t>https://www.dep.pa.gov/Business/Land/Waste/SolidWaste/MunicipalWaste/MunicipalWastePermitting/Pages/MW-Landfills-and-Resource-Recovery-Facilities.aspx</a:t>
            </a:r>
            <a:endParaRPr lang="en-US" altLang="en-US" sz="1200"/>
          </a:p>
        </p:txBody>
      </p:sp>
      <p:pic>
        <p:nvPicPr>
          <p:cNvPr id="33796" name="Object 6">
            <a:extLst>
              <a:ext uri="{FF2B5EF4-FFF2-40B4-BE49-F238E27FC236}">
                <a16:creationId xmlns:a16="http://schemas.microsoft.com/office/drawing/2014/main" id="{398AC6B9-A744-4B3C-B32E-36D6598F2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8239" y="871538"/>
            <a:ext cx="7299325"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569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9DC32B-12B5-4D25-9DA5-9F9B4F61C5E3}"/>
              </a:ext>
            </a:extLst>
          </p:cNvPr>
          <p:cNvSpPr/>
          <p:nvPr/>
        </p:nvSpPr>
        <p:spPr>
          <a:xfrm>
            <a:off x="1981200" y="26582"/>
            <a:ext cx="8534400" cy="1692771"/>
          </a:xfrm>
          <a:prstGeom prst="rect">
            <a:avLst/>
          </a:prstGeom>
        </p:spPr>
        <p:txBody>
          <a:bodyPr wrap="square">
            <a:spAutoFit/>
          </a:bodyPr>
          <a:lstStyle/>
          <a:p>
            <a:pPr algn="ctr"/>
            <a:r>
              <a:rPr lang="en-US" sz="3200" b="1" dirty="0">
                <a:latin typeface="Calibri" panose="020F0502020204030204" pitchFamily="34" charset="0"/>
                <a:ea typeface="Calibri" panose="020F0502020204030204" pitchFamily="34" charset="0"/>
                <a:cs typeface="Times New Roman" panose="02020603050405020304" pitchFamily="18" charset="0"/>
              </a:rPr>
              <a:t>Delaware County’s Landfill</a:t>
            </a:r>
          </a:p>
          <a:p>
            <a:endParaRPr lang="en-US" sz="2400" dirty="0">
              <a:latin typeface="Calibri" panose="020F0502020204030204" pitchFamily="34" charset="0"/>
              <a:cs typeface="Times New Roman" panose="02020603050405020304" pitchFamily="18" charset="0"/>
            </a:endParaRPr>
          </a:p>
          <a:p>
            <a:pPr algn="ctr"/>
            <a:r>
              <a:rPr lang="en-US" sz="2400" dirty="0">
                <a:latin typeface="Calibri" panose="020F0502020204030204" pitchFamily="34" charset="0"/>
                <a:cs typeface="Times New Roman" panose="02020603050405020304" pitchFamily="18" charset="0"/>
              </a:rPr>
              <a:t>Covanta’s toxic ash being dumped at the Delaware County Solid Waste Authority’s Rolling Hills Landfill in Berks County:</a:t>
            </a:r>
            <a:endParaRPr lang="en-US" sz="2400" dirty="0"/>
          </a:p>
        </p:txBody>
      </p:sp>
      <p:pic>
        <p:nvPicPr>
          <p:cNvPr id="3" name="Picture 2">
            <a:extLst>
              <a:ext uri="{FF2B5EF4-FFF2-40B4-BE49-F238E27FC236}">
                <a16:creationId xmlns:a16="http://schemas.microsoft.com/office/drawing/2014/main" id="{C9F69BC6-17A0-4EC2-A24F-7DFD4E9C3E6A}"/>
              </a:ext>
            </a:extLst>
          </p:cNvPr>
          <p:cNvPicPr>
            <a:picLocks noChangeAspect="1"/>
          </p:cNvPicPr>
          <p:nvPr/>
        </p:nvPicPr>
        <p:blipFill>
          <a:blip r:embed="rId3"/>
          <a:stretch>
            <a:fillRect/>
          </a:stretch>
        </p:blipFill>
        <p:spPr>
          <a:xfrm>
            <a:off x="1524000" y="1732221"/>
            <a:ext cx="9144000" cy="5143500"/>
          </a:xfrm>
          <a:prstGeom prst="rect">
            <a:avLst/>
          </a:prstGeom>
        </p:spPr>
      </p:pic>
    </p:spTree>
    <p:extLst>
      <p:ext uri="{BB962C8B-B14F-4D97-AF65-F5344CB8AC3E}">
        <p14:creationId xmlns:p14="http://schemas.microsoft.com/office/powerpoint/2010/main" val="114041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5E8BB3D4-7D17-E1D6-30F1-A0134272B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54214"/>
            <a:ext cx="9144000" cy="49037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924EE6-507C-D4AB-C5F0-B9513796250D}"/>
              </a:ext>
            </a:extLst>
          </p:cNvPr>
          <p:cNvSpPr txBox="1"/>
          <p:nvPr/>
        </p:nvSpPr>
        <p:spPr>
          <a:xfrm>
            <a:off x="2514600" y="152401"/>
            <a:ext cx="7162800" cy="1200329"/>
          </a:xfrm>
          <a:prstGeom prst="rect">
            <a:avLst/>
          </a:prstGeom>
          <a:noFill/>
        </p:spPr>
        <p:txBody>
          <a:bodyPr wrap="square">
            <a:spAutoFit/>
          </a:bodyPr>
          <a:lstStyle/>
          <a:p>
            <a:pPr algn="ctr"/>
            <a:r>
              <a:rPr lang="en-US" sz="3600" dirty="0">
                <a:latin typeface="Calibri" panose="020F0502020204030204" pitchFamily="34" charset="0"/>
                <a:cs typeface="Times New Roman" panose="02020603050405020304" pitchFamily="18" charset="0"/>
              </a:rPr>
              <a:t>Delco’s Rolling Hills Landfill:</a:t>
            </a:r>
            <a:br>
              <a:rPr lang="en-US" sz="3600" dirty="0">
                <a:latin typeface="Calibri" panose="020F0502020204030204" pitchFamily="34" charset="0"/>
                <a:cs typeface="Times New Roman" panose="02020603050405020304" pitchFamily="18" charset="0"/>
              </a:rPr>
            </a:br>
            <a:r>
              <a:rPr lang="en-US" sz="3600" dirty="0">
                <a:latin typeface="Calibri" panose="020F0502020204030204" pitchFamily="34" charset="0"/>
                <a:cs typeface="Times New Roman" panose="02020603050405020304" pitchFamily="18" charset="0"/>
              </a:rPr>
              <a:t>76% sold to other counties and states</a:t>
            </a:r>
            <a:endParaRPr lang="en-US" sz="3600" dirty="0"/>
          </a:p>
        </p:txBody>
      </p:sp>
      <p:pic>
        <p:nvPicPr>
          <p:cNvPr id="4" name="Picture 3">
            <a:extLst>
              <a:ext uri="{FF2B5EF4-FFF2-40B4-BE49-F238E27FC236}">
                <a16:creationId xmlns:a16="http://schemas.microsoft.com/office/drawing/2014/main" id="{4A9B6D40-0758-EA4E-81CC-A4C7E43DE310}"/>
              </a:ext>
            </a:extLst>
          </p:cNvPr>
          <p:cNvPicPr>
            <a:picLocks noChangeAspect="1"/>
          </p:cNvPicPr>
          <p:nvPr/>
        </p:nvPicPr>
        <p:blipFill>
          <a:blip r:embed="rId3"/>
          <a:stretch>
            <a:fillRect/>
          </a:stretch>
        </p:blipFill>
        <p:spPr>
          <a:xfrm>
            <a:off x="8458201" y="6284332"/>
            <a:ext cx="1343457" cy="173616"/>
          </a:xfrm>
          <a:prstGeom prst="rect">
            <a:avLst/>
          </a:prstGeom>
        </p:spPr>
      </p:pic>
      <p:sp>
        <p:nvSpPr>
          <p:cNvPr id="6" name="Rectangle 5">
            <a:extLst>
              <a:ext uri="{FF2B5EF4-FFF2-40B4-BE49-F238E27FC236}">
                <a16:creationId xmlns:a16="http://schemas.microsoft.com/office/drawing/2014/main" id="{99E30ACC-F7DF-1E61-D574-E3560197A0EC}"/>
              </a:ext>
            </a:extLst>
          </p:cNvPr>
          <p:cNvSpPr/>
          <p:nvPr/>
        </p:nvSpPr>
        <p:spPr>
          <a:xfrm>
            <a:off x="9906000" y="6019800"/>
            <a:ext cx="609600"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Rectangle 12">
            <a:extLst>
              <a:ext uri="{FF2B5EF4-FFF2-40B4-BE49-F238E27FC236}">
                <a16:creationId xmlns:a16="http://schemas.microsoft.com/office/drawing/2014/main" id="{E858B142-C1CF-9458-E95F-28B88B02D225}"/>
              </a:ext>
            </a:extLst>
          </p:cNvPr>
          <p:cNvSpPr/>
          <p:nvPr/>
        </p:nvSpPr>
        <p:spPr>
          <a:xfrm>
            <a:off x="3925824" y="3048000"/>
            <a:ext cx="188976" cy="1127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7" name="Picture 16">
            <a:extLst>
              <a:ext uri="{FF2B5EF4-FFF2-40B4-BE49-F238E27FC236}">
                <a16:creationId xmlns:a16="http://schemas.microsoft.com/office/drawing/2014/main" id="{B8637B48-28E5-E1D5-332C-3EBA246F119A}"/>
              </a:ext>
            </a:extLst>
          </p:cNvPr>
          <p:cNvPicPr>
            <a:picLocks noChangeAspect="1"/>
          </p:cNvPicPr>
          <p:nvPr/>
        </p:nvPicPr>
        <p:blipFill>
          <a:blip r:embed="rId4"/>
          <a:stretch>
            <a:fillRect/>
          </a:stretch>
        </p:blipFill>
        <p:spPr>
          <a:xfrm>
            <a:off x="2133600" y="3200402"/>
            <a:ext cx="2362200" cy="144257"/>
          </a:xfrm>
          <a:prstGeom prst="rect">
            <a:avLst/>
          </a:prstGeom>
        </p:spPr>
      </p:pic>
    </p:spTree>
    <p:extLst>
      <p:ext uri="{BB962C8B-B14F-4D97-AF65-F5344CB8AC3E}">
        <p14:creationId xmlns:p14="http://schemas.microsoft.com/office/powerpoint/2010/main" val="259848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be an image of text">
            <a:extLst>
              <a:ext uri="{FF2B5EF4-FFF2-40B4-BE49-F238E27FC236}">
                <a16:creationId xmlns:a16="http://schemas.microsoft.com/office/drawing/2014/main" id="{5CD894F4-1D09-99F8-96E0-EF9F564ACF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882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6BA76-B0C8-98E6-B049-F2020C32DA2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1E6CBD-4C18-2B95-A218-23FE3154E003}"/>
              </a:ext>
            </a:extLst>
          </p:cNvPr>
          <p:cNvPicPr>
            <a:picLocks noChangeAspect="1"/>
          </p:cNvPicPr>
          <p:nvPr/>
        </p:nvPicPr>
        <p:blipFill>
          <a:blip r:embed="rId2"/>
          <a:stretch>
            <a:fillRect/>
          </a:stretch>
        </p:blipFill>
        <p:spPr>
          <a:xfrm>
            <a:off x="3352800" y="763984"/>
            <a:ext cx="5410200" cy="6094017"/>
          </a:xfrm>
          <a:prstGeom prst="rect">
            <a:avLst/>
          </a:prstGeom>
        </p:spPr>
      </p:pic>
      <p:sp>
        <p:nvSpPr>
          <p:cNvPr id="2" name="Rectangle 2050">
            <a:extLst>
              <a:ext uri="{FF2B5EF4-FFF2-40B4-BE49-F238E27FC236}">
                <a16:creationId xmlns:a16="http://schemas.microsoft.com/office/drawing/2014/main" id="{1501596D-68E1-1FE9-212A-2910EB8C6944}"/>
              </a:ext>
            </a:extLst>
          </p:cNvPr>
          <p:cNvSpPr txBox="1">
            <a:spLocks noChangeArrowheads="1"/>
          </p:cNvSpPr>
          <p:nvPr/>
        </p:nvSpPr>
        <p:spPr>
          <a:xfrm>
            <a:off x="1524000" y="76200"/>
            <a:ext cx="913765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altLang="en-US" sz="3200" b="1" kern="0" dirty="0">
                <a:latin typeface="Arial" charset="0"/>
                <a:cs typeface="Arial" charset="0"/>
              </a:rPr>
              <a:t>Stop Trashing Our Air Act</a:t>
            </a:r>
            <a:endParaRPr lang="en-US" altLang="en-US" sz="2000" b="1" kern="0" dirty="0">
              <a:latin typeface="Arial" charset="0"/>
              <a:cs typeface="Arial" charset="0"/>
            </a:endParaRPr>
          </a:p>
        </p:txBody>
      </p:sp>
    </p:spTree>
    <p:extLst>
      <p:ext uri="{BB962C8B-B14F-4D97-AF65-F5344CB8AC3E}">
        <p14:creationId xmlns:p14="http://schemas.microsoft.com/office/powerpoint/2010/main" val="4043774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A9D49-F814-9FEF-C78C-33E7F3A6817B}"/>
              </a:ext>
            </a:extLst>
          </p:cNvPr>
          <p:cNvPicPr>
            <a:picLocks noChangeAspect="1"/>
          </p:cNvPicPr>
          <p:nvPr/>
        </p:nvPicPr>
        <p:blipFill>
          <a:blip r:embed="rId2"/>
          <a:stretch>
            <a:fillRect/>
          </a:stretch>
        </p:blipFill>
        <p:spPr>
          <a:xfrm>
            <a:off x="3276600" y="3514282"/>
            <a:ext cx="5638800" cy="3343718"/>
          </a:xfrm>
          <a:prstGeom prst="rect">
            <a:avLst/>
          </a:prstGeom>
        </p:spPr>
      </p:pic>
      <p:sp>
        <p:nvSpPr>
          <p:cNvPr id="6" name="TextBox 5">
            <a:extLst>
              <a:ext uri="{FF2B5EF4-FFF2-40B4-BE49-F238E27FC236}">
                <a16:creationId xmlns:a16="http://schemas.microsoft.com/office/drawing/2014/main" id="{EEE84DE6-5EF1-5388-368E-095F79BFF676}"/>
              </a:ext>
            </a:extLst>
          </p:cNvPr>
          <p:cNvSpPr txBox="1"/>
          <p:nvPr/>
        </p:nvSpPr>
        <p:spPr>
          <a:xfrm>
            <a:off x="1981200" y="1"/>
            <a:ext cx="8686800" cy="3470181"/>
          </a:xfrm>
          <a:prstGeom prst="rect">
            <a:avLst/>
          </a:prstGeom>
          <a:noFill/>
        </p:spPr>
        <p:txBody>
          <a:bodyPr wrap="square">
            <a:spAutoFit/>
          </a:bodyPr>
          <a:lstStyle/>
          <a:p>
            <a:pPr algn="ctr"/>
            <a:r>
              <a:rPr lang="en-US" sz="2800" b="1" dirty="0">
                <a:latin typeface="Arial" panose="020B0604020202020204" pitchFamily="34" charset="0"/>
              </a:rPr>
              <a:t>Why is Delco Still Burning its Trash?</a:t>
            </a:r>
            <a:endParaRPr lang="en-US" sz="2000" b="1" dirty="0">
              <a:latin typeface="Arial" panose="020B0604020202020204" pitchFamily="34" charset="0"/>
            </a:endParaRPr>
          </a:p>
          <a:p>
            <a:pPr algn="ctr"/>
            <a:endParaRPr lang="en-US" sz="1000" b="1" dirty="0">
              <a:latin typeface="Arial" panose="020B0604020202020204" pitchFamily="34" charset="0"/>
            </a:endParaRPr>
          </a:p>
          <a:p>
            <a:r>
              <a:rPr lang="en-US" sz="1700" b="1" dirty="0">
                <a:latin typeface="Arial" panose="020B0604020202020204" pitchFamily="34" charset="0"/>
              </a:rPr>
              <a:t>Delaware County Solid Waste Authority (DCSWA) started diverting up to 15% in 2023, but cannot go to 100% yet because…</a:t>
            </a:r>
          </a:p>
          <a:p>
            <a:pPr marL="344488" indent="-344488">
              <a:buAutoNum type="arabicParenR"/>
            </a:pPr>
            <a:endParaRPr lang="en-US" sz="1050" b="1" dirty="0">
              <a:latin typeface="Arial" panose="020B0604020202020204" pitchFamily="34" charset="0"/>
            </a:endParaRPr>
          </a:p>
          <a:p>
            <a:pPr marL="344488" indent="-344488">
              <a:buAutoNum type="arabicParenR"/>
            </a:pPr>
            <a:r>
              <a:rPr lang="en-US" sz="1700" b="1" dirty="0">
                <a:latin typeface="Arial" panose="020B0604020202020204" pitchFamily="34" charset="0"/>
              </a:rPr>
              <a:t>Its two decrepit trash transfer stations need to be rebuilt to handle the full amount of trash.</a:t>
            </a:r>
          </a:p>
          <a:p>
            <a:pPr marL="801688" lvl="1" indent="-344488">
              <a:buFont typeface="Arial" panose="020B0604020202020204" pitchFamily="34" charset="0"/>
              <a:buChar char="•"/>
            </a:pPr>
            <a:r>
              <a:rPr lang="en-US" sz="1700" b="1" dirty="0">
                <a:latin typeface="Arial" panose="020B0604020202020204" pitchFamily="34" charset="0"/>
              </a:rPr>
              <a:t>This has been a slow process</a:t>
            </a:r>
          </a:p>
          <a:p>
            <a:pPr marL="801688" lvl="1" indent="-344488">
              <a:buFont typeface="Arial" panose="020B0604020202020204" pitchFamily="34" charset="0"/>
              <a:buChar char="•"/>
            </a:pPr>
            <a:r>
              <a:rPr lang="en-US" sz="1700" b="1" dirty="0">
                <a:latin typeface="Arial" panose="020B0604020202020204" pitchFamily="34" charset="0"/>
              </a:rPr>
              <a:t>They don’t have funding for it and may only rebuild one for now</a:t>
            </a:r>
          </a:p>
          <a:p>
            <a:pPr marL="344488" indent="-344488">
              <a:buAutoNum type="arabicParenR"/>
            </a:pPr>
            <a:endParaRPr lang="en-US" sz="1200" b="1" dirty="0">
              <a:latin typeface="Arial" panose="020B0604020202020204" pitchFamily="34" charset="0"/>
            </a:endParaRPr>
          </a:p>
          <a:p>
            <a:pPr marL="344488" indent="-344488">
              <a:buAutoNum type="arabicParenR"/>
            </a:pPr>
            <a:r>
              <a:rPr lang="en-US" sz="1700" b="1" dirty="0">
                <a:latin typeface="Arial" panose="020B0604020202020204" pitchFamily="34" charset="0"/>
              </a:rPr>
              <a:t>Earl Township (Berks County) has a legal agreement that doesn’t allow trash from Delco; only ash.  Until this can be renegotiated, Delco can only get away with a minimal amount (up to 15%).</a:t>
            </a:r>
          </a:p>
        </p:txBody>
      </p:sp>
    </p:spTree>
    <p:extLst>
      <p:ext uri="{BB962C8B-B14F-4D97-AF65-F5344CB8AC3E}">
        <p14:creationId xmlns:p14="http://schemas.microsoft.com/office/powerpoint/2010/main" val="922642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a:extLst>
              <a:ext uri="{FF2B5EF4-FFF2-40B4-BE49-F238E27FC236}">
                <a16:creationId xmlns:a16="http://schemas.microsoft.com/office/drawing/2014/main" id="{69C092DA-1865-4D24-8C2C-92643B011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65126"/>
            <a:ext cx="9348788" cy="626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B444395A-B62E-4589-BBA9-43CA3C48A5BB}"/>
              </a:ext>
            </a:extLst>
          </p:cNvPr>
          <p:cNvSpPr/>
          <p:nvPr/>
        </p:nvSpPr>
        <p:spPr>
          <a:xfrm>
            <a:off x="8598138" y="6444734"/>
            <a:ext cx="2069862" cy="369332"/>
          </a:xfrm>
          <a:prstGeom prst="rect">
            <a:avLst/>
          </a:prstGeom>
        </p:spPr>
        <p:txBody>
          <a:bodyPr wrap="square">
            <a:spAutoFit/>
          </a:bodyPr>
          <a:lstStyle/>
          <a:p>
            <a:r>
              <a:rPr lang="en-AU" altLang="en-US" sz="1800" dirty="0">
                <a:latin typeface="Arial" panose="020B0604020202020204" pitchFamily="34" charset="0"/>
                <a:hlinkClick r:id="rId4"/>
              </a:rPr>
              <a:t>www.zwia.org/zwh</a:t>
            </a:r>
            <a:endParaRPr lang="en-US" sz="1800" dirty="0">
              <a:latin typeface="Arial" panose="020B0604020202020204" pitchFamily="34" charset="0"/>
            </a:endParaRPr>
          </a:p>
        </p:txBody>
      </p:sp>
    </p:spTree>
    <p:extLst>
      <p:ext uri="{BB962C8B-B14F-4D97-AF65-F5344CB8AC3E}">
        <p14:creationId xmlns:p14="http://schemas.microsoft.com/office/powerpoint/2010/main" val="1171652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B6C8C-6064-2862-E39A-2C0F4DBA1333}"/>
              </a:ext>
            </a:extLst>
          </p:cNvPr>
          <p:cNvPicPr>
            <a:picLocks noChangeAspect="1"/>
          </p:cNvPicPr>
          <p:nvPr/>
        </p:nvPicPr>
        <p:blipFill>
          <a:blip r:embed="rId2"/>
          <a:stretch>
            <a:fillRect/>
          </a:stretch>
        </p:blipFill>
        <p:spPr>
          <a:xfrm>
            <a:off x="1524000" y="0"/>
            <a:ext cx="5286592" cy="6858000"/>
          </a:xfrm>
          <a:prstGeom prst="rect">
            <a:avLst/>
          </a:prstGeom>
        </p:spPr>
      </p:pic>
      <p:sp>
        <p:nvSpPr>
          <p:cNvPr id="2" name="TextBox 1">
            <a:extLst>
              <a:ext uri="{FF2B5EF4-FFF2-40B4-BE49-F238E27FC236}">
                <a16:creationId xmlns:a16="http://schemas.microsoft.com/office/drawing/2014/main" id="{12A774B5-39AE-3403-AE6A-4907B87E91D1}"/>
              </a:ext>
            </a:extLst>
          </p:cNvPr>
          <p:cNvSpPr txBox="1"/>
          <p:nvPr/>
        </p:nvSpPr>
        <p:spPr>
          <a:xfrm>
            <a:off x="6858000" y="0"/>
            <a:ext cx="3810000" cy="6948056"/>
          </a:xfrm>
          <a:prstGeom prst="rect">
            <a:avLst/>
          </a:prstGeom>
          <a:noFill/>
        </p:spPr>
        <p:txBody>
          <a:bodyPr wrap="square">
            <a:spAutoFit/>
          </a:bodyPr>
          <a:lstStyle/>
          <a:p>
            <a:pPr algn="ctr"/>
            <a:r>
              <a:rPr lang="en-US" sz="2800" b="1" dirty="0">
                <a:latin typeface="Arial" panose="020B0604020202020204" pitchFamily="34" charset="0"/>
              </a:rPr>
              <a:t>Recommendations:</a:t>
            </a:r>
            <a:endParaRPr lang="en-US" sz="2000" b="1" dirty="0">
              <a:latin typeface="Arial" panose="020B0604020202020204" pitchFamily="34" charset="0"/>
            </a:endParaRPr>
          </a:p>
          <a:p>
            <a:pPr algn="ctr"/>
            <a:endParaRPr lang="en-US" sz="1000" b="1" dirty="0">
              <a:latin typeface="Arial" panose="020B0604020202020204" pitchFamily="34" charset="0"/>
            </a:endParaRPr>
          </a:p>
          <a:p>
            <a:pPr marL="344488" indent="-344488">
              <a:buAutoNum type="arabicParenR"/>
            </a:pPr>
            <a:r>
              <a:rPr lang="en-US" sz="1700" b="1" dirty="0">
                <a:latin typeface="Arial" panose="020B0604020202020204" pitchFamily="34" charset="0"/>
              </a:rPr>
              <a:t>End incineration</a:t>
            </a:r>
          </a:p>
          <a:p>
            <a:pPr marL="344488" indent="-344488">
              <a:buAutoNum type="arabicParenR"/>
            </a:pPr>
            <a:endParaRPr lang="en-US" sz="600" b="1" dirty="0">
              <a:latin typeface="Arial" panose="020B0604020202020204" pitchFamily="34" charset="0"/>
            </a:endParaRPr>
          </a:p>
          <a:p>
            <a:pPr marL="344488" indent="-344488">
              <a:buAutoNum type="arabicParenR"/>
            </a:pPr>
            <a:r>
              <a:rPr lang="en-US" sz="1700" b="1" dirty="0">
                <a:latin typeface="Arial" panose="020B0604020202020204" pitchFamily="34" charset="0"/>
              </a:rPr>
              <a:t>Pay as you throw (pay per bag)</a:t>
            </a:r>
          </a:p>
          <a:p>
            <a:pPr marL="344488" indent="-344488">
              <a:buAutoNum type="arabicParenR"/>
            </a:pPr>
            <a:endParaRPr lang="en-US" sz="700" b="1" dirty="0">
              <a:latin typeface="Arial" panose="020B0604020202020204" pitchFamily="34" charset="0"/>
            </a:endParaRPr>
          </a:p>
          <a:p>
            <a:pPr marL="344488" indent="-344488">
              <a:buAutoNum type="arabicParenR"/>
            </a:pPr>
            <a:r>
              <a:rPr lang="en-US" sz="1700" b="1" dirty="0">
                <a:latin typeface="Arial" panose="020B0604020202020204" pitchFamily="34" charset="0"/>
              </a:rPr>
              <a:t>Recycling &amp; composting infrastructure</a:t>
            </a:r>
          </a:p>
          <a:p>
            <a:pPr marL="344488" indent="-344488">
              <a:buFontTx/>
              <a:buAutoNum type="arabicParenR"/>
            </a:pPr>
            <a:endParaRPr lang="en-US" sz="600" b="1" dirty="0">
              <a:latin typeface="Arial" panose="020B0604020202020204" pitchFamily="34" charset="0"/>
            </a:endParaRPr>
          </a:p>
          <a:p>
            <a:pPr marL="344488" indent="-344488">
              <a:buFontTx/>
              <a:buAutoNum type="arabicParenR"/>
            </a:pPr>
            <a:r>
              <a:rPr lang="en-US" sz="1700" b="1" dirty="0">
                <a:latin typeface="Arial" panose="020B0604020202020204" pitchFamily="34" charset="0"/>
              </a:rPr>
              <a:t>Universal curbside composting and recycling collection</a:t>
            </a:r>
          </a:p>
          <a:p>
            <a:pPr marL="344488" indent="-344488">
              <a:buFontTx/>
              <a:buAutoNum type="arabicParenR"/>
            </a:pPr>
            <a:endParaRPr lang="en-US" sz="600" b="1" dirty="0">
              <a:latin typeface="Arial" panose="020B0604020202020204" pitchFamily="34" charset="0"/>
            </a:endParaRPr>
          </a:p>
          <a:p>
            <a:pPr marL="344488" indent="-344488">
              <a:buFontTx/>
              <a:buAutoNum type="arabicParenR"/>
            </a:pPr>
            <a:r>
              <a:rPr lang="en-US" sz="1700" b="1" dirty="0">
                <a:latin typeface="Arial" panose="020B0604020202020204" pitchFamily="34" charset="0"/>
              </a:rPr>
              <a:t>Deconstruction, not demolition; building material reuse centers</a:t>
            </a:r>
          </a:p>
          <a:p>
            <a:pPr marL="344488" indent="-344488">
              <a:buAutoNum type="arabicParenR"/>
            </a:pPr>
            <a:endParaRPr lang="en-US" sz="600" b="1" dirty="0">
              <a:latin typeface="Arial" panose="020B0604020202020204" pitchFamily="34" charset="0"/>
            </a:endParaRPr>
          </a:p>
          <a:p>
            <a:pPr marL="344488" indent="-344488">
              <a:buAutoNum type="arabicParenR"/>
            </a:pPr>
            <a:r>
              <a:rPr lang="en-US" sz="1700" b="1" dirty="0">
                <a:latin typeface="Arial" panose="020B0604020202020204" pitchFamily="34" charset="0"/>
              </a:rPr>
              <a:t>Ban single use plastics/packaging</a:t>
            </a:r>
          </a:p>
          <a:p>
            <a:pPr marL="344488" indent="-344488">
              <a:buAutoNum type="arabicParenR"/>
            </a:pPr>
            <a:endParaRPr lang="en-US" sz="600" b="1" dirty="0">
              <a:latin typeface="Arial" panose="020B0604020202020204" pitchFamily="34" charset="0"/>
            </a:endParaRPr>
          </a:p>
          <a:p>
            <a:pPr marL="344488" indent="-344488">
              <a:buAutoNum type="arabicParenR"/>
            </a:pPr>
            <a:r>
              <a:rPr lang="en-US" sz="1700" b="1" dirty="0">
                <a:latin typeface="Arial" panose="020B0604020202020204" pitchFamily="34" charset="0"/>
              </a:rPr>
              <a:t>Outreach &amp; education</a:t>
            </a:r>
          </a:p>
          <a:p>
            <a:pPr marL="344488" indent="-344488">
              <a:buAutoNum type="arabicParenR"/>
            </a:pPr>
            <a:endParaRPr lang="en-US" sz="600" b="1" dirty="0">
              <a:latin typeface="Arial" panose="020B0604020202020204" pitchFamily="34" charset="0"/>
            </a:endParaRPr>
          </a:p>
          <a:p>
            <a:pPr marL="344488" indent="-344488">
              <a:buAutoNum type="arabicParenR"/>
            </a:pPr>
            <a:r>
              <a:rPr lang="en-US" sz="1700" b="1" dirty="0">
                <a:latin typeface="Arial" panose="020B0604020202020204" pitchFamily="34" charset="0"/>
              </a:rPr>
              <a:t>Edible food donation</a:t>
            </a:r>
          </a:p>
          <a:p>
            <a:pPr marL="344488" indent="-344488">
              <a:buAutoNum type="arabicParenR"/>
            </a:pPr>
            <a:endParaRPr lang="en-US" sz="600" b="1" dirty="0">
              <a:latin typeface="Arial" panose="020B0604020202020204" pitchFamily="34" charset="0"/>
            </a:endParaRPr>
          </a:p>
          <a:p>
            <a:pPr marL="344488" indent="-344488">
              <a:buAutoNum type="arabicParenR"/>
            </a:pPr>
            <a:r>
              <a:rPr lang="en-US" sz="1700" b="1" dirty="0">
                <a:latin typeface="Arial" panose="020B0604020202020204" pitchFamily="34" charset="0"/>
              </a:rPr>
              <a:t>Reuse &amp; repair, including curbside reuse collection</a:t>
            </a:r>
          </a:p>
          <a:p>
            <a:pPr marL="344488" indent="-344488">
              <a:buAutoNum type="arabicParenR"/>
            </a:pPr>
            <a:endParaRPr lang="en-US" sz="600" b="1" dirty="0">
              <a:latin typeface="Arial" panose="020B0604020202020204" pitchFamily="34" charset="0"/>
            </a:endParaRPr>
          </a:p>
          <a:p>
            <a:pPr marL="344488" indent="-344488">
              <a:buAutoNum type="arabicParenR"/>
            </a:pPr>
            <a:r>
              <a:rPr lang="en-US" sz="1700" b="1" dirty="0">
                <a:latin typeface="Arial" panose="020B0604020202020204" pitchFamily="34" charset="0"/>
              </a:rPr>
              <a:t>Reduce trash collection frequency</a:t>
            </a:r>
          </a:p>
          <a:p>
            <a:pPr marL="344488" indent="-344488">
              <a:buAutoNum type="arabicParenR"/>
            </a:pPr>
            <a:endParaRPr lang="en-US" sz="600" b="1" dirty="0">
              <a:latin typeface="Arial" panose="020B0604020202020204" pitchFamily="34" charset="0"/>
            </a:endParaRPr>
          </a:p>
          <a:p>
            <a:pPr marL="344488" indent="-344488">
              <a:buAutoNum type="arabicParenR"/>
            </a:pPr>
            <a:r>
              <a:rPr lang="en-US" sz="1700" b="1" dirty="0">
                <a:latin typeface="Arial" panose="020B0604020202020204" pitchFamily="34" charset="0"/>
              </a:rPr>
              <a:t>Refillable stations &amp; zero packaging stores</a:t>
            </a:r>
          </a:p>
          <a:p>
            <a:pPr marL="344488" indent="-344488">
              <a:buAutoNum type="arabicParenR"/>
            </a:pPr>
            <a:endParaRPr lang="en-US" sz="600" b="1" dirty="0">
              <a:latin typeface="Arial" panose="020B0604020202020204" pitchFamily="34" charset="0"/>
            </a:endParaRPr>
          </a:p>
          <a:p>
            <a:pPr marL="344488" indent="-344488">
              <a:buAutoNum type="arabicParenR"/>
            </a:pPr>
            <a:r>
              <a:rPr lang="en-US" sz="1700" b="1" dirty="0">
                <a:latin typeface="Arial" panose="020B0604020202020204" pitchFamily="34" charset="0"/>
              </a:rPr>
              <a:t>Center for hard-to-recycle materials</a:t>
            </a:r>
          </a:p>
        </p:txBody>
      </p:sp>
    </p:spTree>
    <p:extLst>
      <p:ext uri="{BB962C8B-B14F-4D97-AF65-F5344CB8AC3E}">
        <p14:creationId xmlns:p14="http://schemas.microsoft.com/office/powerpoint/2010/main" val="783850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DE6108-8001-9919-2B6A-5580E67C881A}"/>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80770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13F6A-9336-55E1-1397-A78ACEB2D5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699821E-832C-0774-859B-F636A29E7E07}"/>
              </a:ext>
            </a:extLst>
          </p:cNvPr>
          <p:cNvPicPr>
            <a:picLocks noChangeAspect="1"/>
          </p:cNvPicPr>
          <p:nvPr/>
        </p:nvPicPr>
        <p:blipFill>
          <a:blip r:embed="rId2"/>
          <a:stretch>
            <a:fillRect/>
          </a:stretch>
        </p:blipFill>
        <p:spPr>
          <a:xfrm>
            <a:off x="3524038" y="0"/>
            <a:ext cx="5143925" cy="6858000"/>
          </a:xfrm>
          <a:prstGeom prst="rect">
            <a:avLst/>
          </a:prstGeom>
        </p:spPr>
      </p:pic>
    </p:spTree>
    <p:extLst>
      <p:ext uri="{BB962C8B-B14F-4D97-AF65-F5344CB8AC3E}">
        <p14:creationId xmlns:p14="http://schemas.microsoft.com/office/powerpoint/2010/main" val="3146409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60863-5A2F-6F4D-7292-2526339371D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B0BBD04-D8AA-91D9-0D4A-A24052E7A98B}"/>
              </a:ext>
            </a:extLst>
          </p:cNvPr>
          <p:cNvPicPr>
            <a:picLocks noChangeAspect="1"/>
          </p:cNvPicPr>
          <p:nvPr/>
        </p:nvPicPr>
        <p:blipFill>
          <a:blip r:embed="rId3"/>
          <a:stretch>
            <a:fillRect/>
          </a:stretch>
        </p:blipFill>
        <p:spPr>
          <a:xfrm>
            <a:off x="0" y="0"/>
            <a:ext cx="12202788" cy="6858000"/>
          </a:xfrm>
          <a:prstGeom prst="rect">
            <a:avLst/>
          </a:prstGeom>
        </p:spPr>
      </p:pic>
      <p:pic>
        <p:nvPicPr>
          <p:cNvPr id="4" name="Picture 3">
            <a:extLst>
              <a:ext uri="{FF2B5EF4-FFF2-40B4-BE49-F238E27FC236}">
                <a16:creationId xmlns:a16="http://schemas.microsoft.com/office/drawing/2014/main" id="{9D555BFF-B070-EB82-1CA5-3C709060F3A8}"/>
              </a:ext>
            </a:extLst>
          </p:cNvPr>
          <p:cNvPicPr>
            <a:picLocks noChangeAspect="1"/>
          </p:cNvPicPr>
          <p:nvPr/>
        </p:nvPicPr>
        <p:blipFill>
          <a:blip r:embed="rId4"/>
          <a:stretch>
            <a:fillRect/>
          </a:stretch>
        </p:blipFill>
        <p:spPr>
          <a:xfrm>
            <a:off x="2904679" y="111695"/>
            <a:ext cx="6382641" cy="6634610"/>
          </a:xfrm>
          <a:prstGeom prst="rect">
            <a:avLst/>
          </a:prstGeom>
        </p:spPr>
      </p:pic>
    </p:spTree>
    <p:extLst>
      <p:ext uri="{BB962C8B-B14F-4D97-AF65-F5344CB8AC3E}">
        <p14:creationId xmlns:p14="http://schemas.microsoft.com/office/powerpoint/2010/main" val="2587440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4D0B8-CAEC-BDFA-D499-E862C124EB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B307BDF-33BF-1F40-5FC2-10AA01C9BF8D}"/>
              </a:ext>
            </a:extLst>
          </p:cNvPr>
          <p:cNvPicPr>
            <a:picLocks noChangeAspect="1"/>
          </p:cNvPicPr>
          <p:nvPr/>
        </p:nvPicPr>
        <p:blipFill>
          <a:blip r:embed="rId2"/>
          <a:stretch>
            <a:fillRect/>
          </a:stretch>
        </p:blipFill>
        <p:spPr>
          <a:xfrm>
            <a:off x="3524038" y="0"/>
            <a:ext cx="5143925" cy="6858000"/>
          </a:xfrm>
          <a:prstGeom prst="rect">
            <a:avLst/>
          </a:prstGeom>
        </p:spPr>
      </p:pic>
    </p:spTree>
    <p:extLst>
      <p:ext uri="{BB962C8B-B14F-4D97-AF65-F5344CB8AC3E}">
        <p14:creationId xmlns:p14="http://schemas.microsoft.com/office/powerpoint/2010/main" val="628491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377A9-1E94-5FB4-876D-0E6E7C08C8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4712BFB-5548-A496-3BFA-0C0287CB8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5910"/>
            <a:ext cx="9144000" cy="5146180"/>
          </a:xfrm>
          <a:prstGeom prst="rect">
            <a:avLst/>
          </a:prstGeom>
        </p:spPr>
      </p:pic>
      <p:sp>
        <p:nvSpPr>
          <p:cNvPr id="4" name="Rectangle 2050">
            <a:extLst>
              <a:ext uri="{FF2B5EF4-FFF2-40B4-BE49-F238E27FC236}">
                <a16:creationId xmlns:a16="http://schemas.microsoft.com/office/drawing/2014/main" id="{8727A108-32DA-1927-D0D1-7E4E90B71FD5}"/>
              </a:ext>
            </a:extLst>
          </p:cNvPr>
          <p:cNvSpPr txBox="1">
            <a:spLocks noChangeArrowheads="1"/>
          </p:cNvSpPr>
          <p:nvPr/>
        </p:nvSpPr>
        <p:spPr>
          <a:xfrm>
            <a:off x="1524000" y="228600"/>
            <a:ext cx="913765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altLang="en-US" sz="3200" b="1" kern="0" dirty="0">
                <a:latin typeface="Arial" charset="0"/>
                <a:cs typeface="Arial" charset="0"/>
              </a:rPr>
              <a:t>Cremation Negation!</a:t>
            </a:r>
            <a:endParaRPr lang="en-US" altLang="en-US" sz="2000" b="1" kern="0" dirty="0">
              <a:latin typeface="Arial" charset="0"/>
              <a:cs typeface="Arial" charset="0"/>
            </a:endParaRPr>
          </a:p>
        </p:txBody>
      </p:sp>
    </p:spTree>
    <p:extLst>
      <p:ext uri="{BB962C8B-B14F-4D97-AF65-F5344CB8AC3E}">
        <p14:creationId xmlns:p14="http://schemas.microsoft.com/office/powerpoint/2010/main" val="3407602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ACABA5-BA44-9B60-BC62-2589D296CD50}"/>
              </a:ext>
            </a:extLst>
          </p:cNvPr>
          <p:cNvSpPr txBox="1"/>
          <p:nvPr/>
        </p:nvSpPr>
        <p:spPr>
          <a:xfrm>
            <a:off x="4038600" y="6172200"/>
            <a:ext cx="4572000" cy="707886"/>
          </a:xfrm>
          <a:prstGeom prst="rect">
            <a:avLst/>
          </a:prstGeom>
          <a:noFill/>
        </p:spPr>
        <p:txBody>
          <a:bodyPr wrap="square">
            <a:spAutoFit/>
          </a:bodyPr>
          <a:lstStyle/>
          <a:p>
            <a:r>
              <a:rPr lang="en-US" sz="4000" b="1" dirty="0">
                <a:latin typeface="Arial" panose="020B0604020202020204" pitchFamily="34" charset="0"/>
              </a:rPr>
              <a:t>delcoej.org/zwp</a:t>
            </a:r>
          </a:p>
        </p:txBody>
      </p:sp>
      <p:sp>
        <p:nvSpPr>
          <p:cNvPr id="6" name="TextBox 5">
            <a:extLst>
              <a:ext uri="{FF2B5EF4-FFF2-40B4-BE49-F238E27FC236}">
                <a16:creationId xmlns:a16="http://schemas.microsoft.com/office/drawing/2014/main" id="{ED3DCA72-3013-40D0-C3BC-4A9C0F39DACA}"/>
              </a:ext>
            </a:extLst>
          </p:cNvPr>
          <p:cNvSpPr txBox="1"/>
          <p:nvPr/>
        </p:nvSpPr>
        <p:spPr>
          <a:xfrm>
            <a:off x="3886200" y="152400"/>
            <a:ext cx="4572000" cy="707886"/>
          </a:xfrm>
          <a:prstGeom prst="rect">
            <a:avLst/>
          </a:prstGeom>
          <a:noFill/>
        </p:spPr>
        <p:txBody>
          <a:bodyPr wrap="square">
            <a:spAutoFit/>
          </a:bodyPr>
          <a:lstStyle/>
          <a:p>
            <a:pPr algn="ctr"/>
            <a:r>
              <a:rPr lang="en-US" sz="4000" b="1" dirty="0">
                <a:latin typeface="Arial" panose="020B0604020202020204" pitchFamily="34" charset="0"/>
              </a:rPr>
              <a:t>Take Action!</a:t>
            </a:r>
          </a:p>
        </p:txBody>
      </p:sp>
      <p:sp>
        <p:nvSpPr>
          <p:cNvPr id="7" name="TextBox 6">
            <a:extLst>
              <a:ext uri="{FF2B5EF4-FFF2-40B4-BE49-F238E27FC236}">
                <a16:creationId xmlns:a16="http://schemas.microsoft.com/office/drawing/2014/main" id="{A382FF8E-81FE-C7AD-48BE-6E322A3BF82E}"/>
              </a:ext>
            </a:extLst>
          </p:cNvPr>
          <p:cNvSpPr txBox="1"/>
          <p:nvPr/>
        </p:nvSpPr>
        <p:spPr>
          <a:xfrm>
            <a:off x="1600200" y="2057400"/>
            <a:ext cx="4191000" cy="2492990"/>
          </a:xfrm>
          <a:prstGeom prst="rect">
            <a:avLst/>
          </a:prstGeom>
          <a:noFill/>
        </p:spPr>
        <p:txBody>
          <a:bodyPr wrap="square">
            <a:spAutoFit/>
          </a:bodyPr>
          <a:lstStyle/>
          <a:p>
            <a:pPr algn="ctr"/>
            <a:r>
              <a:rPr lang="en-US" sz="2800" b="1" dirty="0">
                <a:latin typeface="Arial" panose="020B0604020202020204" pitchFamily="34" charset="0"/>
              </a:rPr>
              <a:t>Tell County Council…</a:t>
            </a:r>
          </a:p>
          <a:p>
            <a:pPr algn="ctr"/>
            <a:endParaRPr lang="en-US" sz="1800" b="1" dirty="0">
              <a:latin typeface="Arial" panose="020B0604020202020204" pitchFamily="34" charset="0"/>
            </a:endParaRPr>
          </a:p>
          <a:p>
            <a:pPr marL="344488" indent="-344488">
              <a:buAutoNum type="arabicParenR"/>
            </a:pPr>
            <a:r>
              <a:rPr lang="en-US" sz="2200" b="1" dirty="0">
                <a:latin typeface="Arial" panose="020B0604020202020204" pitchFamily="34" charset="0"/>
              </a:rPr>
              <a:t>End incineration</a:t>
            </a:r>
          </a:p>
          <a:p>
            <a:pPr marL="344488" indent="-344488">
              <a:buAutoNum type="arabicParenR"/>
            </a:pPr>
            <a:endParaRPr lang="en-US" sz="2200" b="1" dirty="0">
              <a:latin typeface="Arial" panose="020B0604020202020204" pitchFamily="34" charset="0"/>
            </a:endParaRPr>
          </a:p>
          <a:p>
            <a:pPr marL="344488" indent="-344488">
              <a:buAutoNum type="arabicParenR"/>
            </a:pPr>
            <a:r>
              <a:rPr lang="en-US" sz="2200" b="1" dirty="0">
                <a:latin typeface="Arial" panose="020B0604020202020204" pitchFamily="34" charset="0"/>
              </a:rPr>
              <a:t>Preserve our landfill space</a:t>
            </a:r>
          </a:p>
          <a:p>
            <a:pPr marL="344488" indent="-344488">
              <a:buAutoNum type="arabicParenR"/>
            </a:pPr>
            <a:endParaRPr lang="en-US" sz="2200" b="1" dirty="0">
              <a:latin typeface="Arial" panose="020B0604020202020204" pitchFamily="34" charset="0"/>
            </a:endParaRPr>
          </a:p>
          <a:p>
            <a:pPr marL="344488" indent="-344488">
              <a:buAutoNum type="arabicParenR"/>
            </a:pPr>
            <a:r>
              <a:rPr lang="en-US" sz="2200" b="1" dirty="0">
                <a:latin typeface="Arial" panose="020B0604020202020204" pitchFamily="34" charset="0"/>
              </a:rPr>
              <a:t>Fund the Zero Waste Plan</a:t>
            </a:r>
          </a:p>
        </p:txBody>
      </p:sp>
      <p:pic>
        <p:nvPicPr>
          <p:cNvPr id="4" name="Picture 3">
            <a:extLst>
              <a:ext uri="{FF2B5EF4-FFF2-40B4-BE49-F238E27FC236}">
                <a16:creationId xmlns:a16="http://schemas.microsoft.com/office/drawing/2014/main" id="{D5FE81AE-5ADF-32AD-FB9A-5B463E62B3C6}"/>
              </a:ext>
            </a:extLst>
          </p:cNvPr>
          <p:cNvPicPr>
            <a:picLocks noChangeAspect="1"/>
          </p:cNvPicPr>
          <p:nvPr/>
        </p:nvPicPr>
        <p:blipFill>
          <a:blip r:embed="rId2"/>
          <a:stretch>
            <a:fillRect/>
          </a:stretch>
        </p:blipFill>
        <p:spPr>
          <a:xfrm>
            <a:off x="5715000" y="990600"/>
            <a:ext cx="4913428" cy="4876800"/>
          </a:xfrm>
          <a:prstGeom prst="rect">
            <a:avLst/>
          </a:prstGeom>
        </p:spPr>
      </p:pic>
    </p:spTree>
    <p:extLst>
      <p:ext uri="{BB962C8B-B14F-4D97-AF65-F5344CB8AC3E}">
        <p14:creationId xmlns:p14="http://schemas.microsoft.com/office/powerpoint/2010/main" val="2386082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B6D37-0065-AB58-F0A4-70FBBCA2E829}"/>
            </a:ext>
          </a:extLst>
        </p:cNvPr>
        <p:cNvGrpSpPr/>
        <p:nvPr/>
      </p:nvGrpSpPr>
      <p:grpSpPr>
        <a:xfrm>
          <a:off x="0" y="0"/>
          <a:ext cx="0" cy="0"/>
          <a:chOff x="0" y="0"/>
          <a:chExt cx="0" cy="0"/>
        </a:xfrm>
      </p:grpSpPr>
      <p:pic>
        <p:nvPicPr>
          <p:cNvPr id="2051" name="Picture 3">
            <a:extLst>
              <a:ext uri="{FF2B5EF4-FFF2-40B4-BE49-F238E27FC236}">
                <a16:creationId xmlns:a16="http://schemas.microsoft.com/office/drawing/2014/main" id="{06FF163D-D809-73EA-8023-D0FB48A3E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0"/>
            <a:ext cx="4889583"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DE52BAD6-A23B-0F84-EEE9-995AC431F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3124201"/>
            <a:ext cx="6629400" cy="1987525"/>
          </a:xfrm>
          <a:prstGeom prst="rect">
            <a:avLst/>
          </a:prstGeom>
        </p:spPr>
      </p:pic>
      <p:sp>
        <p:nvSpPr>
          <p:cNvPr id="5" name="Rectangle 2">
            <a:extLst>
              <a:ext uri="{FF2B5EF4-FFF2-40B4-BE49-F238E27FC236}">
                <a16:creationId xmlns:a16="http://schemas.microsoft.com/office/drawing/2014/main" id="{CAA9148B-4FAD-3C2E-A914-88855742B601}"/>
              </a:ext>
            </a:extLst>
          </p:cNvPr>
          <p:cNvSpPr>
            <a:spLocks noGrp="1" noChangeArrowheads="1"/>
          </p:cNvSpPr>
          <p:nvPr>
            <p:ph type="title"/>
          </p:nvPr>
        </p:nvSpPr>
        <p:spPr>
          <a:xfrm>
            <a:off x="2362200" y="5105400"/>
            <a:ext cx="7772400" cy="1676400"/>
          </a:xfrm>
        </p:spPr>
        <p:txBody>
          <a:bodyPr/>
          <a:lstStyle/>
          <a:p>
            <a:pPr eaLnBrk="1" hangingPunct="1"/>
            <a:r>
              <a:rPr lang="en-US" altLang="en-US" sz="2800" b="1" dirty="0">
                <a:latin typeface="Arial" panose="020B0604020202020204" pitchFamily="34" charset="0"/>
                <a:cs typeface="Arial" panose="020B0604020202020204" pitchFamily="34" charset="0"/>
              </a:rPr>
              <a:t>Delco Environmental Justice</a:t>
            </a:r>
            <a:br>
              <a:rPr lang="en-US" altLang="en-US" sz="2800" b="1" dirty="0">
                <a:latin typeface="Arial" panose="020B0604020202020204" pitchFamily="34" charset="0"/>
                <a:cs typeface="Arial" panose="020B0604020202020204" pitchFamily="34" charset="0"/>
              </a:rPr>
            </a:br>
            <a:r>
              <a:rPr lang="en-US" altLang="en-US" sz="2800" b="1" dirty="0">
                <a:latin typeface="Arial" panose="020B0604020202020204" pitchFamily="34" charset="0"/>
                <a:cs typeface="Arial" panose="020B0604020202020204" pitchFamily="34" charset="0"/>
                <a:hlinkClick r:id="rId4"/>
              </a:rPr>
              <a:t>www.DelcoEJ.org</a:t>
            </a:r>
            <a:br>
              <a:rPr lang="en-US" altLang="en-US" sz="2800" b="1" dirty="0">
                <a:latin typeface="Arial" panose="020B0604020202020204" pitchFamily="34" charset="0"/>
                <a:cs typeface="Arial" panose="020B0604020202020204" pitchFamily="34" charset="0"/>
              </a:rPr>
            </a:br>
            <a:br>
              <a:rPr lang="en-US" altLang="en-US" sz="1400" b="1" dirty="0">
                <a:latin typeface="Arial" panose="020B0604020202020204" pitchFamily="34" charset="0"/>
                <a:cs typeface="Arial" panose="020B0604020202020204" pitchFamily="34" charset="0"/>
              </a:rPr>
            </a:br>
            <a:r>
              <a:rPr lang="en-US" sz="2800" b="1" dirty="0">
                <a:hlinkClick r:id="rId5"/>
              </a:rPr>
              <a:t>www.PhillyZeroWaste.org</a:t>
            </a:r>
            <a:endParaRPr lang="en-US" altLang="en-US" sz="2800" b="1" dirty="0">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B8BFEBC6-FAE2-2107-23EF-33D183AFA127}"/>
              </a:ext>
            </a:extLst>
          </p:cNvPr>
          <p:cNvSpPr txBox="1">
            <a:spLocks noChangeArrowheads="1"/>
          </p:cNvSpPr>
          <p:nvPr/>
        </p:nvSpPr>
        <p:spPr>
          <a:xfrm>
            <a:off x="6705600" y="381001"/>
            <a:ext cx="3810000" cy="1565275"/>
          </a:xfrm>
          <a:prstGeom prst="rect">
            <a:avLst/>
          </a:prstGeom>
        </p:spPr>
        <p:txBody>
          <a:bodyPr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500" dirty="0">
                <a:latin typeface="Arial" charset="0"/>
              </a:rPr>
              <a:t>Mike Ewall, Esq.</a:t>
            </a:r>
            <a:br>
              <a:rPr lang="en-US" altLang="en-US" sz="3500" dirty="0">
                <a:latin typeface="Arial" charset="0"/>
              </a:rPr>
            </a:br>
            <a:r>
              <a:rPr lang="en-US" altLang="en-US" sz="3500" dirty="0">
                <a:latin typeface="Arial" charset="0"/>
              </a:rPr>
              <a:t>Executive Director</a:t>
            </a:r>
            <a:br>
              <a:rPr lang="en-US" altLang="en-US" sz="3500" dirty="0">
                <a:latin typeface="Arial" charset="0"/>
              </a:rPr>
            </a:br>
            <a:r>
              <a:rPr lang="en-US" altLang="en-US" sz="3500" dirty="0">
                <a:latin typeface="Arial" charset="0"/>
              </a:rPr>
              <a:t>215-436-9511</a:t>
            </a:r>
            <a:endParaRPr lang="en-US" altLang="en-US" sz="3500" dirty="0"/>
          </a:p>
        </p:txBody>
      </p:sp>
      <p:pic>
        <p:nvPicPr>
          <p:cNvPr id="4" name="Picture 5">
            <a:extLst>
              <a:ext uri="{FF2B5EF4-FFF2-40B4-BE49-F238E27FC236}">
                <a16:creationId xmlns:a16="http://schemas.microsoft.com/office/drawing/2014/main" id="{3CA8207B-8A34-B954-617F-1FE9E84208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905001"/>
            <a:ext cx="4057650" cy="42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622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1485F-AD1A-0707-4638-86DDD1FAD1E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A9043AC-8FA2-A5ED-D067-A56A2695312B}"/>
              </a:ext>
            </a:extLst>
          </p:cNvPr>
          <p:cNvPicPr>
            <a:picLocks noChangeAspect="1"/>
          </p:cNvPicPr>
          <p:nvPr/>
        </p:nvPicPr>
        <p:blipFill>
          <a:blip r:embed="rId3"/>
          <a:stretch>
            <a:fillRect/>
          </a:stretch>
        </p:blipFill>
        <p:spPr>
          <a:xfrm>
            <a:off x="0" y="0"/>
            <a:ext cx="12202788" cy="6858000"/>
          </a:xfrm>
          <a:prstGeom prst="rect">
            <a:avLst/>
          </a:prstGeom>
        </p:spPr>
      </p:pic>
      <p:pic>
        <p:nvPicPr>
          <p:cNvPr id="3" name="Picture 2">
            <a:extLst>
              <a:ext uri="{FF2B5EF4-FFF2-40B4-BE49-F238E27FC236}">
                <a16:creationId xmlns:a16="http://schemas.microsoft.com/office/drawing/2014/main" id="{15DEF6B7-685B-C15B-9900-C1A0463C369C}"/>
              </a:ext>
            </a:extLst>
          </p:cNvPr>
          <p:cNvPicPr>
            <a:picLocks noChangeAspect="1"/>
          </p:cNvPicPr>
          <p:nvPr/>
        </p:nvPicPr>
        <p:blipFill>
          <a:blip r:embed="rId4"/>
          <a:stretch>
            <a:fillRect/>
          </a:stretch>
        </p:blipFill>
        <p:spPr>
          <a:xfrm>
            <a:off x="2890390" y="109313"/>
            <a:ext cx="6411220" cy="6639373"/>
          </a:xfrm>
          <a:prstGeom prst="rect">
            <a:avLst/>
          </a:prstGeom>
        </p:spPr>
      </p:pic>
    </p:spTree>
    <p:extLst>
      <p:ext uri="{BB962C8B-B14F-4D97-AF65-F5344CB8AC3E}">
        <p14:creationId xmlns:p14="http://schemas.microsoft.com/office/powerpoint/2010/main" val="3723438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833E073-6032-CD99-6B3D-C4AE4F0DB1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9593" y="350917"/>
            <a:ext cx="5088238" cy="1646500"/>
          </a:xfrm>
          <a:prstGeom prst="rect">
            <a:avLst/>
          </a:prstGeom>
        </p:spPr>
      </p:pic>
      <p:sp>
        <p:nvSpPr>
          <p:cNvPr id="6" name="Subtitle 2">
            <a:extLst>
              <a:ext uri="{FF2B5EF4-FFF2-40B4-BE49-F238E27FC236}">
                <a16:creationId xmlns:a16="http://schemas.microsoft.com/office/drawing/2014/main" id="{88C39FF9-6763-E895-A158-A2B2C01B71E1}"/>
              </a:ext>
            </a:extLst>
          </p:cNvPr>
          <p:cNvSpPr txBox="1">
            <a:spLocks/>
          </p:cNvSpPr>
          <p:nvPr/>
        </p:nvSpPr>
        <p:spPr>
          <a:xfrm>
            <a:off x="7497203" y="3843778"/>
            <a:ext cx="4326526" cy="1646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549E39"/>
              </a:buClr>
              <a:buSzPct val="100000"/>
              <a:buFont typeface="Calibri" panose="020F0502020204030204" pitchFamily="34" charset="0"/>
              <a:buNone/>
              <a:tabLst/>
              <a:defRPr/>
            </a:pPr>
            <a:r>
              <a:rPr kumimoji="0" lang="en-US" sz="2400" b="0" i="0" u="none" strike="noStrike" kern="1200" cap="all" spc="200" normalizeH="0" baseline="0" noProof="0" dirty="0">
                <a:ln>
                  <a:noFill/>
                </a:ln>
                <a:solidFill>
                  <a:srgbClr val="455F51"/>
                </a:solidFill>
                <a:effectLst/>
                <a:uLnTx/>
                <a:uFillTx/>
                <a:latin typeface="Corbel" panose="020B0503020204020204"/>
                <a:ea typeface="+mn-ea"/>
                <a:cs typeface="+mn-cs"/>
              </a:rPr>
              <a:t>Mission: </a:t>
            </a:r>
            <a:r>
              <a:rPr kumimoji="0" lang="en-US" sz="2400" b="0" i="0" u="none" strike="noStrike" kern="1200" cap="none" spc="200" normalizeH="0" baseline="0" noProof="0" dirty="0">
                <a:ln>
                  <a:noFill/>
                </a:ln>
                <a:solidFill>
                  <a:srgbClr val="455F51"/>
                </a:solidFill>
                <a:effectLst/>
                <a:uLnTx/>
                <a:uFillTx/>
                <a:latin typeface="Corbel" panose="020B0503020204020204"/>
                <a:ea typeface="+mn-ea"/>
                <a:cs typeface="+mn-cs"/>
              </a:rPr>
              <a:t>We steward resources to prevent waste and conserve the environment</a:t>
            </a:r>
          </a:p>
        </p:txBody>
      </p:sp>
      <p:sp>
        <p:nvSpPr>
          <p:cNvPr id="16" name="Slide Number Placeholder 15">
            <a:extLst>
              <a:ext uri="{FF2B5EF4-FFF2-40B4-BE49-F238E27FC236}">
                <a16:creationId xmlns:a16="http://schemas.microsoft.com/office/drawing/2014/main" id="{2DE77D1D-F995-2AA7-15DE-846AEC1840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55B0D-81DA-4219-B8B4-46CF83CD939D}" type="slidenum">
              <a:rPr kumimoji="0" lang="en-US" sz="1100" b="0" i="0" u="none" strike="noStrike" kern="1200" cap="none" spc="0" normalizeH="0" baseline="0" noProof="0" smtClean="0">
                <a:ln>
                  <a:noFill/>
                </a:ln>
                <a:solidFill>
                  <a:srgbClr val="549E39">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a:ln>
                <a:noFill/>
              </a:ln>
              <a:solidFill>
                <a:srgbClr val="549E39">
                  <a:lumMod val="50000"/>
                </a:srgbClr>
              </a:solidFill>
              <a:effectLst/>
              <a:uLnTx/>
              <a:uFillTx/>
              <a:latin typeface="Corbel" panose="020B0503020204020204"/>
              <a:ea typeface="+mn-ea"/>
              <a:cs typeface="+mn-cs"/>
            </a:endParaRPr>
          </a:p>
        </p:txBody>
      </p:sp>
      <p:grpSp>
        <p:nvGrpSpPr>
          <p:cNvPr id="23" name="Group 22">
            <a:extLst>
              <a:ext uri="{FF2B5EF4-FFF2-40B4-BE49-F238E27FC236}">
                <a16:creationId xmlns:a16="http://schemas.microsoft.com/office/drawing/2014/main" id="{FC3BAB0D-AB88-7596-1864-4488059C3158}"/>
              </a:ext>
            </a:extLst>
          </p:cNvPr>
          <p:cNvGrpSpPr/>
          <p:nvPr/>
        </p:nvGrpSpPr>
        <p:grpSpPr>
          <a:xfrm>
            <a:off x="5224620" y="208346"/>
            <a:ext cx="7120573" cy="2968016"/>
            <a:chOff x="5360087" y="212725"/>
            <a:chExt cx="7120573" cy="2968016"/>
          </a:xfrm>
        </p:grpSpPr>
        <p:pic>
          <p:nvPicPr>
            <p:cNvPr id="20" name="Picture 19">
              <a:extLst>
                <a:ext uri="{FF2B5EF4-FFF2-40B4-BE49-F238E27FC236}">
                  <a16:creationId xmlns:a16="http://schemas.microsoft.com/office/drawing/2014/main" id="{3E65B0AC-F326-A87A-2544-FBA83F93E816}"/>
                </a:ext>
              </a:extLst>
            </p:cNvPr>
            <p:cNvPicPr>
              <a:picLocks noChangeAspect="1"/>
            </p:cNvPicPr>
            <p:nvPr/>
          </p:nvPicPr>
          <p:blipFill>
            <a:blip r:embed="rId4"/>
            <a:stretch>
              <a:fillRect/>
            </a:stretch>
          </p:blipFill>
          <p:spPr>
            <a:xfrm>
              <a:off x="5706509" y="212725"/>
              <a:ext cx="6485491" cy="2968016"/>
            </a:xfrm>
            <a:prstGeom prst="rect">
              <a:avLst/>
            </a:prstGeom>
          </p:spPr>
        </p:pic>
        <p:sp>
          <p:nvSpPr>
            <p:cNvPr id="21" name="TextBox 20">
              <a:extLst>
                <a:ext uri="{FF2B5EF4-FFF2-40B4-BE49-F238E27FC236}">
                  <a16:creationId xmlns:a16="http://schemas.microsoft.com/office/drawing/2014/main" id="{4B321FAE-ECBF-1FF1-0225-327807EFFD58}"/>
                </a:ext>
              </a:extLst>
            </p:cNvPr>
            <p:cNvSpPr txBox="1"/>
            <p:nvPr/>
          </p:nvSpPr>
          <p:spPr>
            <a:xfrm>
              <a:off x="5360087" y="1022712"/>
              <a:ext cx="2556934" cy="83099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PRC WEST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828 W. North Ave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Pittsburgh PA </a:t>
              </a:r>
              <a:r>
                <a:rPr kumimoji="0" lang="en-US" sz="1600" b="0" i="0" u="none" strike="noStrike" kern="1200" cap="none" spc="0" normalizeH="0" baseline="0" noProof="0" dirty="0">
                  <a:ln w="0">
                    <a:noFill/>
                  </a:ln>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15233</a:t>
              </a:r>
            </a:p>
          </p:txBody>
        </p:sp>
        <p:sp>
          <p:nvSpPr>
            <p:cNvPr id="22" name="TextBox 21">
              <a:extLst>
                <a:ext uri="{FF2B5EF4-FFF2-40B4-BE49-F238E27FC236}">
                  <a16:creationId xmlns:a16="http://schemas.microsoft.com/office/drawing/2014/main" id="{307EB817-1B32-0016-4406-E18006C80490}"/>
                </a:ext>
              </a:extLst>
            </p:cNvPr>
            <p:cNvSpPr txBox="1"/>
            <p:nvPr/>
          </p:nvSpPr>
          <p:spPr>
            <a:xfrm>
              <a:off x="9923726" y="1315100"/>
              <a:ext cx="2556934" cy="107721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PRC EAST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1521 N. Providence 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(Rose Tree Park)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Media, PA 19063</a:t>
              </a:r>
            </a:p>
          </p:txBody>
        </p:sp>
      </p:grpSp>
      <p:pic>
        <p:nvPicPr>
          <p:cNvPr id="14" name="Picture 13">
            <a:extLst>
              <a:ext uri="{FF2B5EF4-FFF2-40B4-BE49-F238E27FC236}">
                <a16:creationId xmlns:a16="http://schemas.microsoft.com/office/drawing/2014/main" id="{3A1140D5-1A89-C1E9-CFF1-740C21A6D4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068" y="1997417"/>
            <a:ext cx="11169468" cy="4652237"/>
          </a:xfrm>
          <a:prstGeom prst="homePlate">
            <a:avLst/>
          </a:prstGeom>
          <a:ln>
            <a:noFill/>
          </a:ln>
          <a:effectLst>
            <a:softEdge rad="112500"/>
          </a:effectLst>
        </p:spPr>
      </p:pic>
    </p:spTree>
    <p:extLst>
      <p:ext uri="{BB962C8B-B14F-4D97-AF65-F5344CB8AC3E}">
        <p14:creationId xmlns:p14="http://schemas.microsoft.com/office/powerpoint/2010/main" val="173088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2E78A4-E88F-DD60-E9EC-0667B5BDF935}"/>
              </a:ext>
            </a:extLst>
          </p:cNvPr>
          <p:cNvPicPr>
            <a:picLocks noChangeAspect="1"/>
          </p:cNvPicPr>
          <p:nvPr/>
        </p:nvPicPr>
        <p:blipFill>
          <a:blip r:embed="rId2"/>
          <a:srcRect l="3026" t="7631" r="5658" b="12369"/>
          <a:stretch>
            <a:fillRect/>
          </a:stretch>
        </p:blipFill>
        <p:spPr>
          <a:xfrm>
            <a:off x="-232611" y="-1"/>
            <a:ext cx="12760884" cy="6288505"/>
          </a:xfrm>
          <a:prstGeom prst="rect">
            <a:avLst/>
          </a:prstGeom>
          <a:noFill/>
        </p:spPr>
      </p:pic>
      <p:sp>
        <p:nvSpPr>
          <p:cNvPr id="2" name="Slide Number Placeholder 1" hidden="1">
            <a:extLst>
              <a:ext uri="{FF2B5EF4-FFF2-40B4-BE49-F238E27FC236}">
                <a16:creationId xmlns:a16="http://schemas.microsoft.com/office/drawing/2014/main" id="{8F3510AB-81E1-8416-C103-D010D03B45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CD8D479-8942-46E8-A226-A4E01F7A105C}" type="slidenum">
              <a:rPr kumimoji="0" lang="en-US" sz="1100" b="0" i="0" u="none" strike="noStrike" kern="1200" cap="none" spc="0" normalizeH="0" baseline="0" noProof="0" smtClean="0">
                <a:ln>
                  <a:noFill/>
                </a:ln>
                <a:solidFill>
                  <a:srgbClr val="549E39">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en-US" sz="1100" b="0" i="0" u="none" strike="noStrike" kern="1200" cap="none" spc="0" normalizeH="0" baseline="0" noProof="0">
              <a:ln>
                <a:noFill/>
              </a:ln>
              <a:solidFill>
                <a:srgbClr val="549E39">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5339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6C0EE-C2C9-6498-1497-08349F8F6CD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A4C51D-BCDF-3EF0-F3D8-E22CAF6609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549E39">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a:ln>
                <a:noFill/>
              </a:ln>
              <a:solidFill>
                <a:srgbClr val="549E39">
                  <a:lumMod val="50000"/>
                </a:srgbClr>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52D2626E-7939-676B-7914-D918EF3D6A11}"/>
              </a:ext>
            </a:extLst>
          </p:cNvPr>
          <p:cNvSpPr txBox="1"/>
          <p:nvPr/>
        </p:nvSpPr>
        <p:spPr>
          <a:xfrm>
            <a:off x="7824139" y="3342590"/>
            <a:ext cx="4110785" cy="171136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4.9 lbs. of waste per person/ per day in the U.S. (2018 data)</a:t>
            </a:r>
            <a:r>
              <a:rPr kumimoji="0" lang="en-US" sz="1800" b="0" i="0" u="none" strike="noStrike" kern="1200" cap="none" spc="0" normalizeH="0" baseline="30000" noProof="0" dirty="0">
                <a:ln>
                  <a:noFill/>
                </a:ln>
                <a:solidFill>
                  <a:prstClr val="black"/>
                </a:solidFill>
                <a:effectLst/>
                <a:uLnTx/>
                <a:uFillTx/>
                <a:latin typeface="Corbel" panose="020B0503020204020204"/>
                <a:ea typeface="+mn-ea"/>
                <a:cs typeface="+mn-cs"/>
              </a:rPr>
              <a:t>1</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335,000,000 population of the United States (2018)</a:t>
            </a:r>
            <a:r>
              <a:rPr kumimoji="0" lang="en-US" sz="1800" b="0" i="0" u="none" strike="noStrike" kern="1200" cap="none" spc="0" normalizeH="0" baseline="30000" noProof="0" dirty="0">
                <a:ln>
                  <a:noFill/>
                </a:ln>
                <a:solidFill>
                  <a:prstClr val="black"/>
                </a:solidFill>
                <a:effectLst/>
                <a:uLnTx/>
                <a:uFillTx/>
                <a:latin typeface="Corbel" panose="020B0503020204020204"/>
                <a:ea typeface="+mn-ea"/>
                <a:cs typeface="+mn-cs"/>
              </a:rPr>
              <a:t>2</a:t>
            </a:r>
          </a:p>
        </p:txBody>
      </p:sp>
      <p:sp>
        <p:nvSpPr>
          <p:cNvPr id="2" name="TextBox 1">
            <a:extLst>
              <a:ext uri="{FF2B5EF4-FFF2-40B4-BE49-F238E27FC236}">
                <a16:creationId xmlns:a16="http://schemas.microsoft.com/office/drawing/2014/main" id="{12135652-1F9A-92C0-58E3-942DF360BC4B}"/>
              </a:ext>
            </a:extLst>
          </p:cNvPr>
          <p:cNvSpPr txBox="1"/>
          <p:nvPr/>
        </p:nvSpPr>
        <p:spPr>
          <a:xfrm>
            <a:off x="797898" y="4757177"/>
            <a:ext cx="6290445" cy="131818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1A921"/>
                </a:solidFill>
                <a:effectLst/>
                <a:uLnTx/>
                <a:uFillTx/>
                <a:latin typeface="Corbel" panose="020B0503020204020204"/>
                <a:ea typeface="+mn-ea"/>
                <a:cs typeface="+mn-cs"/>
              </a:rPr>
              <a:t>Many people doing </a:t>
            </a:r>
            <a:r>
              <a:rPr kumimoji="0" lang="en-US" sz="2800" b="1" i="0" u="none" strike="noStrike" kern="1200" cap="none" spc="0" normalizeH="0" baseline="0" noProof="0" dirty="0">
                <a:ln>
                  <a:noFill/>
                </a:ln>
                <a:solidFill>
                  <a:srgbClr val="01A921"/>
                </a:solidFill>
                <a:effectLst/>
                <a:uLnTx/>
                <a:uFillTx/>
                <a:latin typeface="Corbel" panose="020B0503020204020204"/>
                <a:ea typeface="+mn-ea"/>
                <a:cs typeface="+mn-cs"/>
                <a:hlinkClick r:id="rId3"/>
              </a:rPr>
              <a:t>a little </a:t>
            </a:r>
            <a:r>
              <a:rPr kumimoji="0" lang="en-US" sz="2800" b="1" i="0" u="none" strike="noStrike" kern="1200" cap="none" spc="0" normalizeH="0" baseline="0" noProof="0" dirty="0">
                <a:ln>
                  <a:noFill/>
                </a:ln>
                <a:solidFill>
                  <a:srgbClr val="01A921"/>
                </a:solidFill>
                <a:effectLst/>
                <a:uLnTx/>
                <a:uFillTx/>
                <a:latin typeface="Corbel" panose="020B0503020204020204"/>
                <a:ea typeface="+mn-ea"/>
                <a:cs typeface="+mn-cs"/>
              </a:rPr>
              <a:t>is better than a few people doing </a:t>
            </a:r>
            <a:r>
              <a:rPr kumimoji="0" lang="en-US" sz="2800" b="1" i="0" u="none" strike="noStrike" kern="1200" cap="none" spc="0" normalizeH="0" baseline="0" noProof="0" dirty="0">
                <a:ln>
                  <a:noFill/>
                </a:ln>
                <a:solidFill>
                  <a:srgbClr val="01A921"/>
                </a:solidFill>
                <a:effectLst/>
                <a:uLnTx/>
                <a:uFillTx/>
                <a:latin typeface="Corbel" panose="020B0503020204020204"/>
                <a:ea typeface="+mn-ea"/>
                <a:cs typeface="+mn-cs"/>
                <a:hlinkClick r:id="rId4"/>
              </a:rPr>
              <a:t>a lot</a:t>
            </a:r>
            <a:endParaRPr kumimoji="0" lang="en-US" sz="2800" b="1" i="0" u="none" strike="noStrike" kern="1200" cap="none" spc="0" normalizeH="0" baseline="0" noProof="0" dirty="0">
              <a:ln>
                <a:noFill/>
              </a:ln>
              <a:solidFill>
                <a:srgbClr val="01A921"/>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E300123D-A2BA-7462-C265-0759EF05115C}"/>
              </a:ext>
            </a:extLst>
          </p:cNvPr>
          <p:cNvSpPr txBox="1"/>
          <p:nvPr/>
        </p:nvSpPr>
        <p:spPr>
          <a:xfrm>
            <a:off x="7635543" y="5227834"/>
            <a:ext cx="4543870" cy="1169551"/>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t>USEPA. </a:t>
            </a:r>
            <a:r>
              <a:rPr kumimoji="0" lang="en-US" sz="1000" b="0" i="1" u="none" strike="noStrike" kern="1200" cap="none" spc="0" normalizeH="0" baseline="0" noProof="0" dirty="0">
                <a:ln>
                  <a:noFill/>
                </a:ln>
                <a:solidFill>
                  <a:prstClr val="black"/>
                </a:solidFill>
                <a:effectLst/>
                <a:uLnTx/>
                <a:uFillTx/>
                <a:latin typeface="Corbel" panose="020B0503020204020204"/>
                <a:ea typeface="+mn-ea"/>
                <a:cs typeface="+mn-cs"/>
              </a:rPr>
              <a:t>National Overview: Facts and Figures on Materials, Wastes and Recycling. </a:t>
            </a:r>
            <a:r>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t>2018 </a:t>
            </a:r>
            <a:r>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hlinkClick r:id="rId5"/>
              </a:rPr>
              <a:t>https://www.epa.gov/facts-and-figures-about-materials-waste-and-recycling/national-overview-facts-and-figures-materials</a:t>
            </a: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hlinkClick r:id="rId6"/>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t>United Nations Department of Economic and Social Affairs. </a:t>
            </a:r>
            <a:r>
              <a:rPr kumimoji="0" lang="en-US" sz="1000" b="0" i="1" u="none" strike="noStrike" kern="1200" cap="none" spc="0" normalizeH="0" baseline="0" noProof="0" dirty="0">
                <a:ln>
                  <a:noFill/>
                </a:ln>
                <a:solidFill>
                  <a:prstClr val="black"/>
                </a:solidFill>
                <a:effectLst/>
                <a:uLnTx/>
                <a:uFillTx/>
                <a:latin typeface="Corbel" panose="020B0503020204020204"/>
                <a:ea typeface="+mn-ea"/>
                <a:cs typeface="+mn-cs"/>
              </a:rPr>
              <a:t>World Population Prospects 2024</a:t>
            </a:r>
            <a:r>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t>. (U.S. Population data from 2018) </a:t>
            </a:r>
            <a:r>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hlinkClick r:id="rId7"/>
              </a:rPr>
              <a:t>https://population.un.org/wpp/</a:t>
            </a:r>
            <a:r>
              <a:rPr kumimoji="0" lang="en-US" sz="1000" b="0" i="0" u="none" strike="noStrike" kern="1200" cap="none" spc="0" normalizeH="0" baseline="0" noProof="0" dirty="0">
                <a:ln>
                  <a:noFill/>
                </a:ln>
                <a:solidFill>
                  <a:prstClr val="black"/>
                </a:solidFill>
                <a:effectLst/>
                <a:uLnTx/>
                <a:uFillTx/>
                <a:latin typeface="Corbel" panose="020B0503020204020204"/>
                <a:ea typeface="+mn-ea"/>
                <a:cs typeface="+mn-cs"/>
              </a:rPr>
              <a:t> </a:t>
            </a:r>
          </a:p>
        </p:txBody>
      </p:sp>
      <p:graphicFrame>
        <p:nvGraphicFramePr>
          <p:cNvPr id="9" name="Chart 8">
            <a:extLst>
              <a:ext uri="{FF2B5EF4-FFF2-40B4-BE49-F238E27FC236}">
                <a16:creationId xmlns:a16="http://schemas.microsoft.com/office/drawing/2014/main" id="{AA19E67C-D4A4-FBAB-BE8B-54275D2F76F9}"/>
              </a:ext>
            </a:extLst>
          </p:cNvPr>
          <p:cNvGraphicFramePr>
            <a:graphicFrameLocks/>
          </p:cNvGraphicFramePr>
          <p:nvPr/>
        </p:nvGraphicFramePr>
        <p:xfrm>
          <a:off x="260413" y="1347686"/>
          <a:ext cx="7311461" cy="3120390"/>
        </p:xfrm>
        <a:graphic>
          <a:graphicData uri="http://schemas.openxmlformats.org/drawingml/2006/chart">
            <c:chart xmlns:c="http://schemas.openxmlformats.org/drawingml/2006/chart" xmlns:r="http://schemas.openxmlformats.org/officeDocument/2006/relationships" r:id="rId8"/>
          </a:graphicData>
        </a:graphic>
      </p:graphicFrame>
      <p:sp>
        <p:nvSpPr>
          <p:cNvPr id="3" name="Title 1">
            <a:extLst>
              <a:ext uri="{FF2B5EF4-FFF2-40B4-BE49-F238E27FC236}">
                <a16:creationId xmlns:a16="http://schemas.microsoft.com/office/drawing/2014/main" id="{6A5A017A-4E06-DCF9-8C3C-A4AC5EC09C5C}"/>
              </a:ext>
            </a:extLst>
          </p:cNvPr>
          <p:cNvSpPr>
            <a:spLocks noGrp="1"/>
          </p:cNvSpPr>
          <p:nvPr>
            <p:ph type="title"/>
          </p:nvPr>
        </p:nvSpPr>
        <p:spPr>
          <a:xfrm>
            <a:off x="205201" y="50838"/>
            <a:ext cx="10708876" cy="813228"/>
          </a:xfrm>
        </p:spPr>
        <p:txBody>
          <a:bodyPr>
            <a:normAutofit/>
          </a:bodyPr>
          <a:lstStyle/>
          <a:p>
            <a:r>
              <a:rPr lang="en-US" sz="4000" dirty="0">
                <a:solidFill>
                  <a:schemeClr val="accent1"/>
                </a:solidFill>
              </a:rPr>
              <a:t>Can we reach Zero Waste?</a:t>
            </a:r>
          </a:p>
        </p:txBody>
      </p:sp>
      <p:pic>
        <p:nvPicPr>
          <p:cNvPr id="16" name="Picture 15">
            <a:extLst>
              <a:ext uri="{FF2B5EF4-FFF2-40B4-BE49-F238E27FC236}">
                <a16:creationId xmlns:a16="http://schemas.microsoft.com/office/drawing/2014/main" id="{05777463-08E7-E30E-588F-BFD20590F5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25852" y="102679"/>
            <a:ext cx="3275894" cy="3066033"/>
          </a:xfrm>
          <a:prstGeom prst="rect">
            <a:avLst/>
          </a:prstGeom>
        </p:spPr>
      </p:pic>
    </p:spTree>
    <p:extLst>
      <p:ext uri="{BB962C8B-B14F-4D97-AF65-F5344CB8AC3E}">
        <p14:creationId xmlns:p14="http://schemas.microsoft.com/office/powerpoint/2010/main" val="103519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B21A9-DDF8-1315-F55E-4E9780FEADB2}"/>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72C33A34-69CE-EC5A-30F5-CDF42A1057B0}"/>
              </a:ext>
            </a:extLst>
          </p:cNvPr>
          <p:cNvSpPr>
            <a:spLocks noGrp="1"/>
          </p:cNvSpPr>
          <p:nvPr>
            <p:ph type="title"/>
          </p:nvPr>
        </p:nvSpPr>
        <p:spPr>
          <a:xfrm>
            <a:off x="-970547" y="1187117"/>
            <a:ext cx="8125326" cy="1332658"/>
          </a:xfrm>
        </p:spPr>
        <p:txBody>
          <a:bodyPr>
            <a:noAutofit/>
          </a:bodyPr>
          <a:lstStyle/>
          <a:p>
            <a:pPr algn="ctr"/>
            <a:r>
              <a:rPr lang="en-US" sz="6000" dirty="0">
                <a:solidFill>
                  <a:schemeClr val="accent1"/>
                </a:solidFill>
              </a:rPr>
              <a:t>Where To Start?</a:t>
            </a:r>
            <a:br>
              <a:rPr lang="en-US" sz="6600" b="1" dirty="0">
                <a:solidFill>
                  <a:srgbClr val="00B050"/>
                </a:solidFill>
              </a:rPr>
            </a:br>
            <a:endParaRPr lang="en-US" sz="6600" dirty="0">
              <a:solidFill>
                <a:srgbClr val="00B050"/>
              </a:solidFill>
            </a:endParaRPr>
          </a:p>
        </p:txBody>
      </p:sp>
      <p:sp>
        <p:nvSpPr>
          <p:cNvPr id="4" name="Slide Number Placeholder 3">
            <a:extLst>
              <a:ext uri="{FF2B5EF4-FFF2-40B4-BE49-F238E27FC236}">
                <a16:creationId xmlns:a16="http://schemas.microsoft.com/office/drawing/2014/main" id="{0DB4B73F-D18C-E18F-E9D7-D7B25EED3E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549E39">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100" b="0" i="0" u="none" strike="noStrike" kern="1200" cap="none" spc="0" normalizeH="0" baseline="0" noProof="0">
              <a:ln>
                <a:noFill/>
              </a:ln>
              <a:solidFill>
                <a:srgbClr val="549E39">
                  <a:lumMod val="50000"/>
                </a:srgbClr>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23EF7298-1868-1EE1-CEE0-9AD021011FDE}"/>
              </a:ext>
            </a:extLst>
          </p:cNvPr>
          <p:cNvSpPr txBox="1"/>
          <p:nvPr/>
        </p:nvSpPr>
        <p:spPr>
          <a:xfrm>
            <a:off x="1527420" y="1853446"/>
            <a:ext cx="581018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bel" panose="020B0503020204020204"/>
                <a:ea typeface="+mn-ea"/>
                <a:cs typeface="+mn-cs"/>
              </a:rPr>
              <a:t>First, let’s discover what is being generated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bel" panose="020B0503020204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bel" panose="020B0503020204020204"/>
                <a:ea typeface="+mn-ea"/>
                <a:cs typeface="+mn-cs"/>
              </a:rPr>
              <a:t>=&gt; Do A Waste Audit</a:t>
            </a:r>
          </a:p>
        </p:txBody>
      </p:sp>
      <p:pic>
        <p:nvPicPr>
          <p:cNvPr id="9" name="Picture 8">
            <a:extLst>
              <a:ext uri="{FF2B5EF4-FFF2-40B4-BE49-F238E27FC236}">
                <a16:creationId xmlns:a16="http://schemas.microsoft.com/office/drawing/2014/main" id="{FA4BE465-C485-2134-B58F-906FC40997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9489" y="774357"/>
            <a:ext cx="3981965" cy="5309286"/>
          </a:xfrm>
          <a:prstGeom prst="rect">
            <a:avLst/>
          </a:prstGeom>
        </p:spPr>
      </p:pic>
    </p:spTree>
    <p:extLst>
      <p:ext uri="{BB962C8B-B14F-4D97-AF65-F5344CB8AC3E}">
        <p14:creationId xmlns:p14="http://schemas.microsoft.com/office/powerpoint/2010/main" val="103276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F6DD3-35E5-AD6F-2837-3B2B0E2FACA7}"/>
              </a:ext>
            </a:extLst>
          </p:cNvPr>
          <p:cNvSpPr>
            <a:spLocks noGrp="1"/>
          </p:cNvSpPr>
          <p:nvPr>
            <p:ph type="title"/>
          </p:nvPr>
        </p:nvSpPr>
        <p:spPr>
          <a:xfrm>
            <a:off x="296780" y="276087"/>
            <a:ext cx="10485196" cy="1183566"/>
          </a:xfrm>
        </p:spPr>
        <p:txBody>
          <a:bodyPr anchor="b">
            <a:normAutofit/>
          </a:bodyPr>
          <a:lstStyle/>
          <a:p>
            <a:r>
              <a:rPr lang="en-US" sz="4000" dirty="0"/>
              <a:t>WHY A WASTE AUDIT?</a:t>
            </a:r>
          </a:p>
        </p:txBody>
      </p:sp>
      <p:sp>
        <p:nvSpPr>
          <p:cNvPr id="3" name="Text Placeholder 2">
            <a:extLst>
              <a:ext uri="{FF2B5EF4-FFF2-40B4-BE49-F238E27FC236}">
                <a16:creationId xmlns:a16="http://schemas.microsoft.com/office/drawing/2014/main" id="{660486A5-3C7D-A28F-6972-8E57A27150CF}"/>
              </a:ext>
            </a:extLst>
          </p:cNvPr>
          <p:cNvSpPr>
            <a:spLocks noGrp="1"/>
          </p:cNvSpPr>
          <p:nvPr>
            <p:ph type="body" idx="1"/>
          </p:nvPr>
        </p:nvSpPr>
        <p:spPr/>
        <p:txBody>
          <a:bodyPr anchor="b">
            <a:normAutofit/>
          </a:bodyPr>
          <a:lstStyle/>
          <a:p>
            <a:pPr>
              <a:spcAft>
                <a:spcPts val="600"/>
              </a:spcAft>
            </a:pPr>
            <a:r>
              <a:rPr lang="en-US" dirty="0"/>
              <a:t>	</a:t>
            </a:r>
            <a:endParaRPr lang="en-US"/>
          </a:p>
        </p:txBody>
      </p:sp>
      <p:sp>
        <p:nvSpPr>
          <p:cNvPr id="4" name="Content Placeholder 3">
            <a:extLst>
              <a:ext uri="{FF2B5EF4-FFF2-40B4-BE49-F238E27FC236}">
                <a16:creationId xmlns:a16="http://schemas.microsoft.com/office/drawing/2014/main" id="{3FDEE238-8709-5CDF-408F-0165AB321179}"/>
              </a:ext>
            </a:extLst>
          </p:cNvPr>
          <p:cNvSpPr>
            <a:spLocks noGrp="1"/>
          </p:cNvSpPr>
          <p:nvPr>
            <p:ph sz="half" idx="2"/>
          </p:nvPr>
        </p:nvSpPr>
        <p:spPr>
          <a:xfrm>
            <a:off x="104274" y="1724527"/>
            <a:ext cx="7066547" cy="4520892"/>
          </a:xfrm>
        </p:spPr>
        <p:txBody>
          <a:bodyPr>
            <a:normAutofit/>
          </a:bodyPr>
          <a:lstStyle/>
          <a:p>
            <a:pPr marL="571500" lvl="0" indent="-571500" defTabSz="457200" fontAlgn="base">
              <a:spcBef>
                <a:spcPts val="0"/>
              </a:spcBef>
              <a:defRPr/>
            </a:pPr>
            <a:r>
              <a:rPr lang="en-US" dirty="0"/>
              <a:t>Evaluate existing waste-related services and programs</a:t>
            </a:r>
            <a:br>
              <a:rPr lang="en-US" dirty="0"/>
            </a:br>
            <a:endParaRPr lang="en-US" dirty="0"/>
          </a:p>
          <a:p>
            <a:pPr marL="571500" lvl="0" indent="-571500" defTabSz="457200" fontAlgn="base">
              <a:spcBef>
                <a:spcPts val="0"/>
              </a:spcBef>
              <a:defRPr/>
            </a:pPr>
            <a:r>
              <a:rPr lang="en-US" dirty="0"/>
              <a:t>Identify opportunities for waste avoidance, reduction, and diversion</a:t>
            </a:r>
            <a:br>
              <a:rPr lang="en-US" dirty="0"/>
            </a:br>
            <a:endParaRPr lang="en-US" dirty="0"/>
          </a:p>
          <a:p>
            <a:pPr marL="571500" lvl="0" indent="-571500" defTabSz="457200" fontAlgn="base">
              <a:spcBef>
                <a:spcPts val="0"/>
              </a:spcBef>
              <a:defRPr/>
            </a:pPr>
            <a:r>
              <a:rPr lang="en-US" dirty="0"/>
              <a:t>Document programming to measure change over time</a:t>
            </a:r>
            <a:br>
              <a:rPr lang="en-US" dirty="0"/>
            </a:br>
            <a:endParaRPr lang="en-US" dirty="0"/>
          </a:p>
          <a:p>
            <a:pPr marL="571500" lvl="0" indent="-571500" defTabSz="457200" fontAlgn="base">
              <a:spcBef>
                <a:spcPts val="0"/>
              </a:spcBef>
              <a:defRPr/>
            </a:pPr>
            <a:r>
              <a:rPr lang="en-US" dirty="0"/>
              <a:t>Right-size system components to achieve economic efficiencies</a:t>
            </a:r>
            <a:br>
              <a:rPr lang="en-US" dirty="0"/>
            </a:br>
            <a:endParaRPr lang="en-US" dirty="0"/>
          </a:p>
          <a:p>
            <a:pPr marL="571500" lvl="0" indent="-571500" defTabSz="457200" fontAlgn="base">
              <a:spcBef>
                <a:spcPts val="0"/>
              </a:spcBef>
              <a:defRPr/>
            </a:pPr>
            <a:r>
              <a:rPr lang="en-US" dirty="0"/>
              <a:t>Maximize the performance of waste diversion efforts</a:t>
            </a:r>
          </a:p>
          <a:p>
            <a:endParaRPr lang="en-US" dirty="0"/>
          </a:p>
        </p:txBody>
      </p:sp>
      <p:pic>
        <p:nvPicPr>
          <p:cNvPr id="15" name="Content Placeholder 14">
            <a:extLst>
              <a:ext uri="{FF2B5EF4-FFF2-40B4-BE49-F238E27FC236}">
                <a16:creationId xmlns:a16="http://schemas.microsoft.com/office/drawing/2014/main" id="{F1A2C8E3-A802-59C0-E3BE-E5D3DBD07FA7}"/>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rcRect l="8451" r="10806" b="-3"/>
          <a:stretch>
            <a:fillRect/>
          </a:stretch>
        </p:blipFill>
        <p:spPr>
          <a:xfrm>
            <a:off x="7299158" y="1966436"/>
            <a:ext cx="4610100" cy="3811271"/>
          </a:xfrm>
          <a:prstGeom prst="rect">
            <a:avLst/>
          </a:prstGeom>
          <a:noFill/>
        </p:spPr>
      </p:pic>
      <p:sp>
        <p:nvSpPr>
          <p:cNvPr id="7" name="Slide Number Placeholder 6">
            <a:extLst>
              <a:ext uri="{FF2B5EF4-FFF2-40B4-BE49-F238E27FC236}">
                <a16:creationId xmlns:a16="http://schemas.microsoft.com/office/drawing/2014/main" id="{688B93A9-25A1-9122-AE94-5D39C1061DBD}"/>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549E39">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39</a:t>
            </a:fld>
            <a:endParaRPr kumimoji="0" lang="en-US" sz="1000" b="0" i="0" u="none" strike="noStrike" kern="1200" cap="none" spc="0" normalizeH="0" baseline="0" noProof="0">
              <a:ln>
                <a:noFill/>
              </a:ln>
              <a:solidFill>
                <a:srgbClr val="549E39">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1582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a:extLst>
              <a:ext uri="{FF2B5EF4-FFF2-40B4-BE49-F238E27FC236}">
                <a16:creationId xmlns:a16="http://schemas.microsoft.com/office/drawing/2014/main" id="{D1CB80A3-03DE-43CB-AC1E-A39EFCEBE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775" y="76200"/>
            <a:ext cx="5752451"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618AF541-2983-9409-AA13-1CA8E3F7A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600" y="3581400"/>
            <a:ext cx="7370798" cy="2209800"/>
          </a:xfrm>
          <a:prstGeom prst="rect">
            <a:avLst/>
          </a:prstGeom>
        </p:spPr>
      </p:pic>
      <p:sp>
        <p:nvSpPr>
          <p:cNvPr id="5" name="Rectangle 2">
            <a:extLst>
              <a:ext uri="{FF2B5EF4-FFF2-40B4-BE49-F238E27FC236}">
                <a16:creationId xmlns:a16="http://schemas.microsoft.com/office/drawing/2014/main" id="{E35B7645-5E22-E08A-58EE-9AC2520047F5}"/>
              </a:ext>
            </a:extLst>
          </p:cNvPr>
          <p:cNvSpPr>
            <a:spLocks noGrp="1" noChangeArrowheads="1"/>
          </p:cNvSpPr>
          <p:nvPr>
            <p:ph type="title"/>
          </p:nvPr>
        </p:nvSpPr>
        <p:spPr>
          <a:xfrm>
            <a:off x="2209800" y="5829300"/>
            <a:ext cx="7772400" cy="952500"/>
          </a:xfrm>
        </p:spPr>
        <p:txBody>
          <a:bodyPr/>
          <a:lstStyle/>
          <a:p>
            <a:pPr eaLnBrk="1" hangingPunct="1"/>
            <a:r>
              <a:rPr lang="en-US" altLang="en-US" sz="2800" b="1" dirty="0">
                <a:latin typeface="Arial" panose="020B0604020202020204" pitchFamily="34" charset="0"/>
                <a:cs typeface="Arial" panose="020B0604020202020204" pitchFamily="34" charset="0"/>
              </a:rPr>
              <a:t>Delco Environmental Justice</a:t>
            </a:r>
            <a:br>
              <a:rPr lang="en-US" altLang="en-US" sz="2800" b="1" dirty="0">
                <a:latin typeface="Arial" panose="020B0604020202020204" pitchFamily="34" charset="0"/>
                <a:cs typeface="Arial" panose="020B0604020202020204" pitchFamily="34" charset="0"/>
              </a:rPr>
            </a:br>
            <a:r>
              <a:rPr lang="en-US" altLang="en-US" sz="2800" b="1" dirty="0">
                <a:latin typeface="Arial" panose="020B0604020202020204" pitchFamily="34" charset="0"/>
                <a:cs typeface="Arial" panose="020B0604020202020204" pitchFamily="34" charset="0"/>
                <a:hlinkClick r:id="rId4"/>
              </a:rPr>
              <a:t>www.DelcoEJ.org</a:t>
            </a:r>
            <a:endParaRPr lang="en-US" altLang="en-US" sz="2800" b="1" dirty="0">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AB73E-12E1-9D90-6173-65FBBDF1B91B}"/>
              </a:ext>
            </a:extLst>
          </p:cNvPr>
          <p:cNvSpPr>
            <a:spLocks noGrp="1"/>
          </p:cNvSpPr>
          <p:nvPr>
            <p:ph type="title"/>
          </p:nvPr>
        </p:nvSpPr>
        <p:spPr>
          <a:xfrm>
            <a:off x="471569" y="276087"/>
            <a:ext cx="9371949" cy="999260"/>
          </a:xfrm>
        </p:spPr>
        <p:txBody>
          <a:bodyPr anchor="b">
            <a:normAutofit/>
          </a:bodyPr>
          <a:lstStyle/>
          <a:p>
            <a:r>
              <a:rPr lang="en-US" sz="4000" dirty="0"/>
              <a:t>Audit Background &amp; Intention</a:t>
            </a:r>
          </a:p>
        </p:txBody>
      </p:sp>
      <p:sp>
        <p:nvSpPr>
          <p:cNvPr id="26" name="Content Placeholder 25">
            <a:extLst>
              <a:ext uri="{FF2B5EF4-FFF2-40B4-BE49-F238E27FC236}">
                <a16:creationId xmlns:a16="http://schemas.microsoft.com/office/drawing/2014/main" id="{1FA742BC-C39F-6C61-E46B-90203BA0B156}"/>
              </a:ext>
            </a:extLst>
          </p:cNvPr>
          <p:cNvSpPr>
            <a:spLocks noGrp="1"/>
          </p:cNvSpPr>
          <p:nvPr>
            <p:ph sz="half" idx="1"/>
          </p:nvPr>
        </p:nvSpPr>
        <p:spPr>
          <a:xfrm>
            <a:off x="736263" y="1556281"/>
            <a:ext cx="5977357" cy="3224266"/>
          </a:xfrm>
        </p:spPr>
        <p:txBody>
          <a:bodyPr vert="horz" lIns="0" tIns="45720" rIns="0" bIns="45720" rtlCol="0">
            <a:normAutofit/>
          </a:bodyPr>
          <a:lstStyle/>
          <a:p>
            <a:r>
              <a:rPr lang="en-US" sz="2000" dirty="0"/>
              <a:t> What is your venue? The entire building? One floor? Cafeteria? </a:t>
            </a:r>
          </a:p>
          <a:p>
            <a:r>
              <a:rPr lang="en-US" sz="2000" dirty="0"/>
              <a:t> What is your intention? </a:t>
            </a:r>
          </a:p>
          <a:p>
            <a:r>
              <a:rPr lang="en-US" sz="2000" dirty="0"/>
              <a:t> Determine material categories – how detailed</a:t>
            </a:r>
          </a:p>
          <a:p>
            <a:r>
              <a:rPr lang="en-US" sz="2000" dirty="0"/>
              <a:t> Choose the number of days of materials to sort</a:t>
            </a:r>
          </a:p>
          <a:p>
            <a:r>
              <a:rPr lang="en-US" sz="2000" dirty="0"/>
              <a:t> Plan location of sort </a:t>
            </a:r>
          </a:p>
          <a:p>
            <a:r>
              <a:rPr lang="en-US" sz="2000" dirty="0"/>
              <a:t> Review details with facilities</a:t>
            </a:r>
          </a:p>
        </p:txBody>
      </p:sp>
      <p:sp>
        <p:nvSpPr>
          <p:cNvPr id="28" name="Slide Number Placeholder 4">
            <a:extLst>
              <a:ext uri="{FF2B5EF4-FFF2-40B4-BE49-F238E27FC236}">
                <a16:creationId xmlns:a16="http://schemas.microsoft.com/office/drawing/2014/main" id="{DADEA512-DE0F-84BA-4C9E-2996CFD142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CD8D479-8942-46E8-A226-A4E01F7A105C}" type="slidenum">
              <a:rPr kumimoji="0" lang="en-US" sz="1100" b="0" i="0" u="none" strike="noStrike" kern="1200" cap="none" spc="0" normalizeH="0" baseline="0" noProof="0">
                <a:ln>
                  <a:noFill/>
                </a:ln>
                <a:solidFill>
                  <a:srgbClr val="549E39">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en-US" sz="1100" b="0" i="0" u="none" strike="noStrike" kern="1200" cap="none" spc="0" normalizeH="0" baseline="0" noProof="0">
              <a:ln>
                <a:noFill/>
              </a:ln>
              <a:solidFill>
                <a:srgbClr val="549E39">
                  <a:lumMod val="50000"/>
                </a:srgbClr>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0CC32DF6-1E85-1324-1F03-3AA8A29F4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8368" y="942819"/>
            <a:ext cx="4609775" cy="3457331"/>
          </a:xfrm>
          <a:prstGeom prst="rect">
            <a:avLst/>
          </a:prstGeom>
          <a:noFill/>
        </p:spPr>
      </p:pic>
      <p:graphicFrame>
        <p:nvGraphicFramePr>
          <p:cNvPr id="5" name="Content Placeholder 2">
            <a:extLst>
              <a:ext uri="{FF2B5EF4-FFF2-40B4-BE49-F238E27FC236}">
                <a16:creationId xmlns:a16="http://schemas.microsoft.com/office/drawing/2014/main" id="{8A3CE351-4EA8-449E-474C-BC870DEF5E81}"/>
              </a:ext>
            </a:extLst>
          </p:cNvPr>
          <p:cNvGraphicFramePr>
            <a:graphicFrameLocks/>
          </p:cNvGraphicFramePr>
          <p:nvPr/>
        </p:nvGraphicFramePr>
        <p:xfrm>
          <a:off x="1143003" y="4146884"/>
          <a:ext cx="10058400" cy="29036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4052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D51B-741D-C080-5066-5D2D197CE5FD}"/>
              </a:ext>
            </a:extLst>
          </p:cNvPr>
          <p:cNvSpPr>
            <a:spLocks noGrp="1"/>
          </p:cNvSpPr>
          <p:nvPr>
            <p:ph type="title"/>
          </p:nvPr>
        </p:nvSpPr>
        <p:spPr>
          <a:xfrm>
            <a:off x="303985" y="276087"/>
            <a:ext cx="9371949" cy="1183566"/>
          </a:xfrm>
        </p:spPr>
        <p:txBody>
          <a:bodyPr>
            <a:normAutofit/>
          </a:bodyPr>
          <a:lstStyle/>
          <a:p>
            <a:r>
              <a:rPr lang="en-US" sz="4800" dirty="0">
                <a:solidFill>
                  <a:schemeClr val="accent1"/>
                </a:solidFill>
                <a:cs typeface="Calibri Light"/>
              </a:rPr>
              <a:t>Get Auditing! </a:t>
            </a:r>
          </a:p>
        </p:txBody>
      </p:sp>
      <p:pic>
        <p:nvPicPr>
          <p:cNvPr id="9" name="Content Placeholder 8">
            <a:extLst>
              <a:ext uri="{FF2B5EF4-FFF2-40B4-BE49-F238E27FC236}">
                <a16:creationId xmlns:a16="http://schemas.microsoft.com/office/drawing/2014/main" id="{8056542C-E054-0197-5113-439833C2573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3985" y="1837991"/>
            <a:ext cx="6931819" cy="4621213"/>
          </a:xfrm>
          <a:prstGeom prst="rect">
            <a:avLst/>
          </a:prstGeom>
        </p:spPr>
      </p:pic>
      <p:sp>
        <p:nvSpPr>
          <p:cNvPr id="13" name="Slide Number Placeholder 12">
            <a:extLst>
              <a:ext uri="{FF2B5EF4-FFF2-40B4-BE49-F238E27FC236}">
                <a16:creationId xmlns:a16="http://schemas.microsoft.com/office/drawing/2014/main" id="{4E9271D0-5CDA-835B-4E06-4DBF542868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549E39">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a:ln>
                <a:noFill/>
              </a:ln>
              <a:solidFill>
                <a:srgbClr val="549E39">
                  <a:lumMod val="50000"/>
                </a:srgbClr>
              </a:solidFill>
              <a:effectLst/>
              <a:uLnTx/>
              <a:uFillTx/>
              <a:latin typeface="Corbel" panose="020B0503020204020204"/>
              <a:ea typeface="+mn-ea"/>
              <a:cs typeface="+mn-cs"/>
            </a:endParaRPr>
          </a:p>
        </p:txBody>
      </p:sp>
      <p:pic>
        <p:nvPicPr>
          <p:cNvPr id="11" name="Picture 10">
            <a:extLst>
              <a:ext uri="{FF2B5EF4-FFF2-40B4-BE49-F238E27FC236}">
                <a16:creationId xmlns:a16="http://schemas.microsoft.com/office/drawing/2014/main" id="{900B989E-5A6C-B5FE-0D4C-9F1B6974AB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9920" y="276087"/>
            <a:ext cx="4608095" cy="6144127"/>
          </a:xfrm>
          <a:prstGeom prst="rect">
            <a:avLst/>
          </a:prstGeom>
        </p:spPr>
      </p:pic>
    </p:spTree>
    <p:extLst>
      <p:ext uri="{BB962C8B-B14F-4D97-AF65-F5344CB8AC3E}">
        <p14:creationId xmlns:p14="http://schemas.microsoft.com/office/powerpoint/2010/main" val="395602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9BE6-25FE-46DF-845A-725DD02C043A}"/>
              </a:ext>
            </a:extLst>
          </p:cNvPr>
          <p:cNvSpPr>
            <a:spLocks noGrp="1"/>
          </p:cNvSpPr>
          <p:nvPr>
            <p:ph type="title"/>
          </p:nvPr>
        </p:nvSpPr>
        <p:spPr>
          <a:xfrm>
            <a:off x="6620933" y="634946"/>
            <a:ext cx="4928809" cy="816865"/>
          </a:xfrm>
        </p:spPr>
        <p:txBody>
          <a:bodyPr>
            <a:normAutofit/>
          </a:bodyPr>
          <a:lstStyle/>
          <a:p>
            <a:r>
              <a:rPr lang="en-US" dirty="0">
                <a:solidFill>
                  <a:schemeClr val="tx1"/>
                </a:solidFill>
              </a:rPr>
              <a:t>Pittsburgh Rec Center</a:t>
            </a:r>
            <a:endParaRPr lang="en-US" dirty="0">
              <a:solidFill>
                <a:schemeClr val="tx1"/>
              </a:solidFill>
              <a:cs typeface="Calibri Light"/>
            </a:endParaRPr>
          </a:p>
        </p:txBody>
      </p:sp>
      <p:sp>
        <p:nvSpPr>
          <p:cNvPr id="3" name="Content Placeholder 2">
            <a:extLst>
              <a:ext uri="{FF2B5EF4-FFF2-40B4-BE49-F238E27FC236}">
                <a16:creationId xmlns:a16="http://schemas.microsoft.com/office/drawing/2014/main" id="{FA6375C0-D2B3-43B5-8102-7DAB49112625}"/>
              </a:ext>
            </a:extLst>
          </p:cNvPr>
          <p:cNvSpPr>
            <a:spLocks noGrp="1"/>
          </p:cNvSpPr>
          <p:nvPr>
            <p:ph idx="1"/>
          </p:nvPr>
        </p:nvSpPr>
        <p:spPr>
          <a:xfrm>
            <a:off x="6620932" y="1653482"/>
            <a:ext cx="4928809" cy="4458559"/>
          </a:xfrm>
        </p:spPr>
        <p:txBody>
          <a:bodyPr>
            <a:normAutofit/>
          </a:bodyPr>
          <a:lstStyle/>
          <a:p>
            <a:r>
              <a:rPr lang="en-US" dirty="0"/>
              <a:t> Typical/expected waste stream</a:t>
            </a:r>
          </a:p>
          <a:p>
            <a:pPr lvl="1"/>
            <a:r>
              <a:rPr lang="en-US" dirty="0"/>
              <a:t> Office, Kitchen &amp; Dining, Gym &amp; Classroom</a:t>
            </a:r>
          </a:p>
          <a:p>
            <a:pPr lvl="1"/>
            <a:r>
              <a:rPr lang="en-US" dirty="0"/>
              <a:t> Waste handled by staff, picked up by DPW</a:t>
            </a:r>
          </a:p>
          <a:p>
            <a:pPr lvl="1"/>
            <a:r>
              <a:rPr lang="en-US" dirty="0"/>
              <a:t> Only landfill pick-up</a:t>
            </a:r>
          </a:p>
          <a:p>
            <a:r>
              <a:rPr lang="en-US" dirty="0"/>
              <a:t> Potential diversion rate: 77%</a:t>
            </a:r>
          </a:p>
          <a:p>
            <a:pPr lvl="1"/>
            <a:r>
              <a:rPr lang="en-US" dirty="0"/>
              <a:t> Food Recovery, Source Reduction</a:t>
            </a:r>
          </a:p>
          <a:p>
            <a:pPr lvl="1"/>
            <a:r>
              <a:rPr lang="en-US" dirty="0"/>
              <a:t> Composting</a:t>
            </a:r>
          </a:p>
          <a:p>
            <a:pPr lvl="1"/>
            <a:r>
              <a:rPr lang="en-US" dirty="0"/>
              <a:t> Recycling</a:t>
            </a:r>
          </a:p>
          <a:p>
            <a:r>
              <a:rPr lang="en-US" dirty="0"/>
              <a:t> Contamination rate in recycling bins: 32%</a:t>
            </a:r>
          </a:p>
          <a:p>
            <a:r>
              <a:rPr lang="en-US" dirty="0"/>
              <a:t> Signage needed</a:t>
            </a:r>
          </a:p>
        </p:txBody>
      </p:sp>
      <p:sp>
        <p:nvSpPr>
          <p:cNvPr id="6" name="Slide Number Placeholder 5">
            <a:extLst>
              <a:ext uri="{FF2B5EF4-FFF2-40B4-BE49-F238E27FC236}">
                <a16:creationId xmlns:a16="http://schemas.microsoft.com/office/drawing/2014/main" id="{260C2F04-C280-6ED1-0C17-798D8ED0C4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549E39">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100" b="0" i="0" u="none" strike="noStrike" kern="1200" cap="none" spc="0" normalizeH="0" baseline="0" noProof="0">
              <a:ln>
                <a:noFill/>
              </a:ln>
              <a:solidFill>
                <a:srgbClr val="549E39">
                  <a:lumMod val="50000"/>
                </a:srgbClr>
              </a:solidFill>
              <a:effectLst/>
              <a:uLnTx/>
              <a:uFillTx/>
              <a:latin typeface="Corbel" panose="020B0503020204020204"/>
              <a:ea typeface="+mn-ea"/>
              <a:cs typeface="+mn-cs"/>
            </a:endParaRPr>
          </a:p>
        </p:txBody>
      </p:sp>
      <p:graphicFrame>
        <p:nvGraphicFramePr>
          <p:cNvPr id="5" name="Chart 4">
            <a:extLst>
              <a:ext uri="{FF2B5EF4-FFF2-40B4-BE49-F238E27FC236}">
                <a16:creationId xmlns:a16="http://schemas.microsoft.com/office/drawing/2014/main" id="{D1D6BB03-54CE-7060-A87F-A2DC185567A0}"/>
              </a:ext>
              <a:ext uri="{147F2762-F138-4A5C-976F-8EAC2B608ADB}">
                <a16:predDERef xmlns:a16="http://schemas.microsoft.com/office/drawing/2014/main" pred="{E0DA4087-4D6D-CE69-23B8-21D90760B1A1}"/>
              </a:ext>
            </a:extLst>
          </p:cNvPr>
          <p:cNvGraphicFramePr/>
          <p:nvPr/>
        </p:nvGraphicFramePr>
        <p:xfrm>
          <a:off x="51171" y="472210"/>
          <a:ext cx="6370308" cy="53787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630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9BE6-25FE-46DF-845A-725DD02C043A}"/>
              </a:ext>
            </a:extLst>
          </p:cNvPr>
          <p:cNvSpPr>
            <a:spLocks noGrp="1"/>
          </p:cNvSpPr>
          <p:nvPr>
            <p:ph type="title"/>
          </p:nvPr>
        </p:nvSpPr>
        <p:spPr>
          <a:xfrm>
            <a:off x="6620933" y="634946"/>
            <a:ext cx="4928809" cy="913117"/>
          </a:xfrm>
        </p:spPr>
        <p:txBody>
          <a:bodyPr>
            <a:normAutofit fontScale="90000"/>
          </a:bodyPr>
          <a:lstStyle/>
          <a:p>
            <a:r>
              <a:rPr lang="en-US" dirty="0">
                <a:solidFill>
                  <a:schemeClr val="tx1"/>
                </a:solidFill>
              </a:rPr>
              <a:t>Pittsburgh Rec Center (Homewood) </a:t>
            </a:r>
            <a:endParaRPr lang="en-US" dirty="0">
              <a:solidFill>
                <a:schemeClr val="tx1"/>
              </a:solidFill>
              <a:cs typeface="Calibri Light"/>
            </a:endParaRPr>
          </a:p>
        </p:txBody>
      </p:sp>
      <p:sp>
        <p:nvSpPr>
          <p:cNvPr id="3" name="Content Placeholder 2">
            <a:extLst>
              <a:ext uri="{FF2B5EF4-FFF2-40B4-BE49-F238E27FC236}">
                <a16:creationId xmlns:a16="http://schemas.microsoft.com/office/drawing/2014/main" id="{FA6375C0-D2B3-43B5-8102-7DAB49112625}"/>
              </a:ext>
            </a:extLst>
          </p:cNvPr>
          <p:cNvSpPr>
            <a:spLocks noGrp="1"/>
          </p:cNvSpPr>
          <p:nvPr>
            <p:ph idx="1"/>
          </p:nvPr>
        </p:nvSpPr>
        <p:spPr>
          <a:xfrm>
            <a:off x="6620933" y="1716748"/>
            <a:ext cx="4928809" cy="3944117"/>
          </a:xfrm>
        </p:spPr>
        <p:txBody>
          <a:bodyPr>
            <a:normAutofit/>
          </a:bodyPr>
          <a:lstStyle/>
          <a:p>
            <a:r>
              <a:rPr lang="en-US" dirty="0"/>
              <a:t> Typical and Atypical Waste</a:t>
            </a:r>
          </a:p>
          <a:p>
            <a:pPr lvl="1"/>
            <a:r>
              <a:rPr lang="en-US" dirty="0"/>
              <a:t> Office, Kitchen &amp; Dining, Activity Rooms</a:t>
            </a:r>
          </a:p>
          <a:p>
            <a:pPr lvl="1"/>
            <a:r>
              <a:rPr lang="en-US" dirty="0"/>
              <a:t> Waste handled by staff, picked up by DPW</a:t>
            </a:r>
          </a:p>
          <a:p>
            <a:pPr lvl="1"/>
            <a:r>
              <a:rPr lang="en-US" dirty="0"/>
              <a:t> Only landfill pick-up</a:t>
            </a:r>
          </a:p>
          <a:p>
            <a:r>
              <a:rPr lang="en-US" dirty="0"/>
              <a:t> Potential diversion rate: 87%</a:t>
            </a:r>
          </a:p>
          <a:p>
            <a:pPr lvl="1"/>
            <a:r>
              <a:rPr lang="en-US" dirty="0"/>
              <a:t> Food Recovery, Source Reduction</a:t>
            </a:r>
          </a:p>
          <a:p>
            <a:pPr lvl="1"/>
            <a:r>
              <a:rPr lang="en-US" dirty="0"/>
              <a:t> Composting &amp; Recycling</a:t>
            </a:r>
          </a:p>
          <a:p>
            <a:pPr lvl="1"/>
            <a:r>
              <a:rPr lang="en-US" dirty="0"/>
              <a:t> Partnership with PCCR or other end-use for reusable items (craft supplies, games, puzzles)</a:t>
            </a:r>
          </a:p>
          <a:p>
            <a:r>
              <a:rPr lang="en-US" dirty="0"/>
              <a:t>Signage needed</a:t>
            </a:r>
          </a:p>
        </p:txBody>
      </p:sp>
      <p:sp>
        <p:nvSpPr>
          <p:cNvPr id="7" name="Slide Number Placeholder 6">
            <a:extLst>
              <a:ext uri="{FF2B5EF4-FFF2-40B4-BE49-F238E27FC236}">
                <a16:creationId xmlns:a16="http://schemas.microsoft.com/office/drawing/2014/main" id="{6AE1F0AA-FAE0-3029-ADB6-73B8FC4875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549E39">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100" b="0" i="0" u="none" strike="noStrike" kern="1200" cap="none" spc="0" normalizeH="0" baseline="0" noProof="0">
              <a:ln>
                <a:noFill/>
              </a:ln>
              <a:solidFill>
                <a:srgbClr val="549E39">
                  <a:lumMod val="50000"/>
                </a:srgbClr>
              </a:solidFill>
              <a:effectLst/>
              <a:uLnTx/>
              <a:uFillTx/>
              <a:latin typeface="Corbel" panose="020B0503020204020204"/>
              <a:ea typeface="+mn-ea"/>
              <a:cs typeface="+mn-cs"/>
            </a:endParaRPr>
          </a:p>
        </p:txBody>
      </p:sp>
      <p:graphicFrame>
        <p:nvGraphicFramePr>
          <p:cNvPr id="4" name="Chart 3">
            <a:extLst>
              <a:ext uri="{FF2B5EF4-FFF2-40B4-BE49-F238E27FC236}">
                <a16:creationId xmlns:a16="http://schemas.microsoft.com/office/drawing/2014/main" id="{C0534246-94D0-1EE1-0696-A92D2B388CA0}"/>
              </a:ext>
            </a:extLst>
          </p:cNvPr>
          <p:cNvGraphicFramePr/>
          <p:nvPr/>
        </p:nvGraphicFramePr>
        <p:xfrm>
          <a:off x="285898" y="4497"/>
          <a:ext cx="5692775" cy="34245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926873B7-733C-4D03-BC8A-9C927BFE5A9A}"/>
              </a:ext>
            </a:extLst>
          </p:cNvPr>
          <p:cNvGraphicFramePr/>
          <p:nvPr/>
        </p:nvGraphicFramePr>
        <p:xfrm>
          <a:off x="285898" y="3429000"/>
          <a:ext cx="5692775" cy="34189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1167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331-6527-7878-8C01-73B8FAF63E7F}"/>
              </a:ext>
            </a:extLst>
          </p:cNvPr>
          <p:cNvSpPr>
            <a:spLocks noGrp="1"/>
          </p:cNvSpPr>
          <p:nvPr>
            <p:ph type="title"/>
          </p:nvPr>
        </p:nvSpPr>
        <p:spPr>
          <a:xfrm>
            <a:off x="623964" y="200526"/>
            <a:ext cx="10158012" cy="858253"/>
          </a:xfrm>
        </p:spPr>
        <p:txBody>
          <a:bodyPr>
            <a:normAutofit/>
          </a:bodyPr>
          <a:lstStyle/>
          <a:p>
            <a:r>
              <a:rPr lang="en-US" sz="4000" dirty="0"/>
              <a:t>What about at Home?  </a:t>
            </a:r>
          </a:p>
        </p:txBody>
      </p:sp>
      <p:sp>
        <p:nvSpPr>
          <p:cNvPr id="3" name="Content Placeholder 2">
            <a:extLst>
              <a:ext uri="{FF2B5EF4-FFF2-40B4-BE49-F238E27FC236}">
                <a16:creationId xmlns:a16="http://schemas.microsoft.com/office/drawing/2014/main" id="{0CE15B60-CE34-15DF-D1DA-2E72F03B79C6}"/>
              </a:ext>
            </a:extLst>
          </p:cNvPr>
          <p:cNvSpPr>
            <a:spLocks noGrp="1"/>
          </p:cNvSpPr>
          <p:nvPr>
            <p:ph idx="1"/>
          </p:nvPr>
        </p:nvSpPr>
        <p:spPr>
          <a:xfrm>
            <a:off x="776365" y="3062799"/>
            <a:ext cx="6662403" cy="3554810"/>
          </a:xfrm>
        </p:spPr>
        <p:txBody>
          <a:bodyPr>
            <a:normAutofit/>
          </a:bodyPr>
          <a:lstStyle/>
          <a:p>
            <a:r>
              <a:rPr lang="en-US" dirty="0"/>
              <a:t>Arrange materials from each tarp (“landfill”, “recycling” and “compost”) into specific sub-categories (i.e., All straws in one pile, all paper napkins in another) – use the data collection form on the next page to document the materials you sorted.</a:t>
            </a:r>
          </a:p>
          <a:p>
            <a:r>
              <a:rPr lang="en-US" dirty="0"/>
              <a:t>Once all your materials are sorted, make commitments on how you can: Rethink, Reduce, Return, Reuse (or donate), Recycle, &amp; Compost</a:t>
            </a:r>
          </a:p>
          <a:p>
            <a:r>
              <a:rPr lang="en-US" sz="1800" i="1" dirty="0"/>
              <a:t>Find more info at </a:t>
            </a:r>
            <a:r>
              <a:rPr lang="en-US" sz="1800" i="1" dirty="0">
                <a:hlinkClick r:id="rId2"/>
              </a:rPr>
              <a:t>TRUE HOME WASTE AUDIT</a:t>
            </a:r>
            <a:endParaRPr lang="en-US" sz="1800" i="1" dirty="0"/>
          </a:p>
        </p:txBody>
      </p:sp>
      <p:sp>
        <p:nvSpPr>
          <p:cNvPr id="4" name="Slide Number Placeholder 3">
            <a:extLst>
              <a:ext uri="{FF2B5EF4-FFF2-40B4-BE49-F238E27FC236}">
                <a16:creationId xmlns:a16="http://schemas.microsoft.com/office/drawing/2014/main" id="{CA5B3D4D-FA0A-EFB2-29E9-3B5BDE4A5C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549E39">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100" b="0" i="0" u="none" strike="noStrike" kern="1200" cap="none" spc="0" normalizeH="0" baseline="0" noProof="0">
              <a:ln>
                <a:noFill/>
              </a:ln>
              <a:solidFill>
                <a:srgbClr val="549E39">
                  <a:lumMod val="50000"/>
                </a:srgbClr>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16243115-00AB-4797-86FB-701EEA9C3ACB}"/>
              </a:ext>
            </a:extLst>
          </p:cNvPr>
          <p:cNvPicPr>
            <a:picLocks noChangeAspect="1"/>
          </p:cNvPicPr>
          <p:nvPr/>
        </p:nvPicPr>
        <p:blipFill>
          <a:blip r:embed="rId3"/>
          <a:srcRect l="23913" r="22753"/>
          <a:stretch>
            <a:fillRect/>
          </a:stretch>
        </p:blipFill>
        <p:spPr>
          <a:xfrm>
            <a:off x="205201" y="5862140"/>
            <a:ext cx="757325" cy="798741"/>
          </a:xfrm>
          <a:prstGeom prst="rect">
            <a:avLst/>
          </a:prstGeom>
        </p:spPr>
      </p:pic>
      <p:sp>
        <p:nvSpPr>
          <p:cNvPr id="9" name="Content Placeholder 2">
            <a:extLst>
              <a:ext uri="{FF2B5EF4-FFF2-40B4-BE49-F238E27FC236}">
                <a16:creationId xmlns:a16="http://schemas.microsoft.com/office/drawing/2014/main" id="{BEBFA2C4-5242-8A0E-FD36-83A5CED98246}"/>
              </a:ext>
            </a:extLst>
          </p:cNvPr>
          <p:cNvSpPr txBox="1">
            <a:spLocks/>
          </p:cNvSpPr>
          <p:nvPr/>
        </p:nvSpPr>
        <p:spPr>
          <a:xfrm>
            <a:off x="776364" y="1407885"/>
            <a:ext cx="11077885" cy="1920202"/>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210312" marR="0" lvl="0" indent="-210312"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 Lay out three tarps label them 1. “landfill”, 2. “recycling” or 3. “compost” </a:t>
            </a:r>
          </a:p>
          <a:p>
            <a:pPr marL="210312" marR="0" lvl="0" indent="-210312"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Empty your trash, recycling and/or composting bins onto the corresponding labeled tarp </a:t>
            </a:r>
          </a:p>
          <a:p>
            <a:pPr marL="210312" marR="0" lvl="0" indent="-210312"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Remove any contamination from each tarp (i.e., move all trash that was in your recycling bin to the recycling tarp; all recycling in your compost to the recycling tarp and so on) </a:t>
            </a:r>
          </a:p>
        </p:txBody>
      </p:sp>
      <p:pic>
        <p:nvPicPr>
          <p:cNvPr id="10" name="Picture 9">
            <a:extLst>
              <a:ext uri="{FF2B5EF4-FFF2-40B4-BE49-F238E27FC236}">
                <a16:creationId xmlns:a16="http://schemas.microsoft.com/office/drawing/2014/main" id="{FF9DAE1A-2BF5-0A4D-4D08-4CC6F02E99D7}"/>
              </a:ext>
            </a:extLst>
          </p:cNvPr>
          <p:cNvPicPr>
            <a:picLocks noChangeAspect="1"/>
          </p:cNvPicPr>
          <p:nvPr/>
        </p:nvPicPr>
        <p:blipFill>
          <a:blip r:embed="rId4"/>
          <a:stretch>
            <a:fillRect/>
          </a:stretch>
        </p:blipFill>
        <p:spPr>
          <a:xfrm>
            <a:off x="7543381" y="3143303"/>
            <a:ext cx="4206254" cy="2903621"/>
          </a:xfrm>
          <a:prstGeom prst="rect">
            <a:avLst/>
          </a:prstGeom>
        </p:spPr>
      </p:pic>
    </p:spTree>
    <p:extLst>
      <p:ext uri="{BB962C8B-B14F-4D97-AF65-F5344CB8AC3E}">
        <p14:creationId xmlns:p14="http://schemas.microsoft.com/office/powerpoint/2010/main" val="346886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9000" b="-9000"/>
          </a:stretch>
        </a:blipFill>
        <a:effectLst/>
      </p:bgPr>
    </p:bg>
    <p:spTree>
      <p:nvGrpSpPr>
        <p:cNvPr id="1" name="">
          <a:extLst>
            <a:ext uri="{FF2B5EF4-FFF2-40B4-BE49-F238E27FC236}">
              <a16:creationId xmlns:a16="http://schemas.microsoft.com/office/drawing/2014/main" id="{40D3F210-4323-1BF8-45B9-8109223A41E5}"/>
            </a:ext>
          </a:extLst>
        </p:cNvPr>
        <p:cNvGrpSpPr/>
        <p:nvPr/>
      </p:nvGrpSpPr>
      <p:grpSpPr>
        <a:xfrm>
          <a:off x="0" y="0"/>
          <a:ext cx="0" cy="0"/>
          <a:chOff x="0" y="0"/>
          <a:chExt cx="0" cy="0"/>
        </a:xfrm>
      </p:grpSpPr>
      <p:sp>
        <p:nvSpPr>
          <p:cNvPr id="26" name="Title 3">
            <a:extLst>
              <a:ext uri="{FF2B5EF4-FFF2-40B4-BE49-F238E27FC236}">
                <a16:creationId xmlns:a16="http://schemas.microsoft.com/office/drawing/2014/main" id="{E48F8F9C-724E-8DDF-168A-A5ADAA5F533D}"/>
              </a:ext>
            </a:extLst>
          </p:cNvPr>
          <p:cNvSpPr>
            <a:spLocks noGrp="1"/>
          </p:cNvSpPr>
          <p:nvPr>
            <p:ph type="title"/>
          </p:nvPr>
        </p:nvSpPr>
        <p:spPr>
          <a:xfrm>
            <a:off x="3820160" y="-270476"/>
            <a:ext cx="8472164" cy="1737815"/>
          </a:xfrm>
        </p:spPr>
        <p:txBody>
          <a:bodyPr>
            <a:normAutofit/>
          </a:bodyPr>
          <a:lstStyle/>
          <a:p>
            <a:r>
              <a:rPr lang="en-US" sz="7200" dirty="0">
                <a:solidFill>
                  <a:sysClr val="windowText" lastClr="000000"/>
                </a:solidFill>
              </a:rPr>
              <a:t>RETHINK/REDESIGN</a:t>
            </a:r>
          </a:p>
        </p:txBody>
      </p:sp>
      <p:sp>
        <p:nvSpPr>
          <p:cNvPr id="2" name="Content Placeholder 10">
            <a:extLst>
              <a:ext uri="{FF2B5EF4-FFF2-40B4-BE49-F238E27FC236}">
                <a16:creationId xmlns:a16="http://schemas.microsoft.com/office/drawing/2014/main" id="{BFDC50BB-05D2-CFFA-6A71-33669C92AAD9}"/>
              </a:ext>
            </a:extLst>
          </p:cNvPr>
          <p:cNvSpPr>
            <a:spLocks noGrp="1"/>
          </p:cNvSpPr>
          <p:nvPr>
            <p:ph idx="1"/>
          </p:nvPr>
        </p:nvSpPr>
        <p:spPr>
          <a:xfrm>
            <a:off x="742841" y="819122"/>
            <a:ext cx="6154638" cy="5219755"/>
          </a:xfrm>
        </p:spPr>
        <p:txBody>
          <a:bodyPr>
            <a:noAutofit/>
          </a:bodyPr>
          <a:lstStyle/>
          <a:p>
            <a:pPr marL="0" indent="0">
              <a:buNone/>
            </a:pPr>
            <a:endParaRPr lang="en-US" sz="2400" dirty="0">
              <a:solidFill>
                <a:srgbClr val="22783C"/>
              </a:solidFill>
            </a:endParaRPr>
          </a:p>
          <a:p>
            <a:r>
              <a:rPr lang="en-US" sz="2800" b="1" dirty="0">
                <a:solidFill>
                  <a:srgbClr val="22783C"/>
                </a:solidFill>
              </a:rPr>
              <a:t>Determine what items you don’t need or could be replaced with alternatives</a:t>
            </a:r>
          </a:p>
          <a:p>
            <a:r>
              <a:rPr lang="en-US" sz="2800" b="1" dirty="0">
                <a:solidFill>
                  <a:srgbClr val="22783C"/>
                </a:solidFill>
              </a:rPr>
              <a:t>Refuse plastic bags</a:t>
            </a:r>
          </a:p>
          <a:p>
            <a:r>
              <a:rPr lang="en-US" sz="2800" b="1" dirty="0">
                <a:solidFill>
                  <a:srgbClr val="22783C"/>
                </a:solidFill>
              </a:rPr>
              <a:t>Refuse straws</a:t>
            </a:r>
          </a:p>
          <a:p>
            <a:r>
              <a:rPr lang="en-US" sz="2800" b="1" dirty="0">
                <a:solidFill>
                  <a:srgbClr val="22783C"/>
                </a:solidFill>
              </a:rPr>
              <a:t>Bring a take-away kit and refuse take-out containers</a:t>
            </a:r>
          </a:p>
          <a:p>
            <a:r>
              <a:rPr lang="en-US" sz="2800" b="1" dirty="0">
                <a:solidFill>
                  <a:srgbClr val="22783C"/>
                </a:solidFill>
              </a:rPr>
              <a:t>Thrift</a:t>
            </a:r>
          </a:p>
          <a:p>
            <a:r>
              <a:rPr lang="en-US" sz="2800" b="1" dirty="0">
                <a:solidFill>
                  <a:srgbClr val="22783C"/>
                </a:solidFill>
              </a:rPr>
              <a:t>Be conscious of packaging-the less the better</a:t>
            </a:r>
          </a:p>
          <a:p>
            <a:pPr marL="0" indent="0">
              <a:buNone/>
            </a:pPr>
            <a:endParaRPr lang="en-US" sz="2800" dirty="0">
              <a:solidFill>
                <a:srgbClr val="22783C"/>
              </a:solidFill>
            </a:endParaRPr>
          </a:p>
          <a:p>
            <a:pPr marL="0" indent="0">
              <a:buNone/>
            </a:pPr>
            <a:endParaRPr lang="en-US" sz="2400" i="1" dirty="0"/>
          </a:p>
        </p:txBody>
      </p:sp>
      <p:sp>
        <p:nvSpPr>
          <p:cNvPr id="4" name="Slide Number Placeholder 3">
            <a:extLst>
              <a:ext uri="{FF2B5EF4-FFF2-40B4-BE49-F238E27FC236}">
                <a16:creationId xmlns:a16="http://schemas.microsoft.com/office/drawing/2014/main" id="{E0A6E22E-CA32-86E7-2227-3B19628727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549E39">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100" b="0" i="0" u="none" strike="noStrike" kern="1200" cap="none" spc="0" normalizeH="0" baseline="0" noProof="0">
              <a:ln>
                <a:noFill/>
              </a:ln>
              <a:solidFill>
                <a:srgbClr val="549E39">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76649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a:stretch>
        </a:blipFill>
        <a:effectLst/>
      </p:bgPr>
    </p:bg>
    <p:spTree>
      <p:nvGrpSpPr>
        <p:cNvPr id="1" name=""/>
        <p:cNvGrpSpPr/>
        <p:nvPr/>
      </p:nvGrpSpPr>
      <p:grpSpPr>
        <a:xfrm>
          <a:off x="0" y="0"/>
          <a:ext cx="0" cy="0"/>
          <a:chOff x="0" y="0"/>
          <a:chExt cx="0" cy="0"/>
        </a:xfrm>
      </p:grpSpPr>
      <p:sp>
        <p:nvSpPr>
          <p:cNvPr id="26" name="Title 3">
            <a:extLst>
              <a:ext uri="{FF2B5EF4-FFF2-40B4-BE49-F238E27FC236}">
                <a16:creationId xmlns:a16="http://schemas.microsoft.com/office/drawing/2014/main" id="{89EB751F-4F7F-6ED9-919E-8B9C56F5CBCB}"/>
              </a:ext>
            </a:extLst>
          </p:cNvPr>
          <p:cNvSpPr>
            <a:spLocks noGrp="1"/>
          </p:cNvSpPr>
          <p:nvPr>
            <p:ph type="title"/>
          </p:nvPr>
        </p:nvSpPr>
        <p:spPr>
          <a:xfrm>
            <a:off x="8523291" y="-274633"/>
            <a:ext cx="6949440" cy="1737815"/>
          </a:xfrm>
        </p:spPr>
        <p:txBody>
          <a:bodyPr>
            <a:normAutofit/>
          </a:bodyPr>
          <a:lstStyle/>
          <a:p>
            <a:r>
              <a:rPr lang="en-US" sz="7200" dirty="0">
                <a:solidFill>
                  <a:sysClr val="windowText" lastClr="000000"/>
                </a:solidFill>
              </a:rPr>
              <a:t>REDUCE</a:t>
            </a:r>
          </a:p>
        </p:txBody>
      </p:sp>
      <p:sp>
        <p:nvSpPr>
          <p:cNvPr id="2" name="Content Placeholder 10">
            <a:extLst>
              <a:ext uri="{FF2B5EF4-FFF2-40B4-BE49-F238E27FC236}">
                <a16:creationId xmlns:a16="http://schemas.microsoft.com/office/drawing/2014/main" id="{3053DB79-C9AA-2D52-013D-F913D7CB86E8}"/>
              </a:ext>
            </a:extLst>
          </p:cNvPr>
          <p:cNvSpPr>
            <a:spLocks noGrp="1"/>
          </p:cNvSpPr>
          <p:nvPr>
            <p:ph idx="1"/>
          </p:nvPr>
        </p:nvSpPr>
        <p:spPr>
          <a:xfrm>
            <a:off x="620710" y="1118659"/>
            <a:ext cx="6096000" cy="4620682"/>
          </a:xfrm>
        </p:spPr>
        <p:txBody>
          <a:bodyPr>
            <a:normAutofit/>
          </a:bodyPr>
          <a:lstStyle/>
          <a:p>
            <a:r>
              <a:rPr lang="en-US" sz="2800" b="1" dirty="0">
                <a:solidFill>
                  <a:srgbClr val="22783C"/>
                </a:solidFill>
              </a:rPr>
              <a:t>Meal plan-prep to buy less</a:t>
            </a:r>
          </a:p>
          <a:p>
            <a:r>
              <a:rPr lang="en-US" sz="2800" b="1" dirty="0">
                <a:solidFill>
                  <a:srgbClr val="22783C"/>
                </a:solidFill>
              </a:rPr>
              <a:t>Use alternatives that use less resources: </a:t>
            </a:r>
          </a:p>
          <a:p>
            <a:pPr lvl="1"/>
            <a:r>
              <a:rPr lang="en-US" sz="2800" b="1" dirty="0">
                <a:solidFill>
                  <a:srgbClr val="22783C"/>
                </a:solidFill>
              </a:rPr>
              <a:t>Laundry sheets instead of plastic tubs of detergent</a:t>
            </a:r>
          </a:p>
          <a:p>
            <a:pPr lvl="1"/>
            <a:r>
              <a:rPr lang="en-US" sz="2800" b="1" dirty="0">
                <a:solidFill>
                  <a:srgbClr val="22783C"/>
                </a:solidFill>
              </a:rPr>
              <a:t>DIY cleaning supplies</a:t>
            </a:r>
          </a:p>
          <a:p>
            <a:pPr lvl="1"/>
            <a:r>
              <a:rPr lang="en-US" sz="2800" b="1" dirty="0">
                <a:solidFill>
                  <a:srgbClr val="22783C"/>
                </a:solidFill>
              </a:rPr>
              <a:t>Public transportation options</a:t>
            </a:r>
          </a:p>
          <a:p>
            <a:r>
              <a:rPr lang="en-US" sz="2800" b="1" dirty="0">
                <a:solidFill>
                  <a:srgbClr val="22783C"/>
                </a:solidFill>
              </a:rPr>
              <a:t>Reduce Junk Mail</a:t>
            </a:r>
          </a:p>
          <a:p>
            <a:r>
              <a:rPr lang="en-US" sz="2800" b="1" dirty="0">
                <a:solidFill>
                  <a:srgbClr val="22783C"/>
                </a:solidFill>
              </a:rPr>
              <a:t>Clean up buckets instead of buying new ones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549E39">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100" b="0" i="0" u="none" strike="noStrike" kern="1200" cap="none" spc="0" normalizeH="0" baseline="0" noProof="0">
              <a:ln>
                <a:noFill/>
              </a:ln>
              <a:solidFill>
                <a:srgbClr val="549E39">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17000" b="-17000"/>
          </a:stretch>
        </a:blipFill>
        <a:effectLst/>
      </p:bgPr>
    </p:bg>
    <p:spTree>
      <p:nvGrpSpPr>
        <p:cNvPr id="1" name="">
          <a:extLst>
            <a:ext uri="{FF2B5EF4-FFF2-40B4-BE49-F238E27FC236}">
              <a16:creationId xmlns:a16="http://schemas.microsoft.com/office/drawing/2014/main" id="{4D9ACB0A-C6AD-0376-38A3-958B1714BBB8}"/>
            </a:ext>
          </a:extLst>
        </p:cNvPr>
        <p:cNvGrpSpPr/>
        <p:nvPr/>
      </p:nvGrpSpPr>
      <p:grpSpPr>
        <a:xfrm>
          <a:off x="0" y="0"/>
          <a:ext cx="0" cy="0"/>
          <a:chOff x="0" y="0"/>
          <a:chExt cx="0" cy="0"/>
        </a:xfrm>
      </p:grpSpPr>
      <p:sp>
        <p:nvSpPr>
          <p:cNvPr id="26" name="Title 3">
            <a:extLst>
              <a:ext uri="{FF2B5EF4-FFF2-40B4-BE49-F238E27FC236}">
                <a16:creationId xmlns:a16="http://schemas.microsoft.com/office/drawing/2014/main" id="{00BBCB7F-FAC8-C55C-D72B-A0EB3C7742D2}"/>
              </a:ext>
            </a:extLst>
          </p:cNvPr>
          <p:cNvSpPr>
            <a:spLocks noGrp="1"/>
          </p:cNvSpPr>
          <p:nvPr>
            <p:ph type="title"/>
          </p:nvPr>
        </p:nvSpPr>
        <p:spPr>
          <a:xfrm>
            <a:off x="5996401" y="-107484"/>
            <a:ext cx="6949440" cy="1366014"/>
          </a:xfrm>
        </p:spPr>
        <p:txBody>
          <a:bodyPr>
            <a:normAutofit/>
          </a:bodyPr>
          <a:lstStyle/>
          <a:p>
            <a:r>
              <a:rPr lang="en-US" sz="7200" dirty="0">
                <a:solidFill>
                  <a:sysClr val="windowText" lastClr="000000"/>
                </a:solidFill>
              </a:rPr>
              <a:t>REUSE/REPAIR</a:t>
            </a:r>
          </a:p>
        </p:txBody>
      </p:sp>
      <p:sp>
        <p:nvSpPr>
          <p:cNvPr id="2" name="Content Placeholder 10">
            <a:extLst>
              <a:ext uri="{FF2B5EF4-FFF2-40B4-BE49-F238E27FC236}">
                <a16:creationId xmlns:a16="http://schemas.microsoft.com/office/drawing/2014/main" id="{8628281D-2415-F06D-E816-59D7949CFC15}"/>
              </a:ext>
            </a:extLst>
          </p:cNvPr>
          <p:cNvSpPr>
            <a:spLocks noGrp="1"/>
          </p:cNvSpPr>
          <p:nvPr>
            <p:ph idx="1"/>
          </p:nvPr>
        </p:nvSpPr>
        <p:spPr>
          <a:xfrm>
            <a:off x="7166071" y="1618525"/>
            <a:ext cx="4610099" cy="4620682"/>
          </a:xfrm>
        </p:spPr>
        <p:txBody>
          <a:bodyPr>
            <a:normAutofit/>
          </a:bodyPr>
          <a:lstStyle/>
          <a:p>
            <a:r>
              <a:rPr lang="en-US" sz="3600" b="1" dirty="0">
                <a:solidFill>
                  <a:srgbClr val="22783C"/>
                </a:solidFill>
              </a:rPr>
              <a:t>Thrift with durability in mind</a:t>
            </a:r>
          </a:p>
          <a:p>
            <a:r>
              <a:rPr lang="en-US" sz="3600" b="1" dirty="0">
                <a:solidFill>
                  <a:srgbClr val="22783C"/>
                </a:solidFill>
              </a:rPr>
              <a:t>“Buy Nothing” app</a:t>
            </a:r>
          </a:p>
          <a:p>
            <a:r>
              <a:rPr lang="en-US" sz="3600" b="1" dirty="0">
                <a:solidFill>
                  <a:srgbClr val="22783C"/>
                </a:solidFill>
              </a:rPr>
              <a:t>Ifixit.com</a:t>
            </a:r>
          </a:p>
          <a:p>
            <a:r>
              <a:rPr lang="en-US" sz="3600" b="1" dirty="0">
                <a:solidFill>
                  <a:srgbClr val="22783C"/>
                </a:solidFill>
              </a:rPr>
              <a:t>Clothing mending</a:t>
            </a:r>
          </a:p>
          <a:p>
            <a:r>
              <a:rPr lang="en-US" sz="3600" b="1" dirty="0">
                <a:solidFill>
                  <a:srgbClr val="22783C"/>
                </a:solidFill>
              </a:rPr>
              <a:t>Repair cafes</a:t>
            </a:r>
          </a:p>
        </p:txBody>
      </p:sp>
      <p:sp>
        <p:nvSpPr>
          <p:cNvPr id="4" name="Slide Number Placeholder 3">
            <a:extLst>
              <a:ext uri="{FF2B5EF4-FFF2-40B4-BE49-F238E27FC236}">
                <a16:creationId xmlns:a16="http://schemas.microsoft.com/office/drawing/2014/main" id="{2185346F-8052-8547-7377-8D72015587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549E39">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100" b="0" i="0" u="none" strike="noStrike" kern="1200" cap="none" spc="0" normalizeH="0" baseline="0" noProof="0">
              <a:ln>
                <a:noFill/>
              </a:ln>
              <a:solidFill>
                <a:srgbClr val="549E39">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98155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39000" b="-39000"/>
          </a:stretch>
        </a:blipFill>
        <a:effectLst/>
      </p:bgPr>
    </p:bg>
    <p:spTree>
      <p:nvGrpSpPr>
        <p:cNvPr id="1" name="">
          <a:extLst>
            <a:ext uri="{FF2B5EF4-FFF2-40B4-BE49-F238E27FC236}">
              <a16:creationId xmlns:a16="http://schemas.microsoft.com/office/drawing/2014/main" id="{A91D8FD8-3CC7-6033-54F6-7DC8D02316B0}"/>
            </a:ext>
          </a:extLst>
        </p:cNvPr>
        <p:cNvGrpSpPr/>
        <p:nvPr/>
      </p:nvGrpSpPr>
      <p:grpSpPr>
        <a:xfrm>
          <a:off x="0" y="0"/>
          <a:ext cx="0" cy="0"/>
          <a:chOff x="0" y="0"/>
          <a:chExt cx="0" cy="0"/>
        </a:xfrm>
      </p:grpSpPr>
      <p:sp>
        <p:nvSpPr>
          <p:cNvPr id="26" name="Title 3">
            <a:extLst>
              <a:ext uri="{FF2B5EF4-FFF2-40B4-BE49-F238E27FC236}">
                <a16:creationId xmlns:a16="http://schemas.microsoft.com/office/drawing/2014/main" id="{D1B0EAAF-9B3C-3623-8185-6FAAA2D389AA}"/>
              </a:ext>
            </a:extLst>
          </p:cNvPr>
          <p:cNvSpPr>
            <a:spLocks noGrp="1"/>
          </p:cNvSpPr>
          <p:nvPr>
            <p:ph type="title"/>
          </p:nvPr>
        </p:nvSpPr>
        <p:spPr>
          <a:xfrm>
            <a:off x="4521562" y="-392620"/>
            <a:ext cx="8011336" cy="1737815"/>
          </a:xfrm>
        </p:spPr>
        <p:txBody>
          <a:bodyPr>
            <a:normAutofit fontScale="90000"/>
          </a:bodyPr>
          <a:lstStyle/>
          <a:p>
            <a:r>
              <a:rPr lang="en-US" sz="7200" dirty="0">
                <a:solidFill>
                  <a:sysClr val="windowText" lastClr="000000"/>
                </a:solidFill>
              </a:rPr>
              <a:t>RECYCLE/COMPOST</a:t>
            </a:r>
          </a:p>
        </p:txBody>
      </p:sp>
      <p:sp>
        <p:nvSpPr>
          <p:cNvPr id="2" name="Content Placeholder 10">
            <a:extLst>
              <a:ext uri="{FF2B5EF4-FFF2-40B4-BE49-F238E27FC236}">
                <a16:creationId xmlns:a16="http://schemas.microsoft.com/office/drawing/2014/main" id="{7EB2CA2E-B71D-568D-289A-FF116816A345}"/>
              </a:ext>
            </a:extLst>
          </p:cNvPr>
          <p:cNvSpPr>
            <a:spLocks noGrp="1"/>
          </p:cNvSpPr>
          <p:nvPr>
            <p:ph idx="1"/>
          </p:nvPr>
        </p:nvSpPr>
        <p:spPr>
          <a:xfrm>
            <a:off x="683260" y="1467852"/>
            <a:ext cx="9375140" cy="4376733"/>
          </a:xfrm>
        </p:spPr>
        <p:txBody>
          <a:bodyPr>
            <a:normAutofit/>
          </a:bodyPr>
          <a:lstStyle/>
          <a:p>
            <a:pPr>
              <a:spcAft>
                <a:spcPts val="600"/>
              </a:spcAft>
            </a:pPr>
            <a:r>
              <a:rPr lang="en-US" sz="3200" b="1" dirty="0">
                <a:solidFill>
                  <a:srgbClr val="22783C"/>
                </a:solidFill>
              </a:rPr>
              <a:t>Learn the rules and options in your area</a:t>
            </a:r>
          </a:p>
          <a:p>
            <a:pPr>
              <a:spcAft>
                <a:spcPts val="600"/>
              </a:spcAft>
            </a:pPr>
            <a:r>
              <a:rPr lang="en-US" sz="3200" b="1" dirty="0">
                <a:solidFill>
                  <a:srgbClr val="22783C"/>
                </a:solidFill>
              </a:rPr>
              <a:t>Sorting and cleaning</a:t>
            </a:r>
          </a:p>
          <a:p>
            <a:pPr>
              <a:spcAft>
                <a:spcPts val="600"/>
              </a:spcAft>
            </a:pPr>
            <a:r>
              <a:rPr lang="en-US" sz="3200" b="1" dirty="0">
                <a:solidFill>
                  <a:srgbClr val="22783C"/>
                </a:solidFill>
              </a:rPr>
              <a:t>PA DEP Hotline and DCSWA recycle drop-off finder</a:t>
            </a:r>
          </a:p>
        </p:txBody>
      </p:sp>
      <p:sp>
        <p:nvSpPr>
          <p:cNvPr id="4" name="Slide Number Placeholder 3">
            <a:extLst>
              <a:ext uri="{FF2B5EF4-FFF2-40B4-BE49-F238E27FC236}">
                <a16:creationId xmlns:a16="http://schemas.microsoft.com/office/drawing/2014/main" id="{67C1803D-F632-F379-4BAB-4CA5AEEA44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549E39">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100" b="0" i="0" u="none" strike="noStrike" kern="1200" cap="none" spc="0" normalizeH="0" baseline="0" noProof="0" dirty="0">
              <a:ln>
                <a:noFill/>
              </a:ln>
              <a:solidFill>
                <a:srgbClr val="549E39">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4014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2F53E-4C1C-45C2-1B3F-01928A75DB66}"/>
            </a:ext>
          </a:extLst>
        </p:cNvPr>
        <p:cNvGrpSpPr/>
        <p:nvPr/>
      </p:nvGrpSpPr>
      <p:grpSpPr>
        <a:xfrm>
          <a:off x="0" y="0"/>
          <a:ext cx="0" cy="0"/>
          <a:chOff x="0" y="0"/>
          <a:chExt cx="0" cy="0"/>
        </a:xfrm>
      </p:grpSpPr>
      <p:pic>
        <p:nvPicPr>
          <p:cNvPr id="4" name="Picture 3" descr="A group of people standing in a park&#10;&#10;AI-generated content may be incorrect.">
            <a:extLst>
              <a:ext uri="{FF2B5EF4-FFF2-40B4-BE49-F238E27FC236}">
                <a16:creationId xmlns:a16="http://schemas.microsoft.com/office/drawing/2014/main" id="{A0C37C76-1B34-73CB-4EF0-93B9251BBF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583" y="1023216"/>
            <a:ext cx="6912217" cy="4631185"/>
          </a:xfrm>
          <a:prstGeom prst="rect">
            <a:avLst/>
          </a:prstGeom>
        </p:spPr>
      </p:pic>
      <p:sp>
        <p:nvSpPr>
          <p:cNvPr id="3" name="TextBox 2">
            <a:extLst>
              <a:ext uri="{FF2B5EF4-FFF2-40B4-BE49-F238E27FC236}">
                <a16:creationId xmlns:a16="http://schemas.microsoft.com/office/drawing/2014/main" id="{81661887-F1A3-C464-D257-7A871D419FDE}"/>
              </a:ext>
            </a:extLst>
          </p:cNvPr>
          <p:cNvSpPr txBox="1"/>
          <p:nvPr/>
        </p:nvSpPr>
        <p:spPr>
          <a:xfrm>
            <a:off x="635094" y="585865"/>
            <a:ext cx="3358618" cy="2739211"/>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ontserrat" panose="00000500000000000000"/>
                <a:ea typeface="+mn-ea"/>
                <a:cs typeface="Times New Roman"/>
              </a:rPr>
              <a:t>Sarah Alessio Shea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ontserrat" panose="00000500000000000000"/>
                <a:ea typeface="+mn-ea"/>
                <a:cs typeface="Times New Roman"/>
              </a:rPr>
              <a:t>Executive Director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srgbClr val="0563C1"/>
              </a:solidFill>
              <a:effectLst/>
              <a:uLnTx/>
              <a:uFillTx/>
              <a:latin typeface="Montserrat" panose="00000500000000000000"/>
              <a:ea typeface="+mn-ea"/>
              <a:cs typeface="Times New Roman"/>
              <a:hlinkClick r:id="rId4">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563C1"/>
                </a:solidFill>
                <a:effectLst/>
                <a:uLnTx/>
                <a:uFillTx/>
                <a:latin typeface="Montserrat" panose="00000500000000000000"/>
                <a:ea typeface="+mn-ea"/>
                <a:cs typeface="Times New Roman"/>
              </a:rPr>
              <a:t>saraha@prc.org</a:t>
            </a:r>
            <a:endParaRPr kumimoji="0" lang="en-US" sz="2400" b="1" i="0" u="sng" strike="noStrike" kern="1200" cap="none" spc="0" normalizeH="0" baseline="0" noProof="0" dirty="0">
              <a:ln>
                <a:noFill/>
              </a:ln>
              <a:solidFill>
                <a:prstClr val="black"/>
              </a:solidFill>
              <a:effectLst/>
              <a:uLnTx/>
              <a:uFillTx/>
              <a:latin typeface="Montserrat" panose="00000500000000000000"/>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Montserrat" panose="00000500000000000000"/>
                <a:ea typeface="+mn-ea"/>
                <a:cs typeface="Times New Roman"/>
                <a:hlinkClick r:id="rId5"/>
              </a:rPr>
              <a:t>www.prc.org</a:t>
            </a:r>
            <a:endParaRPr kumimoji="0" lang="en-US" sz="2400" b="1" i="0" u="sng" strike="noStrike" kern="1200" cap="none" spc="0" normalizeH="0" baseline="0" noProof="0" dirty="0">
              <a:ln>
                <a:noFill/>
              </a:ln>
              <a:solidFill>
                <a:prstClr val="black"/>
              </a:solidFill>
              <a:effectLst/>
              <a:uLnTx/>
              <a:uFillTx/>
              <a:latin typeface="Montserrat" panose="00000500000000000000"/>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ontserrat" panose="00000500000000000000"/>
              <a:ea typeface="+mn-ea"/>
              <a:cs typeface="Times New Roman"/>
            </a:endParaRPr>
          </a:p>
        </p:txBody>
      </p:sp>
      <p:pic>
        <p:nvPicPr>
          <p:cNvPr id="8" name="Picture 7" descr="A logo with green rectangles and white text&#10;&#10;Description automatically generated">
            <a:extLst>
              <a:ext uri="{FF2B5EF4-FFF2-40B4-BE49-F238E27FC236}">
                <a16:creationId xmlns:a16="http://schemas.microsoft.com/office/drawing/2014/main" id="{C18A1560-C3EC-BD1D-7092-5700FA9AC4A1}"/>
              </a:ext>
            </a:extLst>
          </p:cNvPr>
          <p:cNvPicPr>
            <a:picLocks noChangeAspect="1"/>
          </p:cNvPicPr>
          <p:nvPr/>
        </p:nvPicPr>
        <p:blipFill rotWithShape="1">
          <a:blip r:embed="rId6">
            <a:extLst>
              <a:ext uri="{28A0092B-C50C-407E-A947-70E740481C1C}">
                <a14:useLocalDpi xmlns:a14="http://schemas.microsoft.com/office/drawing/2010/main" val="0"/>
              </a:ext>
            </a:extLst>
          </a:blip>
          <a:srcRect l="7511" r="7111" b="2"/>
          <a:stretch/>
        </p:blipFill>
        <p:spPr>
          <a:xfrm>
            <a:off x="1013746" y="3325076"/>
            <a:ext cx="2601313" cy="3046780"/>
          </a:xfrm>
          <a:prstGeom prst="rect">
            <a:avLst/>
          </a:prstGeom>
        </p:spPr>
      </p:pic>
      <p:sp>
        <p:nvSpPr>
          <p:cNvPr id="5" name="Slide Number Placeholder 4">
            <a:extLst>
              <a:ext uri="{FF2B5EF4-FFF2-40B4-BE49-F238E27FC236}">
                <a16:creationId xmlns:a16="http://schemas.microsoft.com/office/drawing/2014/main" id="{A75F8F43-2C5A-AA7A-6450-886C6DBFE4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549E39">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100" b="0" i="0" u="none" strike="noStrike" kern="1200" cap="none" spc="0" normalizeH="0" baseline="0" noProof="0">
              <a:ln>
                <a:noFill/>
              </a:ln>
              <a:solidFill>
                <a:srgbClr val="549E39">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90162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99C0F7-0F6E-FAFC-41EA-61570B14B7DB}"/>
              </a:ext>
            </a:extLst>
          </p:cNvPr>
          <p:cNvPicPr>
            <a:picLocks noChangeAspect="1"/>
          </p:cNvPicPr>
          <p:nvPr/>
        </p:nvPicPr>
        <p:blipFill>
          <a:blip r:embed="rId2"/>
          <a:stretch>
            <a:fillRect/>
          </a:stretch>
        </p:blipFill>
        <p:spPr>
          <a:xfrm>
            <a:off x="1524000" y="970107"/>
            <a:ext cx="9140890" cy="5492605"/>
          </a:xfrm>
          <a:prstGeom prst="rect">
            <a:avLst/>
          </a:prstGeom>
        </p:spPr>
      </p:pic>
      <p:sp>
        <p:nvSpPr>
          <p:cNvPr id="9218" name="Rectangle 2">
            <a:extLst>
              <a:ext uri="{FF2B5EF4-FFF2-40B4-BE49-F238E27FC236}">
                <a16:creationId xmlns:a16="http://schemas.microsoft.com/office/drawing/2014/main" id="{61049BB7-5BFA-4273-AFE2-43B282356471}"/>
              </a:ext>
            </a:extLst>
          </p:cNvPr>
          <p:cNvSpPr>
            <a:spLocks noGrp="1" noChangeArrowheads="1"/>
          </p:cNvSpPr>
          <p:nvPr>
            <p:ph type="title"/>
          </p:nvPr>
        </p:nvSpPr>
        <p:spPr>
          <a:xfrm>
            <a:off x="2247900" y="114300"/>
            <a:ext cx="7772400" cy="647700"/>
          </a:xfrm>
        </p:spPr>
        <p:txBody>
          <a:bodyPr/>
          <a:lstStyle/>
          <a:p>
            <a:pPr eaLnBrk="1" hangingPunct="1"/>
            <a:r>
              <a:rPr lang="en-US" altLang="en-US" sz="3600" b="1" dirty="0">
                <a:latin typeface="Arial" panose="020B0604020202020204" pitchFamily="34" charset="0"/>
                <a:cs typeface="Arial" panose="020B0604020202020204" pitchFamily="34" charset="0"/>
              </a:rPr>
              <a:t>Philly Area’s Burn Problem</a:t>
            </a:r>
          </a:p>
        </p:txBody>
      </p:sp>
      <p:sp>
        <p:nvSpPr>
          <p:cNvPr id="9219" name="Rectangle 3">
            <a:extLst>
              <a:ext uri="{FF2B5EF4-FFF2-40B4-BE49-F238E27FC236}">
                <a16:creationId xmlns:a16="http://schemas.microsoft.com/office/drawing/2014/main" id="{BAAE808E-676C-4DEE-AAE2-68111E06AE12}"/>
              </a:ext>
            </a:extLst>
          </p:cNvPr>
          <p:cNvSpPr>
            <a:spLocks noGrp="1" noChangeArrowheads="1"/>
          </p:cNvSpPr>
          <p:nvPr>
            <p:ph type="body" idx="1"/>
          </p:nvPr>
        </p:nvSpPr>
        <p:spPr>
          <a:xfrm>
            <a:off x="1905000" y="6400800"/>
            <a:ext cx="8458200" cy="457200"/>
          </a:xfrm>
        </p:spPr>
        <p:txBody>
          <a:bodyPr/>
          <a:lstStyle/>
          <a:p>
            <a:pPr marL="0" indent="0" algn="ctr" eaLnBrk="1" hangingPunct="1">
              <a:lnSpc>
                <a:spcPct val="90000"/>
              </a:lnSpc>
              <a:buFontTx/>
              <a:buNone/>
            </a:pPr>
            <a:r>
              <a:rPr lang="en-US" altLang="en-US" sz="2800" dirty="0">
                <a:latin typeface="Arial" panose="020B0604020202020204" pitchFamily="34" charset="0"/>
                <a:cs typeface="Arial" panose="020B0604020202020204" pitchFamily="34" charset="0"/>
                <a:hlinkClick r:id="rId3"/>
              </a:rPr>
              <a:t>www.ejmap.org</a:t>
            </a:r>
            <a:endParaRPr lang="en-US" altLang="en-US" sz="2800"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31E20273-08E6-49D2-A40B-B858F51A252F}"/>
              </a:ext>
            </a:extLst>
          </p:cNvPr>
          <p:cNvCxnSpPr>
            <a:cxnSpLocks/>
          </p:cNvCxnSpPr>
          <p:nvPr/>
        </p:nvCxnSpPr>
        <p:spPr>
          <a:xfrm flipV="1">
            <a:off x="8582090" y="4024312"/>
            <a:ext cx="104710" cy="609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83359EA-5F7E-474C-BF48-BEC175E4D38D}"/>
              </a:ext>
            </a:extLst>
          </p:cNvPr>
          <p:cNvCxnSpPr>
            <a:cxnSpLocks/>
          </p:cNvCxnSpPr>
          <p:nvPr/>
        </p:nvCxnSpPr>
        <p:spPr>
          <a:xfrm flipH="1" flipV="1">
            <a:off x="8686800" y="4038600"/>
            <a:ext cx="1978090" cy="600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223" name="Picture 13">
            <a:extLst>
              <a:ext uri="{FF2B5EF4-FFF2-40B4-BE49-F238E27FC236}">
                <a16:creationId xmlns:a16="http://schemas.microsoft.com/office/drawing/2014/main" id="{BA70555E-FD44-4A17-9BB6-5E61BC2297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97966" y="4652962"/>
            <a:ext cx="2047875" cy="18097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33781BB-3F87-4BFE-A837-6FF9F33439A7}"/>
              </a:ext>
            </a:extLst>
          </p:cNvPr>
          <p:cNvPicPr>
            <a:picLocks noChangeAspect="1"/>
          </p:cNvPicPr>
          <p:nvPr/>
        </p:nvPicPr>
        <p:blipFill>
          <a:blip r:embed="rId5"/>
          <a:stretch>
            <a:fillRect/>
          </a:stretch>
        </p:blipFill>
        <p:spPr>
          <a:xfrm>
            <a:off x="1524000" y="178855"/>
            <a:ext cx="1178440" cy="1444798"/>
          </a:xfrm>
          <a:prstGeom prst="rect">
            <a:avLst/>
          </a:prstGeom>
          <a:ln w="25400">
            <a:solidFill>
              <a:schemeClr val="tx2"/>
            </a:solidFill>
          </a:ln>
        </p:spPr>
      </p:pic>
      <p:pic>
        <p:nvPicPr>
          <p:cNvPr id="7" name="Picture 6">
            <a:extLst>
              <a:ext uri="{FF2B5EF4-FFF2-40B4-BE49-F238E27FC236}">
                <a16:creationId xmlns:a16="http://schemas.microsoft.com/office/drawing/2014/main" id="{0DF2E04F-6B85-8DAA-052E-6DF54C8220B5}"/>
              </a:ext>
            </a:extLst>
          </p:cNvPr>
          <p:cNvPicPr>
            <a:picLocks noChangeAspect="1"/>
          </p:cNvPicPr>
          <p:nvPr/>
        </p:nvPicPr>
        <p:blipFill>
          <a:blip r:embed="rId6"/>
          <a:stretch>
            <a:fillRect/>
          </a:stretch>
        </p:blipFill>
        <p:spPr>
          <a:xfrm>
            <a:off x="1546161" y="5683682"/>
            <a:ext cx="1178441" cy="976674"/>
          </a:xfrm>
          <a:prstGeom prst="rect">
            <a:avLst/>
          </a:prstGeom>
          <a:ln w="25400">
            <a:solidFill>
              <a:schemeClr val="tx1"/>
            </a:solid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7E4F4-DDE0-91C7-092C-508F1169366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A7078CA-199C-1A9D-3431-4C2D83D6C26F}"/>
              </a:ext>
            </a:extLst>
          </p:cNvPr>
          <p:cNvPicPr>
            <a:picLocks noChangeAspect="1"/>
          </p:cNvPicPr>
          <p:nvPr/>
        </p:nvPicPr>
        <p:blipFill>
          <a:blip r:embed="rId3"/>
          <a:stretch>
            <a:fillRect/>
          </a:stretch>
        </p:blipFill>
        <p:spPr>
          <a:xfrm>
            <a:off x="0" y="0"/>
            <a:ext cx="12202788" cy="6858000"/>
          </a:xfrm>
          <a:prstGeom prst="rect">
            <a:avLst/>
          </a:prstGeom>
        </p:spPr>
      </p:pic>
      <p:pic>
        <p:nvPicPr>
          <p:cNvPr id="4" name="Picture 3">
            <a:extLst>
              <a:ext uri="{FF2B5EF4-FFF2-40B4-BE49-F238E27FC236}">
                <a16:creationId xmlns:a16="http://schemas.microsoft.com/office/drawing/2014/main" id="{2AE1272B-8402-E820-C7C4-E21AEDD91D75}"/>
              </a:ext>
            </a:extLst>
          </p:cNvPr>
          <p:cNvPicPr>
            <a:picLocks noChangeAspect="1"/>
          </p:cNvPicPr>
          <p:nvPr/>
        </p:nvPicPr>
        <p:blipFill>
          <a:blip r:embed="rId4"/>
          <a:stretch>
            <a:fillRect/>
          </a:stretch>
        </p:blipFill>
        <p:spPr>
          <a:xfrm>
            <a:off x="2895153" y="111695"/>
            <a:ext cx="6401693" cy="6634610"/>
          </a:xfrm>
          <a:prstGeom prst="rect">
            <a:avLst/>
          </a:prstGeom>
        </p:spPr>
      </p:pic>
    </p:spTree>
    <p:extLst>
      <p:ext uri="{BB962C8B-B14F-4D97-AF65-F5344CB8AC3E}">
        <p14:creationId xmlns:p14="http://schemas.microsoft.com/office/powerpoint/2010/main" val="106839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ABDFDD"/>
        </a:solidFill>
        <a:effectLst/>
      </p:bgPr>
    </p:bg>
    <p:spTree>
      <p:nvGrpSpPr>
        <p:cNvPr id="1" name="Shape 89"/>
        <p:cNvGrpSpPr/>
        <p:nvPr/>
      </p:nvGrpSpPr>
      <p:grpSpPr>
        <a:xfrm>
          <a:off x="0" y="0"/>
          <a:ext cx="0" cy="0"/>
          <a:chOff x="0" y="0"/>
          <a:chExt cx="0" cy="0"/>
        </a:xfrm>
      </p:grpSpPr>
      <p:pic>
        <p:nvPicPr>
          <p:cNvPr id="90" name="Google Shape;90;p19"/>
          <p:cNvPicPr preferRelativeResize="0"/>
          <p:nvPr/>
        </p:nvPicPr>
        <p:blipFill rotWithShape="1">
          <a:blip r:embed="rId3">
            <a:alphaModFix/>
          </a:blip>
          <a:srcRect r="15512"/>
          <a:stretch/>
        </p:blipFill>
        <p:spPr>
          <a:xfrm>
            <a:off x="0" y="1"/>
            <a:ext cx="5793997" cy="6858001"/>
          </a:xfrm>
          <a:prstGeom prst="rect">
            <a:avLst/>
          </a:prstGeom>
          <a:noFill/>
          <a:ln>
            <a:noFill/>
          </a:ln>
        </p:spPr>
      </p:pic>
      <p:sp>
        <p:nvSpPr>
          <p:cNvPr id="91" name="Google Shape;91;p19"/>
          <p:cNvSpPr txBox="1"/>
          <p:nvPr/>
        </p:nvSpPr>
        <p:spPr>
          <a:xfrm>
            <a:off x="5924100" y="859467"/>
            <a:ext cx="613200" cy="882189"/>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4133" kern="0">
                <a:solidFill>
                  <a:srgbClr val="000000"/>
                </a:solidFill>
                <a:latin typeface="Helvetica Neue Light"/>
                <a:ea typeface="Helvetica Neue Light"/>
                <a:cs typeface="Helvetica Neue Light"/>
                <a:sym typeface="Helvetica Neue Light"/>
              </a:rPr>
              <a:t>&amp;</a:t>
            </a:r>
            <a:endParaRPr sz="4133" kern="0">
              <a:solidFill>
                <a:srgbClr val="000000"/>
              </a:solidFill>
              <a:latin typeface="Helvetica Neue Light"/>
              <a:ea typeface="Helvetica Neue Light"/>
              <a:cs typeface="Helvetica Neue Light"/>
              <a:sym typeface="Helvetica Neue Light"/>
            </a:endParaRPr>
          </a:p>
        </p:txBody>
      </p:sp>
      <p:sp>
        <p:nvSpPr>
          <p:cNvPr id="92" name="Google Shape;92;p19"/>
          <p:cNvSpPr/>
          <p:nvPr/>
        </p:nvSpPr>
        <p:spPr>
          <a:xfrm>
            <a:off x="0" y="0"/>
            <a:ext cx="5794000" cy="6983600"/>
          </a:xfrm>
          <a:prstGeom prst="rect">
            <a:avLst/>
          </a:prstGeom>
          <a:solidFill>
            <a:srgbClr val="FFFFFF">
              <a:alpha val="67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93" name="Google Shape;93;p19"/>
          <p:cNvPicPr preferRelativeResize="0"/>
          <p:nvPr/>
        </p:nvPicPr>
        <p:blipFill rotWithShape="1">
          <a:blip r:embed="rId4">
            <a:alphaModFix/>
          </a:blip>
          <a:srcRect l="15154" t="47004" r="13330" b="11178"/>
          <a:stretch/>
        </p:blipFill>
        <p:spPr>
          <a:xfrm>
            <a:off x="3374500" y="649253"/>
            <a:ext cx="2228064" cy="1302840"/>
          </a:xfrm>
          <a:prstGeom prst="rect">
            <a:avLst/>
          </a:prstGeom>
          <a:noFill/>
          <a:ln>
            <a:noFill/>
          </a:ln>
        </p:spPr>
      </p:pic>
      <p:pic>
        <p:nvPicPr>
          <p:cNvPr id="94" name="Google Shape;94;p19"/>
          <p:cNvPicPr preferRelativeResize="0"/>
          <p:nvPr/>
        </p:nvPicPr>
        <p:blipFill rotWithShape="1">
          <a:blip r:embed="rId4">
            <a:alphaModFix/>
          </a:blip>
          <a:srcRect l="29185" t="12289" r="32251" b="52295"/>
          <a:stretch/>
        </p:blipFill>
        <p:spPr>
          <a:xfrm>
            <a:off x="2041669" y="611132"/>
            <a:ext cx="1231236" cy="1130736"/>
          </a:xfrm>
          <a:prstGeom prst="rect">
            <a:avLst/>
          </a:prstGeom>
          <a:noFill/>
          <a:ln>
            <a:noFill/>
          </a:ln>
        </p:spPr>
      </p:pic>
      <p:pic>
        <p:nvPicPr>
          <p:cNvPr id="95" name="Google Shape;95;p19"/>
          <p:cNvPicPr preferRelativeResize="0"/>
          <p:nvPr/>
        </p:nvPicPr>
        <p:blipFill rotWithShape="1">
          <a:blip r:embed="rId5">
            <a:alphaModFix/>
          </a:blip>
          <a:srcRect t="17143"/>
          <a:stretch/>
        </p:blipFill>
        <p:spPr>
          <a:xfrm>
            <a:off x="6667401" y="1"/>
            <a:ext cx="5524599" cy="6858001"/>
          </a:xfrm>
          <a:prstGeom prst="rect">
            <a:avLst/>
          </a:prstGeom>
          <a:noFill/>
          <a:ln>
            <a:noFill/>
          </a:ln>
        </p:spPr>
      </p:pic>
      <p:sp>
        <p:nvSpPr>
          <p:cNvPr id="96" name="Google Shape;96;p19"/>
          <p:cNvSpPr/>
          <p:nvPr/>
        </p:nvSpPr>
        <p:spPr>
          <a:xfrm>
            <a:off x="6667400" y="0"/>
            <a:ext cx="5794000" cy="6858000"/>
          </a:xfrm>
          <a:prstGeom prst="rect">
            <a:avLst/>
          </a:prstGeom>
          <a:solidFill>
            <a:srgbClr val="FFFFFF">
              <a:alpha val="67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97" name="Google Shape;97;p19"/>
          <p:cNvPicPr preferRelativeResize="0"/>
          <p:nvPr/>
        </p:nvPicPr>
        <p:blipFill rotWithShape="1">
          <a:blip r:embed="rId6">
            <a:alphaModFix/>
          </a:blip>
          <a:srcRect t="10500" b="18265"/>
          <a:stretch/>
        </p:blipFill>
        <p:spPr>
          <a:xfrm>
            <a:off x="6792334" y="649268"/>
            <a:ext cx="3989533" cy="1302833"/>
          </a:xfrm>
          <a:prstGeom prst="rect">
            <a:avLst/>
          </a:prstGeom>
          <a:noFill/>
          <a:ln>
            <a:noFill/>
          </a:ln>
        </p:spPr>
      </p:pic>
      <p:sp>
        <p:nvSpPr>
          <p:cNvPr id="98" name="Google Shape;98;p19"/>
          <p:cNvSpPr txBox="1"/>
          <p:nvPr/>
        </p:nvSpPr>
        <p:spPr>
          <a:xfrm>
            <a:off x="1232400" y="4925400"/>
            <a:ext cx="9727200" cy="161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4800" kern="0">
                <a:solidFill>
                  <a:srgbClr val="131314"/>
                </a:solidFill>
                <a:latin typeface="Red Hat Display"/>
                <a:ea typeface="Red Hat Display"/>
                <a:cs typeface="Red Hat Display"/>
                <a:sym typeface="Red Hat Display"/>
              </a:rPr>
              <a:t>Creative Glass Recirculation </a:t>
            </a:r>
            <a:endParaRPr sz="4800" kern="0">
              <a:solidFill>
                <a:srgbClr val="131314"/>
              </a:solidFill>
              <a:latin typeface="Red Hat Display"/>
              <a:ea typeface="Red Hat Display"/>
              <a:cs typeface="Red Hat Display"/>
              <a:sym typeface="Red Hat Display"/>
            </a:endParaRPr>
          </a:p>
          <a:p>
            <a:pPr defTabSz="1219170">
              <a:buClr>
                <a:srgbClr val="000000"/>
              </a:buClr>
            </a:pPr>
            <a:r>
              <a:rPr lang="en" sz="4800" kern="0">
                <a:solidFill>
                  <a:srgbClr val="131314"/>
                </a:solidFill>
                <a:latin typeface="Red Hat Display"/>
                <a:ea typeface="Red Hat Display"/>
                <a:cs typeface="Red Hat Display"/>
                <a:sym typeface="Red Hat Display"/>
              </a:rPr>
              <a:t>and Community Based Impact</a:t>
            </a:r>
            <a:endParaRPr sz="4800" kern="0">
              <a:solidFill>
                <a:srgbClr val="595959"/>
              </a:solidFill>
              <a:latin typeface="Red Hat Display"/>
              <a:ea typeface="Red Hat Display"/>
              <a:cs typeface="Red Hat Display"/>
              <a:sym typeface="Red Hat Display"/>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ABDFDD"/>
        </a:solidFill>
        <a:effectLst/>
      </p:bgPr>
    </p:bg>
    <p:spTree>
      <p:nvGrpSpPr>
        <p:cNvPr id="1" name="Shape 102"/>
        <p:cNvGrpSpPr/>
        <p:nvPr/>
      </p:nvGrpSpPr>
      <p:grpSpPr>
        <a:xfrm>
          <a:off x="0" y="0"/>
          <a:ext cx="0" cy="0"/>
          <a:chOff x="0" y="0"/>
          <a:chExt cx="0" cy="0"/>
        </a:xfrm>
      </p:grpSpPr>
      <p:sp>
        <p:nvSpPr>
          <p:cNvPr id="103" name="Google Shape;103;p20"/>
          <p:cNvSpPr txBox="1"/>
          <p:nvPr/>
        </p:nvSpPr>
        <p:spPr>
          <a:xfrm>
            <a:off x="5924100" y="859467"/>
            <a:ext cx="613200" cy="882189"/>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4133" kern="0">
              <a:solidFill>
                <a:srgbClr val="000000"/>
              </a:solidFill>
              <a:latin typeface="Helvetica Neue Light"/>
              <a:ea typeface="Helvetica Neue Light"/>
              <a:cs typeface="Helvetica Neue Light"/>
              <a:sym typeface="Helvetica Neue Light"/>
            </a:endParaRPr>
          </a:p>
        </p:txBody>
      </p:sp>
      <p:pic>
        <p:nvPicPr>
          <p:cNvPr id="104" name="Google Shape;104;p20"/>
          <p:cNvPicPr preferRelativeResize="0"/>
          <p:nvPr/>
        </p:nvPicPr>
        <p:blipFill rotWithShape="1">
          <a:blip r:embed="rId3">
            <a:alphaModFix/>
          </a:blip>
          <a:srcRect l="15154" t="47004" r="13330" b="11178"/>
          <a:stretch/>
        </p:blipFill>
        <p:spPr>
          <a:xfrm>
            <a:off x="1195951" y="5688599"/>
            <a:ext cx="1672752" cy="978132"/>
          </a:xfrm>
          <a:prstGeom prst="rect">
            <a:avLst/>
          </a:prstGeom>
          <a:noFill/>
          <a:ln>
            <a:noFill/>
          </a:ln>
        </p:spPr>
      </p:pic>
      <p:pic>
        <p:nvPicPr>
          <p:cNvPr id="105" name="Google Shape;105;p20"/>
          <p:cNvPicPr preferRelativeResize="0"/>
          <p:nvPr/>
        </p:nvPicPr>
        <p:blipFill rotWithShape="1">
          <a:blip r:embed="rId3">
            <a:alphaModFix/>
          </a:blip>
          <a:srcRect l="29185" t="12289" r="32251" b="52295"/>
          <a:stretch/>
        </p:blipFill>
        <p:spPr>
          <a:xfrm>
            <a:off x="149801" y="5753211"/>
            <a:ext cx="924367" cy="848923"/>
          </a:xfrm>
          <a:prstGeom prst="rect">
            <a:avLst/>
          </a:prstGeom>
          <a:noFill/>
          <a:ln>
            <a:noFill/>
          </a:ln>
        </p:spPr>
      </p:pic>
      <p:sp>
        <p:nvSpPr>
          <p:cNvPr id="106" name="Google Shape;106;p20"/>
          <p:cNvSpPr txBox="1"/>
          <p:nvPr/>
        </p:nvSpPr>
        <p:spPr>
          <a:xfrm>
            <a:off x="6853300" y="859467"/>
            <a:ext cx="4813200" cy="1208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4000" kern="0">
                <a:solidFill>
                  <a:srgbClr val="131314"/>
                </a:solidFill>
                <a:latin typeface="Red Hat Display"/>
                <a:ea typeface="Red Hat Display"/>
                <a:cs typeface="Red Hat Display"/>
                <a:sym typeface="Red Hat Display"/>
              </a:rPr>
              <a:t>THE PROBLEM</a:t>
            </a:r>
            <a:endParaRPr sz="4000" kern="0">
              <a:solidFill>
                <a:srgbClr val="131314"/>
              </a:solidFill>
              <a:latin typeface="Red Hat Display"/>
              <a:ea typeface="Red Hat Display"/>
              <a:cs typeface="Red Hat Display"/>
              <a:sym typeface="Red Hat Display"/>
            </a:endParaRPr>
          </a:p>
          <a:p>
            <a:pPr defTabSz="1219170">
              <a:buClr>
                <a:srgbClr val="000000"/>
              </a:buClr>
            </a:pPr>
            <a:r>
              <a:rPr lang="en" sz="4000" kern="0">
                <a:solidFill>
                  <a:srgbClr val="131314"/>
                </a:solidFill>
                <a:latin typeface="Red Hat Display"/>
                <a:ea typeface="Red Hat Display"/>
                <a:cs typeface="Red Hat Display"/>
                <a:sym typeface="Red Hat Display"/>
              </a:rPr>
              <a:t>glass goes to waste</a:t>
            </a:r>
            <a:endParaRPr sz="4000" kern="0">
              <a:solidFill>
                <a:srgbClr val="595959"/>
              </a:solidFill>
              <a:latin typeface="Red Hat Display"/>
              <a:ea typeface="Red Hat Display"/>
              <a:cs typeface="Red Hat Display"/>
              <a:sym typeface="Red Hat Display"/>
            </a:endParaRPr>
          </a:p>
        </p:txBody>
      </p:sp>
      <p:sp>
        <p:nvSpPr>
          <p:cNvPr id="107" name="Google Shape;107;p20"/>
          <p:cNvSpPr txBox="1"/>
          <p:nvPr/>
        </p:nvSpPr>
        <p:spPr>
          <a:xfrm>
            <a:off x="6296400" y="2494433"/>
            <a:ext cx="5790000" cy="35612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400" kern="0">
              <a:solidFill>
                <a:srgbClr val="131314"/>
              </a:solidFill>
              <a:latin typeface="Red Hat Display Light"/>
              <a:ea typeface="Red Hat Display Light"/>
              <a:cs typeface="Red Hat Display Light"/>
              <a:sym typeface="Red Hat Display Light"/>
            </a:endParaRPr>
          </a:p>
          <a:p>
            <a:pPr marL="609585" indent="-457189" defTabSz="1219170">
              <a:buClr>
                <a:srgbClr val="131314"/>
              </a:buClr>
              <a:buSzPts val="1800"/>
              <a:buFont typeface="Red Hat Display Light"/>
              <a:buChar char="●"/>
            </a:pPr>
            <a:r>
              <a:rPr lang="en" sz="2400" kern="0">
                <a:solidFill>
                  <a:srgbClr val="131314"/>
                </a:solidFill>
                <a:latin typeface="Red Hat Display Light"/>
                <a:ea typeface="Red Hat Display Light"/>
                <a:cs typeface="Red Hat Display Light"/>
                <a:sym typeface="Red Hat Display Light"/>
              </a:rPr>
              <a:t>Cross contamination in single stream makes glass lose its value</a:t>
            </a:r>
            <a:endParaRPr sz="2400" kern="0">
              <a:solidFill>
                <a:srgbClr val="131314"/>
              </a:solidFill>
              <a:latin typeface="Red Hat Display Light"/>
              <a:ea typeface="Red Hat Display Light"/>
              <a:cs typeface="Red Hat Display Light"/>
              <a:sym typeface="Red Hat Display Light"/>
            </a:endParaRPr>
          </a:p>
          <a:p>
            <a:pPr defTabSz="1219170">
              <a:buClr>
                <a:srgbClr val="000000"/>
              </a:buClr>
            </a:pPr>
            <a:endParaRPr sz="2400" kern="0">
              <a:solidFill>
                <a:srgbClr val="131314"/>
              </a:solidFill>
              <a:latin typeface="Red Hat Display Light"/>
              <a:ea typeface="Red Hat Display Light"/>
              <a:cs typeface="Red Hat Display Light"/>
              <a:sym typeface="Red Hat Display Light"/>
            </a:endParaRPr>
          </a:p>
          <a:p>
            <a:pPr marL="609585" indent="-457189" defTabSz="1219170">
              <a:buClr>
                <a:srgbClr val="131314"/>
              </a:buClr>
              <a:buSzPts val="1800"/>
              <a:buFont typeface="Red Hat Display Light"/>
              <a:buChar char="●"/>
            </a:pPr>
            <a:r>
              <a:rPr lang="en" sz="2400" kern="0">
                <a:solidFill>
                  <a:srgbClr val="131314"/>
                </a:solidFill>
                <a:latin typeface="Red Hat Display Light"/>
                <a:ea typeface="Red Hat Display Light"/>
                <a:cs typeface="Red Hat Display Light"/>
                <a:sym typeface="Red Hat Display Light"/>
              </a:rPr>
              <a:t>More than 50,000 tons of glass a year from Philadelphia goes to landfill</a:t>
            </a:r>
            <a:endParaRPr sz="2400" kern="0">
              <a:solidFill>
                <a:srgbClr val="131314"/>
              </a:solidFill>
              <a:latin typeface="Red Hat Display Light"/>
              <a:ea typeface="Red Hat Display Light"/>
              <a:cs typeface="Red Hat Display Light"/>
              <a:sym typeface="Red Hat Display Light"/>
            </a:endParaRPr>
          </a:p>
          <a:p>
            <a:pPr marL="609585" defTabSz="1219170">
              <a:buClr>
                <a:srgbClr val="000000"/>
              </a:buClr>
            </a:pPr>
            <a:endParaRPr sz="2400" kern="0">
              <a:solidFill>
                <a:srgbClr val="131314"/>
              </a:solidFill>
              <a:latin typeface="Red Hat Display Light"/>
              <a:ea typeface="Red Hat Display Light"/>
              <a:cs typeface="Red Hat Display Light"/>
              <a:sym typeface="Red Hat Display Light"/>
            </a:endParaRPr>
          </a:p>
          <a:p>
            <a:pPr marL="609585" indent="-457189" defTabSz="1219170">
              <a:buClr>
                <a:srgbClr val="131314"/>
              </a:buClr>
              <a:buSzPts val="1800"/>
              <a:buFont typeface="Red Hat Display Light"/>
              <a:buChar char="●"/>
            </a:pPr>
            <a:r>
              <a:rPr lang="en" sz="2400" kern="0">
                <a:solidFill>
                  <a:srgbClr val="131314"/>
                </a:solidFill>
                <a:latin typeface="Red Hat Display Light"/>
                <a:ea typeface="Red Hat Display Light"/>
                <a:cs typeface="Red Hat Display Light"/>
                <a:sym typeface="Red Hat Display Light"/>
              </a:rPr>
              <a:t>This causes avoidable environmental and economic waste</a:t>
            </a:r>
            <a:endParaRPr sz="2400" kern="0">
              <a:solidFill>
                <a:srgbClr val="131314"/>
              </a:solidFill>
              <a:latin typeface="Red Hat Display Light"/>
              <a:ea typeface="Red Hat Display Light"/>
              <a:cs typeface="Red Hat Display Light"/>
              <a:sym typeface="Red Hat Display Light"/>
            </a:endParaRPr>
          </a:p>
          <a:p>
            <a:pPr defTabSz="1219170">
              <a:buClr>
                <a:srgbClr val="000000"/>
              </a:buClr>
            </a:pPr>
            <a:endParaRPr sz="2400" kern="0">
              <a:solidFill>
                <a:srgbClr val="131314"/>
              </a:solidFill>
              <a:latin typeface="Helvetica Neue"/>
              <a:ea typeface="Helvetica Neue"/>
              <a:cs typeface="Helvetica Neue"/>
              <a:sym typeface="Helvetica Neue"/>
            </a:endParaRPr>
          </a:p>
        </p:txBody>
      </p:sp>
      <p:pic>
        <p:nvPicPr>
          <p:cNvPr id="108" name="Google Shape;108;p20" title="Amber Gio.jpg"/>
          <p:cNvPicPr preferRelativeResize="0"/>
          <p:nvPr/>
        </p:nvPicPr>
        <p:blipFill rotWithShape="1">
          <a:blip r:embed="rId4">
            <a:alphaModFix/>
          </a:blip>
          <a:srcRect t="15455" r="2941"/>
          <a:stretch/>
        </p:blipFill>
        <p:spPr>
          <a:xfrm>
            <a:off x="1" y="-30299"/>
            <a:ext cx="5957268" cy="69186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ABDFDD"/>
        </a:solidFill>
        <a:effectLst/>
      </p:bgPr>
    </p:bg>
    <p:spTree>
      <p:nvGrpSpPr>
        <p:cNvPr id="1" name="Shape 112"/>
        <p:cNvGrpSpPr/>
        <p:nvPr/>
      </p:nvGrpSpPr>
      <p:grpSpPr>
        <a:xfrm>
          <a:off x="0" y="0"/>
          <a:ext cx="0" cy="0"/>
          <a:chOff x="0" y="0"/>
          <a:chExt cx="0" cy="0"/>
        </a:xfrm>
      </p:grpSpPr>
      <p:sp>
        <p:nvSpPr>
          <p:cNvPr id="113" name="Google Shape;113;p21"/>
          <p:cNvSpPr txBox="1"/>
          <p:nvPr/>
        </p:nvSpPr>
        <p:spPr>
          <a:xfrm>
            <a:off x="5924100" y="859467"/>
            <a:ext cx="613200" cy="882189"/>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4133" kern="0">
              <a:solidFill>
                <a:srgbClr val="000000"/>
              </a:solidFill>
              <a:latin typeface="Helvetica Neue Light"/>
              <a:ea typeface="Helvetica Neue Light"/>
              <a:cs typeface="Helvetica Neue Light"/>
              <a:sym typeface="Helvetica Neue Light"/>
            </a:endParaRPr>
          </a:p>
        </p:txBody>
      </p:sp>
      <p:pic>
        <p:nvPicPr>
          <p:cNvPr id="114" name="Google Shape;114;p21"/>
          <p:cNvPicPr preferRelativeResize="0"/>
          <p:nvPr/>
        </p:nvPicPr>
        <p:blipFill rotWithShape="1">
          <a:blip r:embed="rId3">
            <a:alphaModFix/>
          </a:blip>
          <a:srcRect l="15154" t="47004" r="13330" b="11178"/>
          <a:stretch/>
        </p:blipFill>
        <p:spPr>
          <a:xfrm>
            <a:off x="1536145" y="5684545"/>
            <a:ext cx="1629516" cy="952819"/>
          </a:xfrm>
          <a:prstGeom prst="rect">
            <a:avLst/>
          </a:prstGeom>
          <a:noFill/>
          <a:ln>
            <a:noFill/>
          </a:ln>
        </p:spPr>
      </p:pic>
      <p:pic>
        <p:nvPicPr>
          <p:cNvPr id="115" name="Google Shape;115;p21"/>
          <p:cNvPicPr preferRelativeResize="0"/>
          <p:nvPr/>
        </p:nvPicPr>
        <p:blipFill rotWithShape="1">
          <a:blip r:embed="rId3">
            <a:alphaModFix/>
          </a:blip>
          <a:srcRect l="29185" t="12289" r="32251" b="52295"/>
          <a:stretch/>
        </p:blipFill>
        <p:spPr>
          <a:xfrm>
            <a:off x="517033" y="5747487"/>
            <a:ext cx="900475" cy="826951"/>
          </a:xfrm>
          <a:prstGeom prst="rect">
            <a:avLst/>
          </a:prstGeom>
          <a:noFill/>
          <a:ln>
            <a:noFill/>
          </a:ln>
        </p:spPr>
      </p:pic>
      <p:pic>
        <p:nvPicPr>
          <p:cNvPr id="116" name="Google Shape;116;p21"/>
          <p:cNvPicPr preferRelativeResize="0"/>
          <p:nvPr/>
        </p:nvPicPr>
        <p:blipFill rotWithShape="1">
          <a:blip r:embed="rId4">
            <a:alphaModFix/>
          </a:blip>
          <a:srcRect t="10500" b="18265"/>
          <a:stretch/>
        </p:blipFill>
        <p:spPr>
          <a:xfrm>
            <a:off x="3260791" y="5625168"/>
            <a:ext cx="3099608" cy="1012201"/>
          </a:xfrm>
          <a:prstGeom prst="rect">
            <a:avLst/>
          </a:prstGeom>
          <a:noFill/>
          <a:ln>
            <a:noFill/>
          </a:ln>
        </p:spPr>
      </p:pic>
      <p:sp>
        <p:nvSpPr>
          <p:cNvPr id="117" name="Google Shape;117;p21"/>
          <p:cNvSpPr txBox="1"/>
          <p:nvPr/>
        </p:nvSpPr>
        <p:spPr>
          <a:xfrm>
            <a:off x="1111100" y="270267"/>
            <a:ext cx="7449600" cy="1302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4000" kern="0">
                <a:solidFill>
                  <a:srgbClr val="131314"/>
                </a:solidFill>
                <a:latin typeface="Red Hat Display"/>
                <a:ea typeface="Red Hat Display"/>
                <a:cs typeface="Red Hat Display"/>
                <a:sym typeface="Red Hat Display"/>
              </a:rPr>
              <a:t>OUR SOLUTION</a:t>
            </a:r>
            <a:endParaRPr sz="4000" kern="0">
              <a:solidFill>
                <a:srgbClr val="131314"/>
              </a:solidFill>
              <a:latin typeface="Red Hat Display"/>
              <a:ea typeface="Red Hat Display"/>
              <a:cs typeface="Red Hat Display"/>
              <a:sym typeface="Red Hat Display"/>
            </a:endParaRPr>
          </a:p>
          <a:p>
            <a:pPr defTabSz="1219170">
              <a:buClr>
                <a:srgbClr val="000000"/>
              </a:buClr>
            </a:pPr>
            <a:r>
              <a:rPr lang="en" sz="4000" kern="0">
                <a:solidFill>
                  <a:srgbClr val="131314"/>
                </a:solidFill>
                <a:latin typeface="Red Hat Display"/>
                <a:ea typeface="Red Hat Display"/>
                <a:cs typeface="Red Hat Display"/>
                <a:sym typeface="Red Hat Display"/>
              </a:rPr>
              <a:t>create value from glass</a:t>
            </a:r>
            <a:endParaRPr sz="4000" kern="0">
              <a:solidFill>
                <a:srgbClr val="595959"/>
              </a:solidFill>
              <a:latin typeface="Red Hat Display"/>
              <a:ea typeface="Red Hat Display"/>
              <a:cs typeface="Red Hat Display"/>
              <a:sym typeface="Red Hat Display"/>
            </a:endParaRPr>
          </a:p>
        </p:txBody>
      </p:sp>
      <p:sp>
        <p:nvSpPr>
          <p:cNvPr id="118" name="Google Shape;118;p21"/>
          <p:cNvSpPr txBox="1"/>
          <p:nvPr/>
        </p:nvSpPr>
        <p:spPr>
          <a:xfrm>
            <a:off x="934000" y="2103133"/>
            <a:ext cx="5426400" cy="3876800"/>
          </a:xfrm>
          <a:prstGeom prst="rect">
            <a:avLst/>
          </a:prstGeom>
          <a:noFill/>
          <a:ln>
            <a:noFill/>
          </a:ln>
        </p:spPr>
        <p:txBody>
          <a:bodyPr spcFirstLastPara="1" wrap="square" lIns="121900" tIns="121900" rIns="121900" bIns="121900" anchor="t" anchorCtr="0">
            <a:noAutofit/>
          </a:bodyPr>
          <a:lstStyle/>
          <a:p>
            <a:pPr marL="609585" indent="-457189" defTabSz="1219170">
              <a:lnSpc>
                <a:spcPct val="115000"/>
              </a:lnSpc>
              <a:buClr>
                <a:srgbClr val="131314"/>
              </a:buClr>
              <a:buSzPts val="1800"/>
              <a:buFont typeface="Red Hat Display Light"/>
              <a:buChar char="●"/>
            </a:pPr>
            <a:r>
              <a:rPr lang="en" sz="2400" kern="0">
                <a:solidFill>
                  <a:srgbClr val="131314"/>
                </a:solidFill>
                <a:latin typeface="Red Hat Display Light"/>
                <a:ea typeface="Red Hat Display Light"/>
                <a:cs typeface="Red Hat Display Light"/>
                <a:sym typeface="Red Hat Display Light"/>
              </a:rPr>
              <a:t>Remark Glass and Bottle underground work together to maximize value and minimize waste</a:t>
            </a:r>
            <a:endParaRPr sz="2400" kern="0">
              <a:solidFill>
                <a:srgbClr val="131314"/>
              </a:solidFill>
              <a:latin typeface="Red Hat Display Light"/>
              <a:ea typeface="Red Hat Display Light"/>
              <a:cs typeface="Red Hat Display Light"/>
              <a:sym typeface="Red Hat Display Light"/>
            </a:endParaRPr>
          </a:p>
          <a:p>
            <a:pPr marL="609585" indent="-457189" defTabSz="1219170">
              <a:lnSpc>
                <a:spcPct val="115000"/>
              </a:lnSpc>
              <a:buClr>
                <a:srgbClr val="131314"/>
              </a:buClr>
              <a:buSzPts val="1800"/>
              <a:buFont typeface="Red Hat Display Light"/>
              <a:buChar char="●"/>
            </a:pPr>
            <a:r>
              <a:rPr lang="en" sz="2400" kern="0">
                <a:solidFill>
                  <a:srgbClr val="131314"/>
                </a:solidFill>
                <a:latin typeface="Red Hat Display Light"/>
                <a:ea typeface="Red Hat Display Light"/>
                <a:cs typeface="Red Hat Display Light"/>
                <a:sym typeface="Red Hat Display Light"/>
              </a:rPr>
              <a:t>Diverting glass and scaling through market development</a:t>
            </a:r>
            <a:endParaRPr sz="2400" kern="0">
              <a:solidFill>
                <a:srgbClr val="131314"/>
              </a:solidFill>
              <a:latin typeface="Red Hat Display Light"/>
              <a:ea typeface="Red Hat Display Light"/>
              <a:cs typeface="Red Hat Display Light"/>
              <a:sym typeface="Red Hat Display Light"/>
            </a:endParaRPr>
          </a:p>
          <a:p>
            <a:pPr marL="609585" indent="-457189" defTabSz="1219170">
              <a:lnSpc>
                <a:spcPct val="115000"/>
              </a:lnSpc>
              <a:buClr>
                <a:srgbClr val="131314"/>
              </a:buClr>
              <a:buSzPts val="1800"/>
              <a:buFont typeface="Red Hat Display Light"/>
              <a:buChar char="●"/>
            </a:pPr>
            <a:r>
              <a:rPr lang="en" sz="2400" kern="0">
                <a:solidFill>
                  <a:srgbClr val="131314"/>
                </a:solidFill>
                <a:latin typeface="Red Hat Display Light"/>
                <a:ea typeface="Red Hat Display Light"/>
                <a:cs typeface="Red Hat Display Light"/>
                <a:sym typeface="Red Hat Display Light"/>
              </a:rPr>
              <a:t>Build a balanced loop that creates value from every glass particle </a:t>
            </a:r>
            <a:endParaRPr sz="2400" kern="0">
              <a:solidFill>
                <a:srgbClr val="131314"/>
              </a:solidFill>
              <a:latin typeface="Red Hat Display Light"/>
              <a:ea typeface="Red Hat Display Light"/>
              <a:cs typeface="Red Hat Display Light"/>
              <a:sym typeface="Red Hat Display Light"/>
            </a:endParaRPr>
          </a:p>
        </p:txBody>
      </p:sp>
      <p:pic>
        <p:nvPicPr>
          <p:cNvPr id="119" name="Google Shape;119;p21" title="April2024_DustToDust1_wp.png"/>
          <p:cNvPicPr preferRelativeResize="0"/>
          <p:nvPr/>
        </p:nvPicPr>
        <p:blipFill rotWithShape="1">
          <a:blip r:embed="rId5">
            <a:alphaModFix/>
          </a:blip>
          <a:srcRect l="6481" t="15412"/>
          <a:stretch/>
        </p:blipFill>
        <p:spPr>
          <a:xfrm>
            <a:off x="7285823" y="-14689"/>
            <a:ext cx="4907135" cy="6917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272900" y="593367"/>
            <a:ext cx="11503600" cy="763600"/>
          </a:xfrm>
          <a:prstGeom prst="rect">
            <a:avLst/>
          </a:prstGeom>
        </p:spPr>
        <p:txBody>
          <a:bodyPr spcFirstLastPara="1" wrap="square" lIns="121900" tIns="121900" rIns="121900" bIns="121900" anchor="t" anchorCtr="0">
            <a:normAutofit/>
          </a:bodyPr>
          <a:lstStyle/>
          <a:p>
            <a:r>
              <a:rPr lang="en">
                <a:latin typeface="Red Hat Display"/>
                <a:ea typeface="Red Hat Display"/>
                <a:cs typeface="Red Hat Display"/>
                <a:sym typeface="Red Hat Display"/>
              </a:rPr>
              <a:t>Where We Started: The Story of the Bottle </a:t>
            </a:r>
            <a:endParaRPr>
              <a:latin typeface="Red Hat Display"/>
              <a:ea typeface="Red Hat Display"/>
              <a:cs typeface="Red Hat Display"/>
              <a:sym typeface="Red Hat Display"/>
            </a:endParaRPr>
          </a:p>
        </p:txBody>
      </p:sp>
      <p:pic>
        <p:nvPicPr>
          <p:cNvPr id="125" name="Google Shape;125;p22"/>
          <p:cNvPicPr preferRelativeResize="0"/>
          <p:nvPr/>
        </p:nvPicPr>
        <p:blipFill>
          <a:blip r:embed="rId3">
            <a:alphaModFix/>
          </a:blip>
          <a:stretch>
            <a:fillRect/>
          </a:stretch>
        </p:blipFill>
        <p:spPr>
          <a:xfrm>
            <a:off x="12746549" y="2799767"/>
            <a:ext cx="5704048" cy="3807332"/>
          </a:xfrm>
          <a:prstGeom prst="rect">
            <a:avLst/>
          </a:prstGeom>
          <a:noFill/>
          <a:ln>
            <a:noFill/>
          </a:ln>
        </p:spPr>
      </p:pic>
      <p:pic>
        <p:nvPicPr>
          <p:cNvPr id="126" name="Google Shape;126;p22"/>
          <p:cNvPicPr preferRelativeResize="0"/>
          <p:nvPr/>
        </p:nvPicPr>
        <p:blipFill rotWithShape="1">
          <a:blip r:embed="rId4">
            <a:alphaModFix/>
          </a:blip>
          <a:srcRect l="30428" t="12484" r="34237" b="52400"/>
          <a:stretch/>
        </p:blipFill>
        <p:spPr>
          <a:xfrm>
            <a:off x="100734" y="86100"/>
            <a:ext cx="510415" cy="507264"/>
          </a:xfrm>
          <a:prstGeom prst="rect">
            <a:avLst/>
          </a:prstGeom>
          <a:noFill/>
          <a:ln>
            <a:noFill/>
          </a:ln>
        </p:spPr>
      </p:pic>
      <p:sp>
        <p:nvSpPr>
          <p:cNvPr id="127" name="Google Shape;127;p22"/>
          <p:cNvSpPr txBox="1">
            <a:spLocks noGrp="1"/>
          </p:cNvSpPr>
          <p:nvPr>
            <p:ph type="body" idx="1"/>
          </p:nvPr>
        </p:nvSpPr>
        <p:spPr>
          <a:xfrm>
            <a:off x="12364033" y="1911833"/>
            <a:ext cx="5704000" cy="1339600"/>
          </a:xfrm>
          <a:prstGeom prst="rect">
            <a:avLst/>
          </a:prstGeom>
        </p:spPr>
        <p:txBody>
          <a:bodyPr spcFirstLastPara="1" wrap="square" lIns="121900" tIns="121900" rIns="121900" bIns="121900" anchor="t" anchorCtr="0">
            <a:noAutofit/>
          </a:bodyPr>
          <a:lstStyle/>
          <a:p>
            <a:pPr marL="0" indent="0">
              <a:lnSpc>
                <a:spcPct val="100000"/>
              </a:lnSpc>
              <a:buNone/>
            </a:pPr>
            <a:r>
              <a:rPr lang="en">
                <a:solidFill>
                  <a:schemeClr val="dk1"/>
                </a:solidFill>
                <a:latin typeface="Roboto Light"/>
                <a:ea typeface="Roboto Light"/>
                <a:cs typeface="Roboto Light"/>
                <a:sym typeface="Roboto Light"/>
              </a:rPr>
              <a:t>Barware, lighting, and keepsakes transforming special bottles from your occasion into glassware for your home</a:t>
            </a:r>
            <a:endParaRPr sz="2933">
              <a:solidFill>
                <a:schemeClr val="dk1"/>
              </a:solidFill>
              <a:latin typeface="Roboto Light"/>
              <a:ea typeface="Roboto Light"/>
              <a:cs typeface="Roboto Light"/>
              <a:sym typeface="Roboto Light"/>
            </a:endParaRPr>
          </a:p>
        </p:txBody>
      </p:sp>
      <p:pic>
        <p:nvPicPr>
          <p:cNvPr id="128" name="Google Shape;128;p22" title="4 Keepsake home.jpg"/>
          <p:cNvPicPr preferRelativeResize="0"/>
          <p:nvPr/>
        </p:nvPicPr>
        <p:blipFill>
          <a:blip r:embed="rId5">
            <a:alphaModFix/>
          </a:blip>
          <a:stretch>
            <a:fillRect/>
          </a:stretch>
        </p:blipFill>
        <p:spPr>
          <a:xfrm>
            <a:off x="1496134" y="1512468"/>
            <a:ext cx="9057127" cy="509463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272900" y="593367"/>
            <a:ext cx="11503600" cy="763600"/>
          </a:xfrm>
          <a:prstGeom prst="rect">
            <a:avLst/>
          </a:prstGeom>
        </p:spPr>
        <p:txBody>
          <a:bodyPr spcFirstLastPara="1" wrap="square" lIns="121900" tIns="121900" rIns="121900" bIns="121900" anchor="t" anchorCtr="0">
            <a:normAutofit/>
          </a:bodyPr>
          <a:lstStyle/>
          <a:p>
            <a:r>
              <a:rPr lang="en">
                <a:latin typeface="Red Hat Display"/>
                <a:ea typeface="Red Hat Display"/>
                <a:cs typeface="Red Hat Display"/>
                <a:sym typeface="Red Hat Display"/>
              </a:rPr>
              <a:t>Eco-friendly and Timeless Gifting</a:t>
            </a:r>
            <a:endParaRPr>
              <a:latin typeface="Red Hat Display"/>
              <a:ea typeface="Red Hat Display"/>
              <a:cs typeface="Red Hat Display"/>
              <a:sym typeface="Red Hat Display"/>
            </a:endParaRPr>
          </a:p>
        </p:txBody>
      </p:sp>
      <p:pic>
        <p:nvPicPr>
          <p:cNvPr id="134" name="Google Shape;134;p23"/>
          <p:cNvPicPr preferRelativeResize="0"/>
          <p:nvPr/>
        </p:nvPicPr>
        <p:blipFill>
          <a:blip r:embed="rId3">
            <a:alphaModFix/>
          </a:blip>
          <a:stretch>
            <a:fillRect/>
          </a:stretch>
        </p:blipFill>
        <p:spPr>
          <a:xfrm>
            <a:off x="12746549" y="2799767"/>
            <a:ext cx="5704048" cy="3807332"/>
          </a:xfrm>
          <a:prstGeom prst="rect">
            <a:avLst/>
          </a:prstGeom>
          <a:noFill/>
          <a:ln>
            <a:noFill/>
          </a:ln>
        </p:spPr>
      </p:pic>
      <p:pic>
        <p:nvPicPr>
          <p:cNvPr id="135" name="Google Shape;135;p23"/>
          <p:cNvPicPr preferRelativeResize="0"/>
          <p:nvPr/>
        </p:nvPicPr>
        <p:blipFill rotWithShape="1">
          <a:blip r:embed="rId4">
            <a:alphaModFix/>
          </a:blip>
          <a:srcRect l="30428" t="12484" r="34237" b="52400"/>
          <a:stretch/>
        </p:blipFill>
        <p:spPr>
          <a:xfrm>
            <a:off x="100734" y="86100"/>
            <a:ext cx="510415" cy="507264"/>
          </a:xfrm>
          <a:prstGeom prst="rect">
            <a:avLst/>
          </a:prstGeom>
          <a:noFill/>
          <a:ln>
            <a:noFill/>
          </a:ln>
        </p:spPr>
      </p:pic>
      <p:sp>
        <p:nvSpPr>
          <p:cNvPr id="136" name="Google Shape;136;p23"/>
          <p:cNvSpPr txBox="1">
            <a:spLocks noGrp="1"/>
          </p:cNvSpPr>
          <p:nvPr>
            <p:ph type="body" idx="1"/>
          </p:nvPr>
        </p:nvSpPr>
        <p:spPr>
          <a:xfrm>
            <a:off x="12364033" y="1911833"/>
            <a:ext cx="5704000" cy="1339600"/>
          </a:xfrm>
          <a:prstGeom prst="rect">
            <a:avLst/>
          </a:prstGeom>
        </p:spPr>
        <p:txBody>
          <a:bodyPr spcFirstLastPara="1" wrap="square" lIns="121900" tIns="121900" rIns="121900" bIns="121900" anchor="t" anchorCtr="0">
            <a:noAutofit/>
          </a:bodyPr>
          <a:lstStyle/>
          <a:p>
            <a:pPr marL="0" indent="0">
              <a:lnSpc>
                <a:spcPct val="100000"/>
              </a:lnSpc>
              <a:buNone/>
            </a:pPr>
            <a:r>
              <a:rPr lang="en">
                <a:solidFill>
                  <a:schemeClr val="dk1"/>
                </a:solidFill>
                <a:latin typeface="Roboto Light"/>
                <a:ea typeface="Roboto Light"/>
                <a:cs typeface="Roboto Light"/>
                <a:sym typeface="Roboto Light"/>
              </a:rPr>
              <a:t>Barware, lighting, and keepsakes transforming special bottles from your occasion into glassware for your home</a:t>
            </a:r>
            <a:endParaRPr sz="2933">
              <a:solidFill>
                <a:schemeClr val="dk1"/>
              </a:solidFill>
              <a:latin typeface="Roboto Light"/>
              <a:ea typeface="Roboto Light"/>
              <a:cs typeface="Roboto Light"/>
              <a:sym typeface="Roboto Light"/>
            </a:endParaRPr>
          </a:p>
        </p:txBody>
      </p:sp>
      <p:pic>
        <p:nvPicPr>
          <p:cNvPr id="137" name="Google Shape;137;p23" title="Keepsake Products v3 (2).png"/>
          <p:cNvPicPr preferRelativeResize="0"/>
          <p:nvPr/>
        </p:nvPicPr>
        <p:blipFill rotWithShape="1">
          <a:blip r:embed="rId5">
            <a:alphaModFix/>
          </a:blip>
          <a:srcRect t="3619" b="35962"/>
          <a:stretch/>
        </p:blipFill>
        <p:spPr>
          <a:xfrm>
            <a:off x="633367" y="1356967"/>
            <a:ext cx="10925251" cy="550103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1"/>
        <p:cNvGrpSpPr/>
        <p:nvPr/>
      </p:nvGrpSpPr>
      <p:grpSpPr>
        <a:xfrm>
          <a:off x="0" y="0"/>
          <a:ext cx="0" cy="0"/>
          <a:chOff x="0" y="0"/>
          <a:chExt cx="0" cy="0"/>
        </a:xfrm>
      </p:grpSpPr>
      <p:pic>
        <p:nvPicPr>
          <p:cNvPr id="142" name="Google Shape;142;p24"/>
          <p:cNvPicPr preferRelativeResize="0"/>
          <p:nvPr/>
        </p:nvPicPr>
        <p:blipFill rotWithShape="1">
          <a:blip r:embed="rId3">
            <a:alphaModFix/>
          </a:blip>
          <a:srcRect r="2086"/>
          <a:stretch/>
        </p:blipFill>
        <p:spPr>
          <a:xfrm>
            <a:off x="8058367" y="1356967"/>
            <a:ext cx="3934700" cy="5357732"/>
          </a:xfrm>
          <a:prstGeom prst="rect">
            <a:avLst/>
          </a:prstGeom>
          <a:noFill/>
          <a:ln>
            <a:noFill/>
          </a:ln>
        </p:spPr>
      </p:pic>
      <p:sp>
        <p:nvSpPr>
          <p:cNvPr id="143" name="Google Shape;143;p24"/>
          <p:cNvSpPr txBox="1">
            <a:spLocks noGrp="1"/>
          </p:cNvSpPr>
          <p:nvPr>
            <p:ph type="title"/>
          </p:nvPr>
        </p:nvSpPr>
        <p:spPr>
          <a:xfrm>
            <a:off x="272900" y="593367"/>
            <a:ext cx="11503600" cy="763600"/>
          </a:xfrm>
          <a:prstGeom prst="rect">
            <a:avLst/>
          </a:prstGeom>
        </p:spPr>
        <p:txBody>
          <a:bodyPr spcFirstLastPara="1" wrap="square" lIns="121900" tIns="121900" rIns="121900" bIns="121900" anchor="t" anchorCtr="0">
            <a:normAutofit/>
          </a:bodyPr>
          <a:lstStyle/>
          <a:p>
            <a:r>
              <a:rPr lang="en">
                <a:latin typeface="Red Hat Display"/>
                <a:ea typeface="Red Hat Display"/>
                <a:cs typeface="Red Hat Display"/>
                <a:sym typeface="Red Hat Display"/>
              </a:rPr>
              <a:t>Barware and Decor from the Remark Glass Studio</a:t>
            </a:r>
            <a:endParaRPr>
              <a:latin typeface="Red Hat Display"/>
              <a:ea typeface="Red Hat Display"/>
              <a:cs typeface="Red Hat Display"/>
              <a:sym typeface="Red Hat Display"/>
            </a:endParaRPr>
          </a:p>
        </p:txBody>
      </p:sp>
      <p:pic>
        <p:nvPicPr>
          <p:cNvPr id="144" name="Google Shape;144;p24"/>
          <p:cNvPicPr preferRelativeResize="0"/>
          <p:nvPr/>
        </p:nvPicPr>
        <p:blipFill>
          <a:blip r:embed="rId4">
            <a:alphaModFix/>
          </a:blip>
          <a:stretch>
            <a:fillRect/>
          </a:stretch>
        </p:blipFill>
        <p:spPr>
          <a:xfrm>
            <a:off x="12746549" y="2799767"/>
            <a:ext cx="5704048" cy="3807332"/>
          </a:xfrm>
          <a:prstGeom prst="rect">
            <a:avLst/>
          </a:prstGeom>
          <a:noFill/>
          <a:ln>
            <a:noFill/>
          </a:ln>
        </p:spPr>
      </p:pic>
      <p:pic>
        <p:nvPicPr>
          <p:cNvPr id="145" name="Google Shape;145;p24"/>
          <p:cNvPicPr preferRelativeResize="0"/>
          <p:nvPr/>
        </p:nvPicPr>
        <p:blipFill rotWithShape="1">
          <a:blip r:embed="rId5">
            <a:alphaModFix/>
          </a:blip>
          <a:srcRect l="30428" t="12484" r="34237" b="52400"/>
          <a:stretch/>
        </p:blipFill>
        <p:spPr>
          <a:xfrm>
            <a:off x="100734" y="86100"/>
            <a:ext cx="510415" cy="507264"/>
          </a:xfrm>
          <a:prstGeom prst="rect">
            <a:avLst/>
          </a:prstGeom>
          <a:noFill/>
          <a:ln>
            <a:noFill/>
          </a:ln>
        </p:spPr>
      </p:pic>
      <p:sp>
        <p:nvSpPr>
          <p:cNvPr id="146" name="Google Shape;146;p24"/>
          <p:cNvSpPr txBox="1">
            <a:spLocks noGrp="1"/>
          </p:cNvSpPr>
          <p:nvPr>
            <p:ph type="body" idx="1"/>
          </p:nvPr>
        </p:nvSpPr>
        <p:spPr>
          <a:xfrm>
            <a:off x="12364033" y="1911833"/>
            <a:ext cx="5704000" cy="1339600"/>
          </a:xfrm>
          <a:prstGeom prst="rect">
            <a:avLst/>
          </a:prstGeom>
        </p:spPr>
        <p:txBody>
          <a:bodyPr spcFirstLastPara="1" wrap="square" lIns="121900" tIns="121900" rIns="121900" bIns="121900" anchor="t" anchorCtr="0">
            <a:noAutofit/>
          </a:bodyPr>
          <a:lstStyle/>
          <a:p>
            <a:pPr marL="0" indent="0">
              <a:lnSpc>
                <a:spcPct val="100000"/>
              </a:lnSpc>
              <a:buNone/>
            </a:pPr>
            <a:r>
              <a:rPr lang="en">
                <a:solidFill>
                  <a:schemeClr val="dk1"/>
                </a:solidFill>
                <a:latin typeface="Roboto Light"/>
                <a:ea typeface="Roboto Light"/>
                <a:cs typeface="Roboto Light"/>
                <a:sym typeface="Roboto Light"/>
              </a:rPr>
              <a:t>Barware, lighting, and keepsakes transforming special bottles from your occasion into glassware for your home</a:t>
            </a:r>
            <a:endParaRPr sz="2933">
              <a:solidFill>
                <a:schemeClr val="dk1"/>
              </a:solidFill>
              <a:latin typeface="Roboto Light"/>
              <a:ea typeface="Roboto Light"/>
              <a:cs typeface="Roboto Light"/>
              <a:sym typeface="Roboto Light"/>
            </a:endParaRPr>
          </a:p>
        </p:txBody>
      </p:sp>
      <p:pic>
        <p:nvPicPr>
          <p:cNvPr id="147" name="Google Shape;147;p24"/>
          <p:cNvPicPr preferRelativeResize="0"/>
          <p:nvPr/>
        </p:nvPicPr>
        <p:blipFill>
          <a:blip r:embed="rId6">
            <a:alphaModFix/>
          </a:blip>
          <a:stretch>
            <a:fillRect/>
          </a:stretch>
        </p:blipFill>
        <p:spPr>
          <a:xfrm>
            <a:off x="272900" y="1356967"/>
            <a:ext cx="3576181" cy="5357732"/>
          </a:xfrm>
          <a:prstGeom prst="rect">
            <a:avLst/>
          </a:prstGeom>
          <a:noFill/>
          <a:ln>
            <a:noFill/>
          </a:ln>
        </p:spPr>
      </p:pic>
      <p:pic>
        <p:nvPicPr>
          <p:cNvPr id="148" name="Google Shape;148;p24"/>
          <p:cNvPicPr preferRelativeResize="0"/>
          <p:nvPr/>
        </p:nvPicPr>
        <p:blipFill rotWithShape="1">
          <a:blip r:embed="rId7">
            <a:alphaModFix/>
          </a:blip>
          <a:srcRect l="4644" r="9980"/>
          <a:stretch/>
        </p:blipFill>
        <p:spPr>
          <a:xfrm>
            <a:off x="4086834" y="1356967"/>
            <a:ext cx="3782151" cy="535773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2"/>
        <p:cNvGrpSpPr/>
        <p:nvPr/>
      </p:nvGrpSpPr>
      <p:grpSpPr>
        <a:xfrm>
          <a:off x="0" y="0"/>
          <a:ext cx="0" cy="0"/>
          <a:chOff x="0" y="0"/>
          <a:chExt cx="0" cy="0"/>
        </a:xfrm>
      </p:grpSpPr>
      <p:sp>
        <p:nvSpPr>
          <p:cNvPr id="153" name="Google Shape;153;p25"/>
          <p:cNvSpPr/>
          <p:nvPr/>
        </p:nvSpPr>
        <p:spPr>
          <a:xfrm>
            <a:off x="0" y="0"/>
            <a:ext cx="921200" cy="510000"/>
          </a:xfrm>
          <a:prstGeom prst="rect">
            <a:avLst/>
          </a:prstGeom>
          <a:solidFill>
            <a:srgbClr val="ABDF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54" name="Google Shape;154;p25"/>
          <p:cNvPicPr preferRelativeResize="0"/>
          <p:nvPr/>
        </p:nvPicPr>
        <p:blipFill rotWithShape="1">
          <a:blip r:embed="rId3">
            <a:alphaModFix/>
          </a:blip>
          <a:srcRect l="30428" t="12484" r="34237" b="52400"/>
          <a:stretch/>
        </p:blipFill>
        <p:spPr>
          <a:xfrm>
            <a:off x="11316769" y="149167"/>
            <a:ext cx="626868" cy="622999"/>
          </a:xfrm>
          <a:prstGeom prst="rect">
            <a:avLst/>
          </a:prstGeom>
          <a:noFill/>
          <a:ln>
            <a:noFill/>
          </a:ln>
        </p:spPr>
      </p:pic>
      <p:sp>
        <p:nvSpPr>
          <p:cNvPr id="155" name="Google Shape;155;p25"/>
          <p:cNvSpPr txBox="1"/>
          <p:nvPr/>
        </p:nvSpPr>
        <p:spPr>
          <a:xfrm>
            <a:off x="415600" y="593367"/>
            <a:ext cx="11360800" cy="763600"/>
          </a:xfrm>
          <a:prstGeom prst="rect">
            <a:avLst/>
          </a:prstGeom>
          <a:noFill/>
          <a:ln>
            <a:noFill/>
          </a:ln>
        </p:spPr>
        <p:txBody>
          <a:bodyPr spcFirstLastPara="1" wrap="square" lIns="121900" tIns="121900" rIns="121900" bIns="121900" anchor="t" anchorCtr="0">
            <a:normAutofit lnSpcReduction="10000"/>
          </a:bodyPr>
          <a:lstStyle/>
          <a:p>
            <a:pPr defTabSz="1219170">
              <a:buClr>
                <a:srgbClr val="000000"/>
              </a:buClr>
            </a:pPr>
            <a:r>
              <a:rPr lang="en" sz="3733" kern="0">
                <a:solidFill>
                  <a:srgbClr val="000000"/>
                </a:solidFill>
                <a:latin typeface="Red Hat Display"/>
                <a:ea typeface="Red Hat Display"/>
                <a:cs typeface="Red Hat Display"/>
                <a:sym typeface="Red Hat Display"/>
              </a:rPr>
              <a:t>Partnership Sample</a:t>
            </a:r>
            <a:endParaRPr sz="3733" kern="0">
              <a:solidFill>
                <a:srgbClr val="000000"/>
              </a:solidFill>
              <a:latin typeface="Red Hat Display"/>
              <a:ea typeface="Red Hat Display"/>
              <a:cs typeface="Red Hat Display"/>
              <a:sym typeface="Red Hat Display"/>
            </a:endParaRPr>
          </a:p>
        </p:txBody>
      </p:sp>
      <p:sp>
        <p:nvSpPr>
          <p:cNvPr id="156" name="Google Shape;156;p25"/>
          <p:cNvSpPr txBox="1"/>
          <p:nvPr/>
        </p:nvSpPr>
        <p:spPr>
          <a:xfrm>
            <a:off x="415600" y="1356967"/>
            <a:ext cx="6298800" cy="11396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2000" kern="0">
                <a:solidFill>
                  <a:srgbClr val="000000"/>
                </a:solidFill>
                <a:latin typeface="Helvetica Neue Light"/>
                <a:ea typeface="Helvetica Neue Light"/>
                <a:cs typeface="Helvetica Neue Light"/>
                <a:sym typeface="Helvetica Neue Light"/>
              </a:rPr>
              <a:t>Maker’s Mark sponsored the collection of its bottles from local bars and we turned them into rocks glasses for employee gifts and events.</a:t>
            </a:r>
            <a:endParaRPr sz="2000" kern="0" baseline="30000">
              <a:solidFill>
                <a:srgbClr val="595959"/>
              </a:solidFill>
              <a:latin typeface="Helvetica Neue Light"/>
              <a:ea typeface="Helvetica Neue Light"/>
              <a:cs typeface="Helvetica Neue Light"/>
              <a:sym typeface="Helvetica Neue Light"/>
            </a:endParaRPr>
          </a:p>
        </p:txBody>
      </p:sp>
      <p:sp>
        <p:nvSpPr>
          <p:cNvPr id="157" name="Google Shape;157;p25"/>
          <p:cNvSpPr txBox="1"/>
          <p:nvPr/>
        </p:nvSpPr>
        <p:spPr>
          <a:xfrm>
            <a:off x="0" y="41600"/>
            <a:ext cx="985600" cy="426800"/>
          </a:xfrm>
          <a:prstGeom prst="rect">
            <a:avLst/>
          </a:prstGeom>
          <a:noFill/>
          <a:ln>
            <a:noFill/>
          </a:ln>
        </p:spPr>
        <p:txBody>
          <a:bodyPr spcFirstLastPara="1" wrap="square" lIns="121900" tIns="121900" rIns="121900" bIns="121900" anchor="t" anchorCtr="0">
            <a:noAutofit/>
          </a:bodyPr>
          <a:lstStyle/>
          <a:p>
            <a:pPr defTabSz="1219170">
              <a:lnSpc>
                <a:spcPct val="90000"/>
              </a:lnSpc>
              <a:buClr>
                <a:srgbClr val="000000"/>
              </a:buClr>
              <a:buSzPts val="1018"/>
            </a:pPr>
            <a:r>
              <a:rPr lang="en" sz="1367" b="1" kern="0">
                <a:solidFill>
                  <a:srgbClr val="000000"/>
                </a:solidFill>
                <a:latin typeface="Helvetica Neue"/>
                <a:ea typeface="Helvetica Neue"/>
                <a:cs typeface="Helvetica Neue"/>
                <a:sym typeface="Helvetica Neue"/>
              </a:rPr>
              <a:t>CLIENT</a:t>
            </a:r>
            <a:endParaRPr sz="1367" b="1" kern="0">
              <a:solidFill>
                <a:srgbClr val="000000"/>
              </a:solidFill>
              <a:latin typeface="Helvetica Neue"/>
              <a:ea typeface="Helvetica Neue"/>
              <a:cs typeface="Helvetica Neue"/>
              <a:sym typeface="Helvetica Neue"/>
            </a:endParaRPr>
          </a:p>
        </p:txBody>
      </p:sp>
      <p:pic>
        <p:nvPicPr>
          <p:cNvPr id="158" name="Google Shape;158;p25"/>
          <p:cNvPicPr preferRelativeResize="0"/>
          <p:nvPr/>
        </p:nvPicPr>
        <p:blipFill rotWithShape="1">
          <a:blip r:embed="rId4">
            <a:alphaModFix/>
          </a:blip>
          <a:srcRect t="27437" b="28016"/>
          <a:stretch/>
        </p:blipFill>
        <p:spPr>
          <a:xfrm>
            <a:off x="985600" y="1"/>
            <a:ext cx="1144875" cy="509999"/>
          </a:xfrm>
          <a:prstGeom prst="rect">
            <a:avLst/>
          </a:prstGeom>
          <a:noFill/>
          <a:ln>
            <a:noFill/>
          </a:ln>
        </p:spPr>
      </p:pic>
      <p:pic>
        <p:nvPicPr>
          <p:cNvPr id="159" name="Google Shape;159;p25"/>
          <p:cNvPicPr preferRelativeResize="0"/>
          <p:nvPr/>
        </p:nvPicPr>
        <p:blipFill>
          <a:blip r:embed="rId5">
            <a:alphaModFix/>
          </a:blip>
          <a:stretch>
            <a:fillRect/>
          </a:stretch>
        </p:blipFill>
        <p:spPr>
          <a:xfrm>
            <a:off x="7048484" y="1"/>
            <a:ext cx="5143501" cy="6858001"/>
          </a:xfrm>
          <a:prstGeom prst="rect">
            <a:avLst/>
          </a:prstGeom>
          <a:noFill/>
          <a:ln>
            <a:noFill/>
          </a:ln>
        </p:spPr>
      </p:pic>
      <p:pic>
        <p:nvPicPr>
          <p:cNvPr id="160" name="Google Shape;160;p25"/>
          <p:cNvPicPr preferRelativeResize="0"/>
          <p:nvPr/>
        </p:nvPicPr>
        <p:blipFill rotWithShape="1">
          <a:blip r:embed="rId6">
            <a:alphaModFix/>
          </a:blip>
          <a:srcRect b="11000"/>
          <a:stretch/>
        </p:blipFill>
        <p:spPr>
          <a:xfrm>
            <a:off x="415600" y="2697267"/>
            <a:ext cx="2839200" cy="3785564"/>
          </a:xfrm>
          <a:prstGeom prst="rect">
            <a:avLst/>
          </a:prstGeom>
          <a:noFill/>
          <a:ln>
            <a:noFill/>
          </a:ln>
        </p:spPr>
      </p:pic>
      <p:pic>
        <p:nvPicPr>
          <p:cNvPr id="161" name="Google Shape;161;p25"/>
          <p:cNvPicPr preferRelativeResize="0"/>
          <p:nvPr/>
        </p:nvPicPr>
        <p:blipFill rotWithShape="1">
          <a:blip r:embed="rId7">
            <a:alphaModFix/>
          </a:blip>
          <a:srcRect/>
          <a:stretch/>
        </p:blipFill>
        <p:spPr>
          <a:xfrm>
            <a:off x="3639334" y="2697267"/>
            <a:ext cx="2839199" cy="378556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5"/>
        <p:cNvGrpSpPr/>
        <p:nvPr/>
      </p:nvGrpSpPr>
      <p:grpSpPr>
        <a:xfrm>
          <a:off x="0" y="0"/>
          <a:ext cx="0" cy="0"/>
          <a:chOff x="0" y="0"/>
          <a:chExt cx="0" cy="0"/>
        </a:xfrm>
      </p:grpSpPr>
      <p:sp>
        <p:nvSpPr>
          <p:cNvPr id="166" name="Google Shape;166;p26"/>
          <p:cNvSpPr/>
          <p:nvPr/>
        </p:nvSpPr>
        <p:spPr>
          <a:xfrm>
            <a:off x="0" y="1237433"/>
            <a:ext cx="12192000" cy="56208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67" name="Google Shape;167;p26"/>
          <p:cNvSpPr txBox="1"/>
          <p:nvPr/>
        </p:nvSpPr>
        <p:spPr>
          <a:xfrm>
            <a:off x="415600" y="332133"/>
            <a:ext cx="11574000" cy="763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467" kern="0">
                <a:solidFill>
                  <a:srgbClr val="000000"/>
                </a:solidFill>
                <a:latin typeface="Red Hat Display"/>
                <a:ea typeface="Red Hat Display"/>
                <a:cs typeface="Red Hat Display"/>
                <a:sym typeface="Red Hat Display"/>
              </a:rPr>
              <a:t>Our method creates as much value as possible</a:t>
            </a:r>
            <a:endParaRPr sz="3467" kern="0">
              <a:solidFill>
                <a:srgbClr val="000000"/>
              </a:solidFill>
              <a:latin typeface="Red Hat Display"/>
              <a:ea typeface="Red Hat Display"/>
              <a:cs typeface="Red Hat Display"/>
              <a:sym typeface="Red Hat Display"/>
            </a:endParaRPr>
          </a:p>
        </p:txBody>
      </p:sp>
      <p:sp>
        <p:nvSpPr>
          <p:cNvPr id="168" name="Google Shape;168;p26"/>
          <p:cNvSpPr txBox="1"/>
          <p:nvPr/>
        </p:nvSpPr>
        <p:spPr>
          <a:xfrm>
            <a:off x="184433" y="3231067"/>
            <a:ext cx="1698000" cy="844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kern="0">
                <a:solidFill>
                  <a:srgbClr val="000000"/>
                </a:solidFill>
                <a:latin typeface="Helvetica Neue Light"/>
                <a:ea typeface="Helvetica Neue Light"/>
                <a:cs typeface="Helvetica Neue Light"/>
                <a:sym typeface="Helvetica Neue Light"/>
              </a:rPr>
              <a:t>RECYCLED WITH BU</a:t>
            </a:r>
            <a:endParaRPr sz="1867" kern="0" baseline="30000">
              <a:solidFill>
                <a:srgbClr val="595959"/>
              </a:solidFill>
              <a:latin typeface="Helvetica Neue Light"/>
              <a:ea typeface="Helvetica Neue Light"/>
              <a:cs typeface="Helvetica Neue Light"/>
              <a:sym typeface="Helvetica Neue Light"/>
            </a:endParaRPr>
          </a:p>
        </p:txBody>
      </p:sp>
      <p:cxnSp>
        <p:nvCxnSpPr>
          <p:cNvPr id="169" name="Google Shape;169;p26"/>
          <p:cNvCxnSpPr/>
          <p:nvPr/>
        </p:nvCxnSpPr>
        <p:spPr>
          <a:xfrm rot="10800000" flipH="1">
            <a:off x="2540000" y="2044600"/>
            <a:ext cx="745600" cy="1570000"/>
          </a:xfrm>
          <a:prstGeom prst="straightConnector1">
            <a:avLst/>
          </a:prstGeom>
          <a:noFill/>
          <a:ln w="9525" cap="flat" cmpd="sng">
            <a:solidFill>
              <a:srgbClr val="595959"/>
            </a:solidFill>
            <a:prstDash val="solid"/>
            <a:round/>
            <a:headEnd type="none" w="med" len="med"/>
            <a:tailEnd type="triangle" w="med" len="med"/>
          </a:ln>
        </p:spPr>
      </p:cxnSp>
      <p:sp>
        <p:nvSpPr>
          <p:cNvPr id="170" name="Google Shape;170;p26"/>
          <p:cNvSpPr txBox="1"/>
          <p:nvPr/>
        </p:nvSpPr>
        <p:spPr>
          <a:xfrm>
            <a:off x="4772933" y="1556133"/>
            <a:ext cx="4150800" cy="844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kern="0">
                <a:solidFill>
                  <a:srgbClr val="000000"/>
                </a:solidFill>
                <a:latin typeface="Helvetica Neue Light"/>
                <a:ea typeface="Helvetica Neue Light"/>
                <a:cs typeface="Helvetica Neue Light"/>
                <a:sym typeface="Helvetica Neue Light"/>
              </a:rPr>
              <a:t>DOWNCYCLED into sand for soil aggregate (EPA-funded initiative)</a:t>
            </a:r>
            <a:endParaRPr sz="1867" kern="0" baseline="30000">
              <a:solidFill>
                <a:srgbClr val="595959"/>
              </a:solidFill>
              <a:latin typeface="Helvetica Neue Light"/>
              <a:ea typeface="Helvetica Neue Light"/>
              <a:cs typeface="Helvetica Neue Light"/>
              <a:sym typeface="Helvetica Neue Light"/>
            </a:endParaRPr>
          </a:p>
        </p:txBody>
      </p:sp>
      <p:sp>
        <p:nvSpPr>
          <p:cNvPr id="171" name="Google Shape;171;p26"/>
          <p:cNvSpPr txBox="1"/>
          <p:nvPr/>
        </p:nvSpPr>
        <p:spPr>
          <a:xfrm>
            <a:off x="4772933" y="4023400"/>
            <a:ext cx="4283600" cy="574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kern="0">
                <a:solidFill>
                  <a:srgbClr val="000000"/>
                </a:solidFill>
                <a:latin typeface="Helvetica Neue Light"/>
                <a:ea typeface="Helvetica Neue Light"/>
                <a:cs typeface="Helvetica Neue Light"/>
                <a:sym typeface="Helvetica Neue Light"/>
              </a:rPr>
              <a:t>REUSED as packaging for local makers’ goods</a:t>
            </a:r>
            <a:endParaRPr sz="1867" kern="0" baseline="30000">
              <a:solidFill>
                <a:srgbClr val="595959"/>
              </a:solidFill>
              <a:latin typeface="Helvetica Neue Light"/>
              <a:ea typeface="Helvetica Neue Light"/>
              <a:cs typeface="Helvetica Neue Light"/>
              <a:sym typeface="Helvetica Neue Light"/>
            </a:endParaRPr>
          </a:p>
        </p:txBody>
      </p:sp>
      <p:cxnSp>
        <p:nvCxnSpPr>
          <p:cNvPr id="172" name="Google Shape;172;p26"/>
          <p:cNvCxnSpPr/>
          <p:nvPr/>
        </p:nvCxnSpPr>
        <p:spPr>
          <a:xfrm rot="10800000" flipH="1">
            <a:off x="2588833" y="3354267"/>
            <a:ext cx="693200" cy="472000"/>
          </a:xfrm>
          <a:prstGeom prst="straightConnector1">
            <a:avLst/>
          </a:prstGeom>
          <a:noFill/>
          <a:ln w="9525" cap="flat" cmpd="sng">
            <a:solidFill>
              <a:srgbClr val="595959"/>
            </a:solidFill>
            <a:prstDash val="solid"/>
            <a:round/>
            <a:headEnd type="none" w="med" len="med"/>
            <a:tailEnd type="triangle" w="med" len="med"/>
          </a:ln>
        </p:spPr>
      </p:cxnSp>
      <p:cxnSp>
        <p:nvCxnSpPr>
          <p:cNvPr id="173" name="Google Shape;173;p26"/>
          <p:cNvCxnSpPr/>
          <p:nvPr/>
        </p:nvCxnSpPr>
        <p:spPr>
          <a:xfrm>
            <a:off x="2571884" y="4010400"/>
            <a:ext cx="652000" cy="516000"/>
          </a:xfrm>
          <a:prstGeom prst="straightConnector1">
            <a:avLst/>
          </a:prstGeom>
          <a:noFill/>
          <a:ln w="9525" cap="flat" cmpd="sng">
            <a:solidFill>
              <a:srgbClr val="595959"/>
            </a:solidFill>
            <a:prstDash val="solid"/>
            <a:round/>
            <a:headEnd type="none" w="med" len="med"/>
            <a:tailEnd type="triangle" w="med" len="med"/>
          </a:ln>
        </p:spPr>
      </p:cxnSp>
      <p:sp>
        <p:nvSpPr>
          <p:cNvPr id="174" name="Google Shape;174;p26"/>
          <p:cNvSpPr txBox="1"/>
          <p:nvPr/>
        </p:nvSpPr>
        <p:spPr>
          <a:xfrm>
            <a:off x="4772933" y="5452133"/>
            <a:ext cx="4150800" cy="574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kern="0">
                <a:solidFill>
                  <a:srgbClr val="000000"/>
                </a:solidFill>
                <a:latin typeface="Helvetica Neue Light"/>
                <a:ea typeface="Helvetica Neue Light"/>
                <a:cs typeface="Helvetica Neue Light"/>
                <a:sym typeface="Helvetica Neue Light"/>
              </a:rPr>
              <a:t>UPCYCLED into glassware through Remark Glass studio</a:t>
            </a:r>
            <a:endParaRPr sz="1867" kern="0" baseline="30000">
              <a:solidFill>
                <a:srgbClr val="595959"/>
              </a:solidFill>
              <a:latin typeface="Helvetica Neue Light"/>
              <a:ea typeface="Helvetica Neue Light"/>
              <a:cs typeface="Helvetica Neue Light"/>
              <a:sym typeface="Helvetica Neue Light"/>
            </a:endParaRPr>
          </a:p>
        </p:txBody>
      </p:sp>
      <p:pic>
        <p:nvPicPr>
          <p:cNvPr id="175" name="Google Shape;175;p26"/>
          <p:cNvPicPr preferRelativeResize="0"/>
          <p:nvPr/>
        </p:nvPicPr>
        <p:blipFill>
          <a:blip r:embed="rId3">
            <a:alphaModFix/>
          </a:blip>
          <a:stretch>
            <a:fillRect/>
          </a:stretch>
        </p:blipFill>
        <p:spPr>
          <a:xfrm>
            <a:off x="3390733" y="1330867"/>
            <a:ext cx="1267467" cy="1267467"/>
          </a:xfrm>
          <a:prstGeom prst="rect">
            <a:avLst/>
          </a:prstGeom>
          <a:noFill/>
          <a:ln>
            <a:noFill/>
          </a:ln>
        </p:spPr>
      </p:pic>
      <p:pic>
        <p:nvPicPr>
          <p:cNvPr id="176" name="Google Shape;176;p26"/>
          <p:cNvPicPr preferRelativeResize="0"/>
          <p:nvPr/>
        </p:nvPicPr>
        <p:blipFill>
          <a:blip r:embed="rId4">
            <a:alphaModFix/>
          </a:blip>
          <a:stretch>
            <a:fillRect/>
          </a:stretch>
        </p:blipFill>
        <p:spPr>
          <a:xfrm>
            <a:off x="3501067" y="3881500"/>
            <a:ext cx="1157147" cy="1157181"/>
          </a:xfrm>
          <a:prstGeom prst="rect">
            <a:avLst/>
          </a:prstGeom>
          <a:noFill/>
          <a:ln>
            <a:noFill/>
          </a:ln>
        </p:spPr>
      </p:pic>
      <p:pic>
        <p:nvPicPr>
          <p:cNvPr id="177" name="Google Shape;177;p26"/>
          <p:cNvPicPr preferRelativeResize="0"/>
          <p:nvPr/>
        </p:nvPicPr>
        <p:blipFill>
          <a:blip r:embed="rId5">
            <a:alphaModFix/>
          </a:blip>
          <a:stretch>
            <a:fillRect/>
          </a:stretch>
        </p:blipFill>
        <p:spPr>
          <a:xfrm>
            <a:off x="3381718" y="5087468"/>
            <a:ext cx="1544901" cy="1544901"/>
          </a:xfrm>
          <a:prstGeom prst="rect">
            <a:avLst/>
          </a:prstGeom>
          <a:noFill/>
          <a:ln>
            <a:noFill/>
          </a:ln>
        </p:spPr>
      </p:pic>
      <p:sp>
        <p:nvSpPr>
          <p:cNvPr id="178" name="Google Shape;178;p26"/>
          <p:cNvSpPr txBox="1"/>
          <p:nvPr/>
        </p:nvSpPr>
        <p:spPr>
          <a:xfrm>
            <a:off x="82833" y="4190800"/>
            <a:ext cx="2489200" cy="1544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kern="0">
                <a:solidFill>
                  <a:srgbClr val="000000"/>
                </a:solidFill>
                <a:latin typeface="Helvetica Neue Light"/>
                <a:ea typeface="Helvetica Neue Light"/>
                <a:cs typeface="Helvetica Neue Light"/>
                <a:sym typeface="Helvetica Neue Light"/>
              </a:rPr>
              <a:t>Local businesses &amp; community members donate bottles to our non-profit</a:t>
            </a:r>
            <a:endParaRPr sz="1867" kern="0" baseline="30000">
              <a:solidFill>
                <a:srgbClr val="595959"/>
              </a:solidFill>
              <a:latin typeface="Helvetica Neue Light"/>
              <a:ea typeface="Helvetica Neue Light"/>
              <a:cs typeface="Helvetica Neue Light"/>
              <a:sym typeface="Helvetica Neue Light"/>
            </a:endParaRPr>
          </a:p>
        </p:txBody>
      </p:sp>
      <p:pic>
        <p:nvPicPr>
          <p:cNvPr id="179" name="Google Shape;179;p26"/>
          <p:cNvPicPr preferRelativeResize="0"/>
          <p:nvPr/>
        </p:nvPicPr>
        <p:blipFill>
          <a:blip r:embed="rId6">
            <a:alphaModFix/>
          </a:blip>
          <a:stretch>
            <a:fillRect/>
          </a:stretch>
        </p:blipFill>
        <p:spPr>
          <a:xfrm>
            <a:off x="613403" y="2569367"/>
            <a:ext cx="609197" cy="642696"/>
          </a:xfrm>
          <a:prstGeom prst="rect">
            <a:avLst/>
          </a:prstGeom>
          <a:noFill/>
          <a:ln>
            <a:noFill/>
          </a:ln>
        </p:spPr>
      </p:pic>
      <p:sp>
        <p:nvSpPr>
          <p:cNvPr id="180" name="Google Shape;180;p26"/>
          <p:cNvSpPr txBox="1"/>
          <p:nvPr/>
        </p:nvSpPr>
        <p:spPr>
          <a:xfrm>
            <a:off x="4772933" y="3067200"/>
            <a:ext cx="3965200" cy="574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kern="0">
                <a:solidFill>
                  <a:srgbClr val="000000"/>
                </a:solidFill>
                <a:latin typeface="Helvetica Neue Light"/>
                <a:ea typeface="Helvetica Neue Light"/>
                <a:cs typeface="Helvetica Neue Light"/>
                <a:sym typeface="Helvetica Neue Light"/>
              </a:rPr>
              <a:t>RECYCLED by manufacturers</a:t>
            </a:r>
            <a:endParaRPr sz="1867" kern="0" baseline="30000">
              <a:solidFill>
                <a:srgbClr val="595959"/>
              </a:solidFill>
              <a:latin typeface="Helvetica Neue Light"/>
              <a:ea typeface="Helvetica Neue Light"/>
              <a:cs typeface="Helvetica Neue Light"/>
              <a:sym typeface="Helvetica Neue Light"/>
            </a:endParaRPr>
          </a:p>
        </p:txBody>
      </p:sp>
      <p:cxnSp>
        <p:nvCxnSpPr>
          <p:cNvPr id="181" name="Google Shape;181;p26"/>
          <p:cNvCxnSpPr/>
          <p:nvPr/>
        </p:nvCxnSpPr>
        <p:spPr>
          <a:xfrm>
            <a:off x="2461217" y="4075867"/>
            <a:ext cx="664800" cy="1785600"/>
          </a:xfrm>
          <a:prstGeom prst="straightConnector1">
            <a:avLst/>
          </a:prstGeom>
          <a:noFill/>
          <a:ln w="9525" cap="flat" cmpd="sng">
            <a:solidFill>
              <a:srgbClr val="595959"/>
            </a:solidFill>
            <a:prstDash val="solid"/>
            <a:round/>
            <a:headEnd type="none" w="med" len="med"/>
            <a:tailEnd type="triangle" w="med" len="med"/>
          </a:ln>
        </p:spPr>
      </p:cxnSp>
      <p:pic>
        <p:nvPicPr>
          <p:cNvPr id="182" name="Google Shape;182;p26"/>
          <p:cNvPicPr preferRelativeResize="0"/>
          <p:nvPr/>
        </p:nvPicPr>
        <p:blipFill rotWithShape="1">
          <a:blip r:embed="rId7">
            <a:alphaModFix/>
          </a:blip>
          <a:srcRect b="14530"/>
          <a:stretch/>
        </p:blipFill>
        <p:spPr>
          <a:xfrm>
            <a:off x="3585418" y="2766717"/>
            <a:ext cx="988421" cy="844800"/>
          </a:xfrm>
          <a:prstGeom prst="rect">
            <a:avLst/>
          </a:prstGeom>
          <a:noFill/>
          <a:ln>
            <a:noFill/>
          </a:ln>
        </p:spPr>
      </p:pic>
      <p:sp>
        <p:nvSpPr>
          <p:cNvPr id="183" name="Google Shape;183;p26"/>
          <p:cNvSpPr txBox="1"/>
          <p:nvPr/>
        </p:nvSpPr>
        <p:spPr>
          <a:xfrm>
            <a:off x="9147400" y="2416633"/>
            <a:ext cx="1530400" cy="86173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4000" kern="0">
                <a:solidFill>
                  <a:srgbClr val="000000"/>
                </a:solidFill>
                <a:latin typeface="Roboto"/>
                <a:ea typeface="Roboto"/>
                <a:cs typeface="Roboto"/>
                <a:sym typeface="Roboto"/>
              </a:rPr>
              <a:t>&gt;250</a:t>
            </a:r>
            <a:endParaRPr sz="4000" kern="0">
              <a:solidFill>
                <a:srgbClr val="000000"/>
              </a:solidFill>
              <a:latin typeface="Roboto"/>
              <a:ea typeface="Roboto"/>
              <a:cs typeface="Roboto"/>
              <a:sym typeface="Roboto"/>
            </a:endParaRPr>
          </a:p>
        </p:txBody>
      </p:sp>
      <p:sp>
        <p:nvSpPr>
          <p:cNvPr id="184" name="Google Shape;184;p26"/>
          <p:cNvSpPr txBox="1"/>
          <p:nvPr/>
        </p:nvSpPr>
        <p:spPr>
          <a:xfrm>
            <a:off x="10476428" y="2402668"/>
            <a:ext cx="1635200" cy="98484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000000"/>
                </a:solidFill>
                <a:latin typeface="Helvetica Neue Light"/>
                <a:ea typeface="Helvetica Neue Light"/>
                <a:cs typeface="Helvetica Neue Light"/>
                <a:sym typeface="Helvetica Neue Light"/>
              </a:rPr>
              <a:t>tons of glass diverted from landfill</a:t>
            </a:r>
            <a:endParaRPr sz="1600" kern="0">
              <a:solidFill>
                <a:srgbClr val="000000"/>
              </a:solidFill>
              <a:latin typeface="Helvetica Neue Light"/>
              <a:ea typeface="Helvetica Neue Light"/>
              <a:cs typeface="Helvetica Neue Light"/>
              <a:sym typeface="Helvetica Neue Light"/>
            </a:endParaRPr>
          </a:p>
        </p:txBody>
      </p:sp>
      <p:sp>
        <p:nvSpPr>
          <p:cNvPr id="185" name="Google Shape;185;p26"/>
          <p:cNvSpPr txBox="1"/>
          <p:nvPr/>
        </p:nvSpPr>
        <p:spPr>
          <a:xfrm>
            <a:off x="9568792" y="3495051"/>
            <a:ext cx="908000" cy="86173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4000" kern="0">
                <a:solidFill>
                  <a:srgbClr val="000000"/>
                </a:solidFill>
                <a:latin typeface="Roboto"/>
                <a:ea typeface="Roboto"/>
                <a:cs typeface="Roboto"/>
                <a:sym typeface="Roboto"/>
              </a:rPr>
              <a:t>3K</a:t>
            </a:r>
            <a:endParaRPr sz="4000" kern="0">
              <a:solidFill>
                <a:srgbClr val="000000"/>
              </a:solidFill>
              <a:latin typeface="Roboto"/>
              <a:ea typeface="Roboto"/>
              <a:cs typeface="Roboto"/>
              <a:sym typeface="Roboto"/>
            </a:endParaRPr>
          </a:p>
        </p:txBody>
      </p:sp>
      <p:sp>
        <p:nvSpPr>
          <p:cNvPr id="186" name="Google Shape;186;p26"/>
          <p:cNvSpPr txBox="1"/>
          <p:nvPr/>
        </p:nvSpPr>
        <p:spPr>
          <a:xfrm>
            <a:off x="10476428" y="3446101"/>
            <a:ext cx="1698000" cy="98484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000000"/>
                </a:solidFill>
                <a:latin typeface="Helvetica Neue Light"/>
                <a:ea typeface="Helvetica Neue Light"/>
                <a:cs typeface="Helvetica Neue Light"/>
                <a:sym typeface="Helvetica Neue Light"/>
              </a:rPr>
              <a:t>People engaged in glass diversion</a:t>
            </a:r>
            <a:endParaRPr sz="1600" kern="0">
              <a:solidFill>
                <a:srgbClr val="000000"/>
              </a:solidFill>
              <a:latin typeface="Helvetica Neue Light"/>
              <a:ea typeface="Helvetica Neue Light"/>
              <a:cs typeface="Helvetica Neue Light"/>
              <a:sym typeface="Helvetica Neue Light"/>
            </a:endParaRPr>
          </a:p>
        </p:txBody>
      </p:sp>
      <p:sp>
        <p:nvSpPr>
          <p:cNvPr id="187" name="Google Shape;187;p26"/>
          <p:cNvSpPr txBox="1"/>
          <p:nvPr/>
        </p:nvSpPr>
        <p:spPr>
          <a:xfrm>
            <a:off x="9391796" y="4458651"/>
            <a:ext cx="1262000" cy="86173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4000" kern="0">
                <a:solidFill>
                  <a:srgbClr val="000000"/>
                </a:solidFill>
                <a:latin typeface="Roboto"/>
                <a:ea typeface="Roboto"/>
                <a:cs typeface="Roboto"/>
                <a:sym typeface="Roboto"/>
              </a:rPr>
              <a:t>&gt;50</a:t>
            </a:r>
            <a:endParaRPr sz="4000" kern="0">
              <a:solidFill>
                <a:srgbClr val="000000"/>
              </a:solidFill>
              <a:latin typeface="Roboto"/>
              <a:ea typeface="Roboto"/>
              <a:cs typeface="Roboto"/>
              <a:sym typeface="Roboto"/>
            </a:endParaRPr>
          </a:p>
        </p:txBody>
      </p:sp>
      <p:sp>
        <p:nvSpPr>
          <p:cNvPr id="188" name="Google Shape;188;p26"/>
          <p:cNvSpPr txBox="1"/>
          <p:nvPr/>
        </p:nvSpPr>
        <p:spPr>
          <a:xfrm>
            <a:off x="10476428" y="4563151"/>
            <a:ext cx="1972800" cy="73862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000000"/>
                </a:solidFill>
                <a:latin typeface="Helvetica Neue Light"/>
                <a:ea typeface="Helvetica Neue Light"/>
                <a:cs typeface="Helvetica Neue Light"/>
                <a:sym typeface="Helvetica Neue Light"/>
              </a:rPr>
              <a:t>Internship opportunities</a:t>
            </a:r>
            <a:endParaRPr sz="1600" kern="0">
              <a:solidFill>
                <a:srgbClr val="000000"/>
              </a:solidFill>
              <a:latin typeface="Helvetica Neue Light"/>
              <a:ea typeface="Helvetica Neue Light"/>
              <a:cs typeface="Helvetica Neue Light"/>
              <a:sym typeface="Helvetica Neue Light"/>
            </a:endParaRPr>
          </a:p>
        </p:txBody>
      </p:sp>
      <p:cxnSp>
        <p:nvCxnSpPr>
          <p:cNvPr id="189" name="Google Shape;189;p26"/>
          <p:cNvCxnSpPr/>
          <p:nvPr/>
        </p:nvCxnSpPr>
        <p:spPr>
          <a:xfrm>
            <a:off x="3538867" y="2622833"/>
            <a:ext cx="5199200" cy="0"/>
          </a:xfrm>
          <a:prstGeom prst="straightConnector1">
            <a:avLst/>
          </a:prstGeom>
          <a:noFill/>
          <a:ln w="9525" cap="flat" cmpd="sng">
            <a:solidFill>
              <a:srgbClr val="9E9E9E"/>
            </a:solidFill>
            <a:prstDash val="solid"/>
            <a:round/>
            <a:headEnd type="none" w="med" len="med"/>
            <a:tailEnd type="none" w="med" len="med"/>
          </a:ln>
        </p:spPr>
      </p:cxnSp>
      <p:cxnSp>
        <p:nvCxnSpPr>
          <p:cNvPr id="190" name="Google Shape;190;p26"/>
          <p:cNvCxnSpPr/>
          <p:nvPr/>
        </p:nvCxnSpPr>
        <p:spPr>
          <a:xfrm>
            <a:off x="3603000" y="3832700"/>
            <a:ext cx="5199200" cy="0"/>
          </a:xfrm>
          <a:prstGeom prst="straightConnector1">
            <a:avLst/>
          </a:prstGeom>
          <a:noFill/>
          <a:ln w="9525" cap="flat" cmpd="sng">
            <a:solidFill>
              <a:srgbClr val="9E9E9E"/>
            </a:solidFill>
            <a:prstDash val="solid"/>
            <a:round/>
            <a:headEnd type="none" w="med" len="med"/>
            <a:tailEnd type="none" w="med" len="med"/>
          </a:ln>
        </p:spPr>
      </p:cxnSp>
      <p:cxnSp>
        <p:nvCxnSpPr>
          <p:cNvPr id="191" name="Google Shape;191;p26"/>
          <p:cNvCxnSpPr/>
          <p:nvPr/>
        </p:nvCxnSpPr>
        <p:spPr>
          <a:xfrm>
            <a:off x="3603000" y="5038667"/>
            <a:ext cx="5199200" cy="0"/>
          </a:xfrm>
          <a:prstGeom prst="straightConnector1">
            <a:avLst/>
          </a:prstGeom>
          <a:noFill/>
          <a:ln w="9525" cap="flat" cmpd="sng">
            <a:solidFill>
              <a:srgbClr val="9E9E9E"/>
            </a:solidFill>
            <a:prstDash val="solid"/>
            <a:round/>
            <a:headEnd type="none" w="med" len="med"/>
            <a:tailEnd type="none" w="med" len="med"/>
          </a:ln>
        </p:spPr>
      </p:cxnSp>
      <p:sp>
        <p:nvSpPr>
          <p:cNvPr id="192" name="Google Shape;192;p26"/>
          <p:cNvSpPr/>
          <p:nvPr/>
        </p:nvSpPr>
        <p:spPr>
          <a:xfrm>
            <a:off x="8931400" y="1518467"/>
            <a:ext cx="331200" cy="4764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93" name="Google Shape;193;p26"/>
          <p:cNvSpPr txBox="1"/>
          <p:nvPr/>
        </p:nvSpPr>
        <p:spPr>
          <a:xfrm>
            <a:off x="9608567" y="1943000"/>
            <a:ext cx="1972800" cy="366000"/>
          </a:xfrm>
          <a:prstGeom prst="rect">
            <a:avLst/>
          </a:prstGeom>
          <a:noFill/>
          <a:ln>
            <a:noFill/>
          </a:ln>
        </p:spPr>
        <p:txBody>
          <a:bodyPr spcFirstLastPara="1" wrap="square" lIns="121900" tIns="121900" rIns="121900" bIns="121900" anchor="t" anchorCtr="0">
            <a:noAutofit/>
          </a:bodyPr>
          <a:lstStyle/>
          <a:p>
            <a:pPr algn="ctr" defTabSz="1219170">
              <a:lnSpc>
                <a:spcPct val="115000"/>
              </a:lnSpc>
              <a:buClr>
                <a:srgbClr val="000000"/>
              </a:buClr>
            </a:pPr>
            <a:r>
              <a:rPr lang="en" sz="1600" kern="0">
                <a:solidFill>
                  <a:srgbClr val="000000"/>
                </a:solidFill>
                <a:latin typeface="Helvetica Neue Light"/>
                <a:ea typeface="Helvetica Neue Light"/>
                <a:cs typeface="Helvetica Neue Light"/>
                <a:sym typeface="Helvetica Neue Light"/>
              </a:rPr>
              <a:t>SINCE 2020</a:t>
            </a:r>
            <a:endParaRPr sz="1600" kern="0" baseline="30000">
              <a:solidFill>
                <a:srgbClr val="595959"/>
              </a:solidFill>
              <a:latin typeface="Helvetica Neue Light"/>
              <a:ea typeface="Helvetica Neue Light"/>
              <a:cs typeface="Helvetica Neue Light"/>
              <a:sym typeface="Helvetica Neue Light"/>
            </a:endParaRPr>
          </a:p>
        </p:txBody>
      </p:sp>
      <p:pic>
        <p:nvPicPr>
          <p:cNvPr id="194" name="Google Shape;194;p26"/>
          <p:cNvPicPr preferRelativeResize="0"/>
          <p:nvPr/>
        </p:nvPicPr>
        <p:blipFill rotWithShape="1">
          <a:blip r:embed="rId8">
            <a:alphaModFix/>
          </a:blip>
          <a:srcRect t="10500" b="18265"/>
          <a:stretch/>
        </p:blipFill>
        <p:spPr>
          <a:xfrm>
            <a:off x="10455267" y="6244018"/>
            <a:ext cx="1559133" cy="509165"/>
          </a:xfrm>
          <a:prstGeom prst="rect">
            <a:avLst/>
          </a:prstGeom>
          <a:noFill/>
          <a:ln>
            <a:noFill/>
          </a:ln>
        </p:spPr>
      </p:pic>
      <p:sp>
        <p:nvSpPr>
          <p:cNvPr id="195" name="Google Shape;195;p26"/>
          <p:cNvSpPr txBox="1"/>
          <p:nvPr/>
        </p:nvSpPr>
        <p:spPr>
          <a:xfrm>
            <a:off x="9208800" y="5342001"/>
            <a:ext cx="1444800" cy="86173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4000" kern="0">
                <a:solidFill>
                  <a:srgbClr val="000000"/>
                </a:solidFill>
                <a:latin typeface="Roboto"/>
                <a:ea typeface="Roboto"/>
                <a:cs typeface="Roboto"/>
                <a:sym typeface="Roboto"/>
              </a:rPr>
              <a:t>&gt;1K</a:t>
            </a:r>
            <a:endParaRPr sz="4000" kern="0">
              <a:solidFill>
                <a:srgbClr val="000000"/>
              </a:solidFill>
              <a:latin typeface="Roboto"/>
              <a:ea typeface="Roboto"/>
              <a:cs typeface="Roboto"/>
              <a:sym typeface="Roboto"/>
            </a:endParaRPr>
          </a:p>
        </p:txBody>
      </p:sp>
      <p:sp>
        <p:nvSpPr>
          <p:cNvPr id="196" name="Google Shape;196;p26"/>
          <p:cNvSpPr txBox="1"/>
          <p:nvPr/>
        </p:nvSpPr>
        <p:spPr>
          <a:xfrm>
            <a:off x="10476428" y="5412934"/>
            <a:ext cx="1530400" cy="73862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000000"/>
                </a:solidFill>
                <a:latin typeface="Helvetica Neue Light"/>
                <a:ea typeface="Helvetica Neue Light"/>
                <a:cs typeface="Helvetica Neue Light"/>
                <a:sym typeface="Helvetica Neue Light"/>
              </a:rPr>
              <a:t>volunteers &amp; glass donors</a:t>
            </a:r>
            <a:endParaRPr sz="1600" kern="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0"/>
        <p:cNvGrpSpPr/>
        <p:nvPr/>
      </p:nvGrpSpPr>
      <p:grpSpPr>
        <a:xfrm>
          <a:off x="0" y="0"/>
          <a:ext cx="0" cy="0"/>
          <a:chOff x="0" y="0"/>
          <a:chExt cx="0" cy="0"/>
        </a:xfrm>
      </p:grpSpPr>
      <p:sp>
        <p:nvSpPr>
          <p:cNvPr id="201" name="Google Shape;201;p27"/>
          <p:cNvSpPr txBox="1"/>
          <p:nvPr/>
        </p:nvSpPr>
        <p:spPr>
          <a:xfrm>
            <a:off x="415600" y="332133"/>
            <a:ext cx="11574000" cy="763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200" kern="0">
                <a:solidFill>
                  <a:srgbClr val="000000"/>
                </a:solidFill>
                <a:latin typeface="Red Hat Display"/>
                <a:ea typeface="Red Hat Display"/>
                <a:cs typeface="Red Hat Display"/>
                <a:sym typeface="Red Hat Display"/>
              </a:rPr>
              <a:t>RG and BU revolutionize glass and empower communities</a:t>
            </a:r>
            <a:endParaRPr sz="3200" kern="0">
              <a:solidFill>
                <a:srgbClr val="000000"/>
              </a:solidFill>
              <a:latin typeface="Red Hat Display"/>
              <a:ea typeface="Red Hat Display"/>
              <a:cs typeface="Red Hat Display"/>
              <a:sym typeface="Red Hat Display"/>
            </a:endParaRPr>
          </a:p>
        </p:txBody>
      </p:sp>
      <p:pic>
        <p:nvPicPr>
          <p:cNvPr id="202" name="Google Shape;202;p27"/>
          <p:cNvPicPr preferRelativeResize="0"/>
          <p:nvPr/>
        </p:nvPicPr>
        <p:blipFill rotWithShape="1">
          <a:blip r:embed="rId3">
            <a:alphaModFix/>
          </a:blip>
          <a:srcRect t="10500" b="18265"/>
          <a:stretch/>
        </p:blipFill>
        <p:spPr>
          <a:xfrm>
            <a:off x="10455267" y="6244018"/>
            <a:ext cx="1559133" cy="509165"/>
          </a:xfrm>
          <a:prstGeom prst="rect">
            <a:avLst/>
          </a:prstGeom>
          <a:noFill/>
          <a:ln>
            <a:noFill/>
          </a:ln>
        </p:spPr>
      </p:pic>
      <p:sp>
        <p:nvSpPr>
          <p:cNvPr id="203" name="Google Shape;203;p27"/>
          <p:cNvSpPr/>
          <p:nvPr/>
        </p:nvSpPr>
        <p:spPr>
          <a:xfrm>
            <a:off x="167" y="1238900"/>
            <a:ext cx="12192000" cy="48612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04" name="Google Shape;204;p27"/>
          <p:cNvSpPr/>
          <p:nvPr/>
        </p:nvSpPr>
        <p:spPr>
          <a:xfrm rot="5225438">
            <a:off x="4909397" y="2398057"/>
            <a:ext cx="2632193" cy="2632193"/>
          </a:xfrm>
          <a:prstGeom prst="blockArc">
            <a:avLst>
              <a:gd name="adj1" fmla="val 16645473"/>
              <a:gd name="adj2" fmla="val 37030"/>
              <a:gd name="adj3" fmla="val 18740"/>
            </a:avLst>
          </a:prstGeom>
          <a:solidFill>
            <a:srgbClr val="AEE3E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05" name="Google Shape;205;p27"/>
          <p:cNvSpPr/>
          <p:nvPr/>
        </p:nvSpPr>
        <p:spPr>
          <a:xfrm rot="10625438">
            <a:off x="4788405" y="2404262"/>
            <a:ext cx="2632193" cy="2632193"/>
          </a:xfrm>
          <a:prstGeom prst="blockArc">
            <a:avLst>
              <a:gd name="adj1" fmla="val 16645473"/>
              <a:gd name="adj2" fmla="val 37030"/>
              <a:gd name="adj3" fmla="val 18740"/>
            </a:avLst>
          </a:prstGeom>
          <a:solidFill>
            <a:srgbClr val="84C4C3"/>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06" name="Google Shape;206;p27"/>
          <p:cNvSpPr/>
          <p:nvPr/>
        </p:nvSpPr>
        <p:spPr>
          <a:xfrm rot="-6124517">
            <a:off x="5814312" y="4671795"/>
            <a:ext cx="822192" cy="265180"/>
          </a:xfrm>
          <a:prstGeom prst="triangle">
            <a:avLst>
              <a:gd name="adj" fmla="val 50000"/>
            </a:avLst>
          </a:prstGeom>
          <a:solidFill>
            <a:srgbClr val="AEE3E2"/>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07" name="Google Shape;207;p27"/>
          <p:cNvSpPr/>
          <p:nvPr/>
        </p:nvSpPr>
        <p:spPr>
          <a:xfrm rot="-194036">
            <a:off x="4592260" y="3587621"/>
            <a:ext cx="822509" cy="264836"/>
          </a:xfrm>
          <a:prstGeom prst="triangle">
            <a:avLst>
              <a:gd name="adj" fmla="val 50000"/>
            </a:avLst>
          </a:prstGeom>
          <a:solidFill>
            <a:srgbClr val="84C4C3"/>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08" name="Google Shape;208;p27"/>
          <p:cNvSpPr/>
          <p:nvPr/>
        </p:nvSpPr>
        <p:spPr>
          <a:xfrm rot="-5574257">
            <a:off x="4761499" y="2183141"/>
            <a:ext cx="2842051" cy="2842051"/>
          </a:xfrm>
          <a:prstGeom prst="blockArc">
            <a:avLst>
              <a:gd name="adj1" fmla="val 16645473"/>
              <a:gd name="adj2" fmla="val 21228772"/>
              <a:gd name="adj3" fmla="val 2950"/>
            </a:avLst>
          </a:prstGeom>
          <a:solidFill>
            <a:srgbClr val="68ABAA"/>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09" name="Google Shape;209;p27"/>
          <p:cNvSpPr/>
          <p:nvPr/>
        </p:nvSpPr>
        <p:spPr>
          <a:xfrm rot="10588687">
            <a:off x="6937665" y="3547061"/>
            <a:ext cx="813937" cy="244872"/>
          </a:xfrm>
          <a:prstGeom prst="triangle">
            <a:avLst>
              <a:gd name="adj" fmla="val 50000"/>
            </a:avLst>
          </a:prstGeom>
          <a:solidFill>
            <a:srgbClr val="C7F2F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10" name="Google Shape;210;p27"/>
          <p:cNvSpPr txBox="1"/>
          <p:nvPr/>
        </p:nvSpPr>
        <p:spPr>
          <a:xfrm>
            <a:off x="8078467" y="4277367"/>
            <a:ext cx="3532800" cy="860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kern="0">
                <a:solidFill>
                  <a:srgbClr val="000000"/>
                </a:solidFill>
                <a:latin typeface="Helvetica Neue Light"/>
                <a:ea typeface="Helvetica Neue Light"/>
                <a:cs typeface="Helvetica Neue Light"/>
                <a:sym typeface="Helvetica Neue Light"/>
              </a:rPr>
              <a:t>Retail &amp; consumption by community member network</a:t>
            </a:r>
            <a:endParaRPr sz="1867" kern="0" baseline="30000">
              <a:solidFill>
                <a:srgbClr val="595959"/>
              </a:solidFill>
              <a:latin typeface="Helvetica Neue Light"/>
              <a:ea typeface="Helvetica Neue Light"/>
              <a:cs typeface="Helvetica Neue Light"/>
              <a:sym typeface="Helvetica Neue Light"/>
            </a:endParaRPr>
          </a:p>
        </p:txBody>
      </p:sp>
      <p:sp>
        <p:nvSpPr>
          <p:cNvPr id="211" name="Google Shape;211;p27"/>
          <p:cNvSpPr txBox="1"/>
          <p:nvPr/>
        </p:nvSpPr>
        <p:spPr>
          <a:xfrm>
            <a:off x="8078467" y="2049500"/>
            <a:ext cx="3039600" cy="860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kern="0">
                <a:solidFill>
                  <a:srgbClr val="000000"/>
                </a:solidFill>
                <a:latin typeface="Helvetica Neue Light"/>
                <a:ea typeface="Helvetica Neue Light"/>
                <a:cs typeface="Helvetica Neue Light"/>
                <a:sym typeface="Helvetica Neue Light"/>
              </a:rPr>
              <a:t>Glass production with high recycled cullet content</a:t>
            </a:r>
            <a:endParaRPr sz="1867" kern="0" baseline="30000">
              <a:solidFill>
                <a:srgbClr val="595959"/>
              </a:solidFill>
              <a:latin typeface="Helvetica Neue Light"/>
              <a:ea typeface="Helvetica Neue Light"/>
              <a:cs typeface="Helvetica Neue Light"/>
              <a:sym typeface="Helvetica Neue Light"/>
            </a:endParaRPr>
          </a:p>
        </p:txBody>
      </p:sp>
      <p:sp>
        <p:nvSpPr>
          <p:cNvPr id="212" name="Google Shape;212;p27"/>
          <p:cNvSpPr txBox="1"/>
          <p:nvPr/>
        </p:nvSpPr>
        <p:spPr>
          <a:xfrm>
            <a:off x="718133" y="4277367"/>
            <a:ext cx="3727200" cy="944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kern="0">
                <a:solidFill>
                  <a:srgbClr val="000000"/>
                </a:solidFill>
                <a:latin typeface="Helvetica Neue Light"/>
                <a:ea typeface="Helvetica Neue Light"/>
                <a:cs typeface="Helvetica Neue Light"/>
                <a:sym typeface="Helvetica Neue Light"/>
              </a:rPr>
              <a:t>Network of BU drop off points feeding into primary facility(ies)</a:t>
            </a:r>
            <a:endParaRPr sz="1867" kern="0" baseline="30000">
              <a:solidFill>
                <a:srgbClr val="595959"/>
              </a:solidFill>
              <a:latin typeface="Helvetica Neue Light"/>
              <a:ea typeface="Helvetica Neue Light"/>
              <a:cs typeface="Helvetica Neue Light"/>
              <a:sym typeface="Helvetica Neue Light"/>
            </a:endParaRPr>
          </a:p>
        </p:txBody>
      </p:sp>
      <p:sp>
        <p:nvSpPr>
          <p:cNvPr id="213" name="Google Shape;213;p27"/>
          <p:cNvSpPr txBox="1"/>
          <p:nvPr/>
        </p:nvSpPr>
        <p:spPr>
          <a:xfrm>
            <a:off x="706067" y="1998151"/>
            <a:ext cx="3727200" cy="11736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kern="0">
                <a:solidFill>
                  <a:srgbClr val="000000"/>
                </a:solidFill>
                <a:latin typeface="Helvetica Neue Light"/>
                <a:ea typeface="Helvetica Neue Light"/>
                <a:cs typeface="Helvetica Neue Light"/>
                <a:sym typeface="Helvetica Neue Light"/>
              </a:rPr>
              <a:t>Processing and recirculation to ideal end markets (manufacturers, refill stores, Remark Glass)</a:t>
            </a:r>
            <a:endParaRPr sz="1867" kern="0" baseline="30000">
              <a:solidFill>
                <a:srgbClr val="595959"/>
              </a:solidFill>
              <a:latin typeface="Helvetica Neue Light"/>
              <a:ea typeface="Helvetica Neue Light"/>
              <a:cs typeface="Helvetica Neue Light"/>
              <a:sym typeface="Helvetica Neue Light"/>
            </a:endParaRPr>
          </a:p>
        </p:txBody>
      </p:sp>
      <p:sp>
        <p:nvSpPr>
          <p:cNvPr id="214" name="Google Shape;214;p27"/>
          <p:cNvSpPr/>
          <p:nvPr/>
        </p:nvSpPr>
        <p:spPr>
          <a:xfrm rot="-5574390">
            <a:off x="4975596" y="2378616"/>
            <a:ext cx="2413905" cy="2413905"/>
          </a:xfrm>
          <a:prstGeom prst="blockArc">
            <a:avLst>
              <a:gd name="adj1" fmla="val 16645473"/>
              <a:gd name="adj2" fmla="val 5921895"/>
              <a:gd name="adj3" fmla="val 3598"/>
            </a:avLst>
          </a:prstGeom>
          <a:gradFill>
            <a:gsLst>
              <a:gs pos="0">
                <a:srgbClr val="68ABAA"/>
              </a:gs>
              <a:gs pos="100000">
                <a:srgbClr val="C7F2F1"/>
              </a:gs>
            </a:gsLst>
            <a:lin ang="5400012" scaled="0"/>
          </a:gra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15" name="Google Shape;215;p27"/>
          <p:cNvSpPr/>
          <p:nvPr/>
        </p:nvSpPr>
        <p:spPr>
          <a:xfrm rot="-5574163">
            <a:off x="5156306" y="2588444"/>
            <a:ext cx="1958913" cy="1958913"/>
          </a:xfrm>
          <a:prstGeom prst="blockArc">
            <a:avLst>
              <a:gd name="adj1" fmla="val 16645473"/>
              <a:gd name="adj2" fmla="val 5819390"/>
              <a:gd name="adj3" fmla="val 4256"/>
            </a:avLst>
          </a:prstGeom>
          <a:gradFill>
            <a:gsLst>
              <a:gs pos="0">
                <a:srgbClr val="68ABAA"/>
              </a:gs>
              <a:gs pos="100000">
                <a:srgbClr val="C7F2F1"/>
              </a:gs>
            </a:gsLst>
            <a:lin ang="5400012" scaled="0"/>
          </a:gra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16" name="Google Shape;216;p27"/>
          <p:cNvSpPr/>
          <p:nvPr/>
        </p:nvSpPr>
        <p:spPr>
          <a:xfrm rot="-148112">
            <a:off x="4797962" y="2183232"/>
            <a:ext cx="2841837" cy="2841837"/>
          </a:xfrm>
          <a:prstGeom prst="blockArc">
            <a:avLst>
              <a:gd name="adj1" fmla="val 16645473"/>
              <a:gd name="adj2" fmla="val 104802"/>
              <a:gd name="adj3" fmla="val 2653"/>
            </a:avLst>
          </a:prstGeom>
          <a:solidFill>
            <a:srgbClr val="C7F2F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cxnSp>
        <p:nvCxnSpPr>
          <p:cNvPr id="217" name="Google Shape;217;p27"/>
          <p:cNvCxnSpPr/>
          <p:nvPr/>
        </p:nvCxnSpPr>
        <p:spPr>
          <a:xfrm>
            <a:off x="7163567" y="2339167"/>
            <a:ext cx="914800" cy="0"/>
          </a:xfrm>
          <a:prstGeom prst="straightConnector1">
            <a:avLst/>
          </a:prstGeom>
          <a:noFill/>
          <a:ln w="28575" cap="flat" cmpd="sng">
            <a:solidFill>
              <a:srgbClr val="C7F2F1"/>
            </a:solidFill>
            <a:prstDash val="solid"/>
            <a:round/>
            <a:headEnd type="oval" w="med" len="med"/>
            <a:tailEnd type="none" w="med" len="med"/>
          </a:ln>
        </p:spPr>
      </p:cxnSp>
      <p:sp>
        <p:nvSpPr>
          <p:cNvPr id="218" name="Google Shape;218;p27"/>
          <p:cNvSpPr/>
          <p:nvPr/>
        </p:nvSpPr>
        <p:spPr>
          <a:xfrm rot="5089655">
            <a:off x="5794113" y="2188778"/>
            <a:ext cx="377136" cy="113641"/>
          </a:xfrm>
          <a:prstGeom prst="triangle">
            <a:avLst>
              <a:gd name="adj" fmla="val 50000"/>
            </a:avLst>
          </a:prstGeom>
          <a:solidFill>
            <a:srgbClr val="68ABAA"/>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cxnSp>
        <p:nvCxnSpPr>
          <p:cNvPr id="219" name="Google Shape;219;p27"/>
          <p:cNvCxnSpPr/>
          <p:nvPr/>
        </p:nvCxnSpPr>
        <p:spPr>
          <a:xfrm>
            <a:off x="7324933" y="4564767"/>
            <a:ext cx="753600" cy="0"/>
          </a:xfrm>
          <a:prstGeom prst="straightConnector1">
            <a:avLst/>
          </a:prstGeom>
          <a:noFill/>
          <a:ln w="28575" cap="flat" cmpd="sng">
            <a:solidFill>
              <a:srgbClr val="AEE3E2"/>
            </a:solidFill>
            <a:prstDash val="solid"/>
            <a:round/>
            <a:headEnd type="oval" w="med" len="med"/>
            <a:tailEnd type="none" w="med" len="med"/>
          </a:ln>
        </p:spPr>
      </p:cxnSp>
      <p:cxnSp>
        <p:nvCxnSpPr>
          <p:cNvPr id="220" name="Google Shape;220;p27"/>
          <p:cNvCxnSpPr/>
          <p:nvPr/>
        </p:nvCxnSpPr>
        <p:spPr>
          <a:xfrm rot="10800000">
            <a:off x="4075000" y="4550167"/>
            <a:ext cx="871600" cy="0"/>
          </a:xfrm>
          <a:prstGeom prst="straightConnector1">
            <a:avLst/>
          </a:prstGeom>
          <a:noFill/>
          <a:ln w="28575" cap="flat" cmpd="sng">
            <a:solidFill>
              <a:srgbClr val="84C4C3"/>
            </a:solidFill>
            <a:prstDash val="solid"/>
            <a:round/>
            <a:headEnd type="oval" w="med" len="med"/>
            <a:tailEnd type="none" w="med" len="med"/>
          </a:ln>
        </p:spPr>
      </p:cxnSp>
      <p:cxnSp>
        <p:nvCxnSpPr>
          <p:cNvPr id="221" name="Google Shape;221;p27"/>
          <p:cNvCxnSpPr/>
          <p:nvPr/>
        </p:nvCxnSpPr>
        <p:spPr>
          <a:xfrm rot="10800000">
            <a:off x="4197100" y="2339167"/>
            <a:ext cx="948000" cy="0"/>
          </a:xfrm>
          <a:prstGeom prst="straightConnector1">
            <a:avLst/>
          </a:prstGeom>
          <a:noFill/>
          <a:ln w="28575" cap="flat" cmpd="sng">
            <a:solidFill>
              <a:srgbClr val="68ABAA"/>
            </a:solidFill>
            <a:prstDash val="solid"/>
            <a:round/>
            <a:headEnd type="oval" w="med" len="med"/>
            <a:tailEnd type="none" w="med" len="med"/>
          </a:ln>
        </p:spPr>
      </p:cxnSp>
      <p:pic>
        <p:nvPicPr>
          <p:cNvPr id="222" name="Google Shape;222;p27"/>
          <p:cNvPicPr preferRelativeResize="0"/>
          <p:nvPr/>
        </p:nvPicPr>
        <p:blipFill rotWithShape="1">
          <a:blip r:embed="rId4">
            <a:alphaModFix/>
          </a:blip>
          <a:srcRect l="7863" r="8581" b="14185"/>
          <a:stretch/>
        </p:blipFill>
        <p:spPr>
          <a:xfrm>
            <a:off x="7931807" y="2842206"/>
            <a:ext cx="1142731" cy="1173599"/>
          </a:xfrm>
          <a:prstGeom prst="rect">
            <a:avLst/>
          </a:prstGeom>
          <a:noFill/>
          <a:ln>
            <a:noFill/>
          </a:ln>
        </p:spPr>
      </p:pic>
      <p:pic>
        <p:nvPicPr>
          <p:cNvPr id="223" name="Google Shape;223;p27"/>
          <p:cNvPicPr preferRelativeResize="0"/>
          <p:nvPr/>
        </p:nvPicPr>
        <p:blipFill>
          <a:blip r:embed="rId5">
            <a:alphaModFix/>
          </a:blip>
          <a:stretch>
            <a:fillRect/>
          </a:stretch>
        </p:blipFill>
        <p:spPr>
          <a:xfrm>
            <a:off x="4136268" y="4796619"/>
            <a:ext cx="1069667" cy="1128480"/>
          </a:xfrm>
          <a:prstGeom prst="rect">
            <a:avLst/>
          </a:prstGeom>
          <a:noFill/>
          <a:ln>
            <a:noFill/>
          </a:ln>
        </p:spPr>
      </p:pic>
      <p:pic>
        <p:nvPicPr>
          <p:cNvPr id="224" name="Google Shape;224;p27"/>
          <p:cNvPicPr preferRelativeResize="0"/>
          <p:nvPr/>
        </p:nvPicPr>
        <p:blipFill>
          <a:blip r:embed="rId6">
            <a:alphaModFix/>
          </a:blip>
          <a:stretch>
            <a:fillRect/>
          </a:stretch>
        </p:blipFill>
        <p:spPr>
          <a:xfrm>
            <a:off x="3621669" y="2890837"/>
            <a:ext cx="1294268" cy="1294227"/>
          </a:xfrm>
          <a:prstGeom prst="rect">
            <a:avLst/>
          </a:prstGeom>
          <a:noFill/>
          <a:ln>
            <a:noFill/>
          </a:ln>
        </p:spPr>
      </p:pic>
      <p:pic>
        <p:nvPicPr>
          <p:cNvPr id="225" name="Google Shape;225;p27"/>
          <p:cNvPicPr preferRelativeResize="0"/>
          <p:nvPr/>
        </p:nvPicPr>
        <p:blipFill rotWithShape="1">
          <a:blip r:embed="rId7">
            <a:alphaModFix/>
          </a:blip>
          <a:srcRect b="14530"/>
          <a:stretch/>
        </p:blipFill>
        <p:spPr>
          <a:xfrm>
            <a:off x="6784266" y="4796643"/>
            <a:ext cx="1294268" cy="1106184"/>
          </a:xfrm>
          <a:prstGeom prst="rect">
            <a:avLst/>
          </a:prstGeom>
          <a:noFill/>
          <a:ln>
            <a:noFill/>
          </a:ln>
        </p:spPr>
      </p:pic>
      <p:pic>
        <p:nvPicPr>
          <p:cNvPr id="226" name="Google Shape;226;p27"/>
          <p:cNvPicPr preferRelativeResize="0"/>
          <p:nvPr/>
        </p:nvPicPr>
        <p:blipFill rotWithShape="1">
          <a:blip r:embed="rId8">
            <a:alphaModFix/>
          </a:blip>
          <a:srcRect l="15154" t="47004" r="13330" b="11178"/>
          <a:stretch/>
        </p:blipFill>
        <p:spPr>
          <a:xfrm>
            <a:off x="665256" y="6152163"/>
            <a:ext cx="986645" cy="576936"/>
          </a:xfrm>
          <a:prstGeom prst="rect">
            <a:avLst/>
          </a:prstGeom>
          <a:noFill/>
          <a:ln>
            <a:noFill/>
          </a:ln>
        </p:spPr>
      </p:pic>
      <p:pic>
        <p:nvPicPr>
          <p:cNvPr id="227" name="Google Shape;227;p27"/>
          <p:cNvPicPr preferRelativeResize="0"/>
          <p:nvPr/>
        </p:nvPicPr>
        <p:blipFill rotWithShape="1">
          <a:blip r:embed="rId8">
            <a:alphaModFix/>
          </a:blip>
          <a:srcRect l="29185" t="12289" r="32251" b="52295"/>
          <a:stretch/>
        </p:blipFill>
        <p:spPr>
          <a:xfrm>
            <a:off x="134210" y="6190274"/>
            <a:ext cx="545225" cy="5007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FF65B3CB-9408-4CD9-9AA2-076F62094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0"/>
            <a:ext cx="9245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31"/>
        <p:cNvGrpSpPr/>
        <p:nvPr/>
      </p:nvGrpSpPr>
      <p:grpSpPr>
        <a:xfrm>
          <a:off x="0" y="0"/>
          <a:ext cx="0" cy="0"/>
          <a:chOff x="0" y="0"/>
          <a:chExt cx="0" cy="0"/>
        </a:xfrm>
      </p:grpSpPr>
      <p:sp>
        <p:nvSpPr>
          <p:cNvPr id="232" name="Google Shape;232;p28"/>
          <p:cNvSpPr/>
          <p:nvPr/>
        </p:nvSpPr>
        <p:spPr>
          <a:xfrm>
            <a:off x="0" y="1237433"/>
            <a:ext cx="12192000" cy="56208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33" name="Google Shape;233;p28"/>
          <p:cNvSpPr txBox="1"/>
          <p:nvPr/>
        </p:nvSpPr>
        <p:spPr>
          <a:xfrm>
            <a:off x="415600" y="332133"/>
            <a:ext cx="11574000" cy="763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467" kern="0">
                <a:solidFill>
                  <a:srgbClr val="000000"/>
                </a:solidFill>
                <a:latin typeface="Red Hat Display"/>
                <a:ea typeface="Red Hat Display"/>
                <a:cs typeface="Red Hat Display"/>
                <a:sym typeface="Red Hat Display"/>
              </a:rPr>
              <a:t>Collect, Sort and Clean whole bottles</a:t>
            </a:r>
            <a:endParaRPr sz="3467" kern="0">
              <a:solidFill>
                <a:srgbClr val="000000"/>
              </a:solidFill>
              <a:latin typeface="Red Hat Display"/>
              <a:ea typeface="Red Hat Display"/>
              <a:cs typeface="Red Hat Display"/>
              <a:sym typeface="Red Hat Display"/>
            </a:endParaRPr>
          </a:p>
        </p:txBody>
      </p:sp>
      <p:sp>
        <p:nvSpPr>
          <p:cNvPr id="234" name="Google Shape;234;p28"/>
          <p:cNvSpPr txBox="1"/>
          <p:nvPr/>
        </p:nvSpPr>
        <p:spPr>
          <a:xfrm>
            <a:off x="184433" y="3231067"/>
            <a:ext cx="1698000" cy="844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kern="0">
                <a:solidFill>
                  <a:srgbClr val="000000"/>
                </a:solidFill>
                <a:latin typeface="Helvetica Neue Light"/>
                <a:ea typeface="Helvetica Neue Light"/>
                <a:cs typeface="Helvetica Neue Light"/>
                <a:sym typeface="Helvetica Neue Light"/>
              </a:rPr>
              <a:t>RECYCLED WITH BU</a:t>
            </a:r>
            <a:endParaRPr sz="1867" kern="0" baseline="30000">
              <a:solidFill>
                <a:srgbClr val="595959"/>
              </a:solidFill>
              <a:latin typeface="Helvetica Neue Light"/>
              <a:ea typeface="Helvetica Neue Light"/>
              <a:cs typeface="Helvetica Neue Light"/>
              <a:sym typeface="Helvetica Neue Light"/>
            </a:endParaRPr>
          </a:p>
        </p:txBody>
      </p:sp>
      <p:sp>
        <p:nvSpPr>
          <p:cNvPr id="235" name="Google Shape;235;p28"/>
          <p:cNvSpPr txBox="1"/>
          <p:nvPr/>
        </p:nvSpPr>
        <p:spPr>
          <a:xfrm>
            <a:off x="82833" y="4190800"/>
            <a:ext cx="2489200" cy="1544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kern="0">
                <a:solidFill>
                  <a:srgbClr val="000000"/>
                </a:solidFill>
                <a:latin typeface="Helvetica Neue Light"/>
                <a:ea typeface="Helvetica Neue Light"/>
                <a:cs typeface="Helvetica Neue Light"/>
                <a:sym typeface="Helvetica Neue Light"/>
              </a:rPr>
              <a:t>Local businesses &amp; community members donate bottles to our non-profit</a:t>
            </a:r>
            <a:endParaRPr sz="1867" kern="0" baseline="30000">
              <a:solidFill>
                <a:srgbClr val="595959"/>
              </a:solidFill>
              <a:latin typeface="Helvetica Neue Light"/>
              <a:ea typeface="Helvetica Neue Light"/>
              <a:cs typeface="Helvetica Neue Light"/>
              <a:sym typeface="Helvetica Neue Light"/>
            </a:endParaRPr>
          </a:p>
        </p:txBody>
      </p:sp>
      <p:pic>
        <p:nvPicPr>
          <p:cNvPr id="236" name="Google Shape;236;p28"/>
          <p:cNvPicPr preferRelativeResize="0"/>
          <p:nvPr/>
        </p:nvPicPr>
        <p:blipFill>
          <a:blip r:embed="rId3">
            <a:alphaModFix/>
          </a:blip>
          <a:stretch>
            <a:fillRect/>
          </a:stretch>
        </p:blipFill>
        <p:spPr>
          <a:xfrm>
            <a:off x="613403" y="2569367"/>
            <a:ext cx="609197" cy="642696"/>
          </a:xfrm>
          <a:prstGeom prst="rect">
            <a:avLst/>
          </a:prstGeom>
          <a:noFill/>
          <a:ln>
            <a:noFill/>
          </a:ln>
        </p:spPr>
      </p:pic>
      <p:pic>
        <p:nvPicPr>
          <p:cNvPr id="237" name="Google Shape;237;p28"/>
          <p:cNvPicPr preferRelativeResize="0"/>
          <p:nvPr/>
        </p:nvPicPr>
        <p:blipFill rotWithShape="1">
          <a:blip r:embed="rId4">
            <a:alphaModFix/>
          </a:blip>
          <a:srcRect t="10500" b="18265"/>
          <a:stretch/>
        </p:blipFill>
        <p:spPr>
          <a:xfrm>
            <a:off x="10515800" y="148018"/>
            <a:ext cx="1559133" cy="509165"/>
          </a:xfrm>
          <a:prstGeom prst="rect">
            <a:avLst/>
          </a:prstGeom>
          <a:noFill/>
          <a:ln>
            <a:noFill/>
          </a:ln>
        </p:spPr>
      </p:pic>
      <p:pic>
        <p:nvPicPr>
          <p:cNvPr id="238" name="Google Shape;238;p28"/>
          <p:cNvPicPr preferRelativeResize="0"/>
          <p:nvPr/>
        </p:nvPicPr>
        <p:blipFill rotWithShape="1">
          <a:blip r:embed="rId5">
            <a:alphaModFix/>
          </a:blip>
          <a:srcRect b="10153"/>
          <a:stretch/>
        </p:blipFill>
        <p:spPr>
          <a:xfrm>
            <a:off x="2899200" y="1237434"/>
            <a:ext cx="4691779" cy="5620797"/>
          </a:xfrm>
          <a:prstGeom prst="rect">
            <a:avLst/>
          </a:prstGeom>
          <a:noFill/>
          <a:ln>
            <a:noFill/>
          </a:ln>
        </p:spPr>
      </p:pic>
      <p:sp>
        <p:nvSpPr>
          <p:cNvPr id="239" name="Google Shape;239;p28"/>
          <p:cNvSpPr/>
          <p:nvPr/>
        </p:nvSpPr>
        <p:spPr>
          <a:xfrm>
            <a:off x="2899200" y="1237433"/>
            <a:ext cx="1892000" cy="509200"/>
          </a:xfrm>
          <a:prstGeom prst="rect">
            <a:avLst/>
          </a:prstGeom>
          <a:solidFill>
            <a:srgbClr val="EEEEEE">
              <a:alpha val="709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8"/>
          <p:cNvSpPr txBox="1"/>
          <p:nvPr/>
        </p:nvSpPr>
        <p:spPr>
          <a:xfrm>
            <a:off x="2899200" y="1237433"/>
            <a:ext cx="1892000" cy="5092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kern="0">
                <a:solidFill>
                  <a:srgbClr val="000000"/>
                </a:solidFill>
                <a:latin typeface="Helvetica Neue Light"/>
                <a:ea typeface="Helvetica Neue Light"/>
                <a:cs typeface="Helvetica Neue Light"/>
                <a:sym typeface="Helvetica Neue Light"/>
              </a:rPr>
              <a:t>COLLECTIONS</a:t>
            </a:r>
            <a:endParaRPr sz="1867" kern="0" baseline="30000">
              <a:solidFill>
                <a:srgbClr val="595959"/>
              </a:solidFill>
              <a:latin typeface="Helvetica Neue Light"/>
              <a:ea typeface="Helvetica Neue Light"/>
              <a:cs typeface="Helvetica Neue Light"/>
              <a:sym typeface="Helvetica Neue Light"/>
            </a:endParaRPr>
          </a:p>
        </p:txBody>
      </p:sp>
      <p:pic>
        <p:nvPicPr>
          <p:cNvPr id="241" name="Google Shape;241;p28"/>
          <p:cNvPicPr preferRelativeResize="0"/>
          <p:nvPr/>
        </p:nvPicPr>
        <p:blipFill rotWithShape="1">
          <a:blip r:embed="rId6">
            <a:alphaModFix/>
          </a:blip>
          <a:srcRect t="9066"/>
          <a:stretch/>
        </p:blipFill>
        <p:spPr>
          <a:xfrm>
            <a:off x="7817601" y="1237200"/>
            <a:ext cx="4125729" cy="5620797"/>
          </a:xfrm>
          <a:prstGeom prst="rect">
            <a:avLst/>
          </a:prstGeom>
          <a:noFill/>
          <a:ln>
            <a:noFill/>
          </a:ln>
        </p:spPr>
      </p:pic>
      <p:sp>
        <p:nvSpPr>
          <p:cNvPr id="242" name="Google Shape;242;p28"/>
          <p:cNvSpPr/>
          <p:nvPr/>
        </p:nvSpPr>
        <p:spPr>
          <a:xfrm>
            <a:off x="7817600" y="1237433"/>
            <a:ext cx="1892000" cy="509200"/>
          </a:xfrm>
          <a:prstGeom prst="rect">
            <a:avLst/>
          </a:prstGeom>
          <a:solidFill>
            <a:srgbClr val="EEEEEE">
              <a:alpha val="709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8"/>
          <p:cNvSpPr txBox="1"/>
          <p:nvPr/>
        </p:nvSpPr>
        <p:spPr>
          <a:xfrm>
            <a:off x="7817600" y="1237433"/>
            <a:ext cx="1892000" cy="5092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867" kern="0">
                <a:solidFill>
                  <a:srgbClr val="000000"/>
                </a:solidFill>
                <a:latin typeface="Helvetica Neue Light"/>
                <a:ea typeface="Helvetica Neue Light"/>
                <a:cs typeface="Helvetica Neue Light"/>
                <a:sym typeface="Helvetica Neue Light"/>
              </a:rPr>
              <a:t>DROP OFFS</a:t>
            </a:r>
            <a:endParaRPr sz="1867" kern="0" baseline="30000">
              <a:solidFill>
                <a:srgbClr val="595959"/>
              </a:solidFill>
              <a:latin typeface="Helvetica Neue Light"/>
              <a:ea typeface="Helvetica Neue Light"/>
              <a:cs typeface="Helvetica Neue Light"/>
              <a:sym typeface="Helvetica Neue 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7"/>
        <p:cNvGrpSpPr/>
        <p:nvPr/>
      </p:nvGrpSpPr>
      <p:grpSpPr>
        <a:xfrm>
          <a:off x="0" y="0"/>
          <a:ext cx="0" cy="0"/>
          <a:chOff x="0" y="0"/>
          <a:chExt cx="0" cy="0"/>
        </a:xfrm>
      </p:grpSpPr>
      <p:sp>
        <p:nvSpPr>
          <p:cNvPr id="248" name="Google Shape;248;p29"/>
          <p:cNvSpPr txBox="1"/>
          <p:nvPr/>
        </p:nvSpPr>
        <p:spPr>
          <a:xfrm>
            <a:off x="136933" y="273867"/>
            <a:ext cx="11388000" cy="77972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3467" kern="0">
                <a:solidFill>
                  <a:srgbClr val="222222"/>
                </a:solidFill>
                <a:latin typeface="Red Hat Display"/>
                <a:ea typeface="Red Hat Display"/>
                <a:cs typeface="Red Hat Display"/>
                <a:sym typeface="Red Hat Display"/>
              </a:rPr>
              <a:t>BOTTLE UNDERGROUND recirculates glass locally </a:t>
            </a:r>
            <a:endParaRPr sz="3467" kern="0">
              <a:solidFill>
                <a:srgbClr val="222222"/>
              </a:solidFill>
              <a:latin typeface="Red Hat Display"/>
              <a:ea typeface="Red Hat Display"/>
              <a:cs typeface="Red Hat Display"/>
              <a:sym typeface="Red Hat Display"/>
            </a:endParaRPr>
          </a:p>
        </p:txBody>
      </p:sp>
      <p:sp>
        <p:nvSpPr>
          <p:cNvPr id="249" name="Google Shape;249;p29"/>
          <p:cNvSpPr txBox="1"/>
          <p:nvPr/>
        </p:nvSpPr>
        <p:spPr>
          <a:xfrm>
            <a:off x="188817" y="1"/>
            <a:ext cx="17936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222222"/>
                </a:solidFill>
                <a:latin typeface="Red Hat Display"/>
                <a:ea typeface="Red Hat Display"/>
                <a:cs typeface="Red Hat Display"/>
                <a:sym typeface="Red Hat Display"/>
              </a:rPr>
              <a:t>REUSE</a:t>
            </a:r>
            <a:endParaRPr sz="1600" kern="0">
              <a:solidFill>
                <a:srgbClr val="222222"/>
              </a:solidFill>
              <a:latin typeface="Red Hat Display"/>
              <a:ea typeface="Red Hat Display"/>
              <a:cs typeface="Red Hat Display"/>
              <a:sym typeface="Red Hat Display"/>
            </a:endParaRPr>
          </a:p>
        </p:txBody>
      </p:sp>
      <p:pic>
        <p:nvPicPr>
          <p:cNvPr id="250" name="Google Shape;250;p29"/>
          <p:cNvPicPr preferRelativeResize="0"/>
          <p:nvPr/>
        </p:nvPicPr>
        <p:blipFill>
          <a:blip r:embed="rId3">
            <a:alphaModFix/>
          </a:blip>
          <a:stretch>
            <a:fillRect/>
          </a:stretch>
        </p:blipFill>
        <p:spPr>
          <a:xfrm>
            <a:off x="11214667" y="149267"/>
            <a:ext cx="829667" cy="829667"/>
          </a:xfrm>
          <a:prstGeom prst="rect">
            <a:avLst/>
          </a:prstGeom>
          <a:noFill/>
          <a:ln>
            <a:noFill/>
          </a:ln>
        </p:spPr>
      </p:pic>
      <p:sp>
        <p:nvSpPr>
          <p:cNvPr id="251" name="Google Shape;251;p29"/>
          <p:cNvSpPr txBox="1"/>
          <p:nvPr/>
        </p:nvSpPr>
        <p:spPr>
          <a:xfrm>
            <a:off x="150167" y="1204433"/>
            <a:ext cx="68660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222222"/>
                </a:solidFill>
                <a:latin typeface="Helvetica Neue Light"/>
                <a:ea typeface="Helvetica Neue Light"/>
                <a:cs typeface="Helvetica Neue Light"/>
                <a:sym typeface="Helvetica Neue Light"/>
              </a:rPr>
              <a:t>Cleaned bottles and jars are repackaged with locally-made goods</a:t>
            </a:r>
            <a:endParaRPr sz="1600" kern="0">
              <a:solidFill>
                <a:srgbClr val="222222"/>
              </a:solidFill>
              <a:latin typeface="Helvetica Neue Light"/>
              <a:ea typeface="Helvetica Neue Light"/>
              <a:cs typeface="Helvetica Neue Light"/>
              <a:sym typeface="Helvetica Neue Light"/>
            </a:endParaRPr>
          </a:p>
        </p:txBody>
      </p:sp>
      <p:cxnSp>
        <p:nvCxnSpPr>
          <p:cNvPr id="252" name="Google Shape;252;p29"/>
          <p:cNvCxnSpPr/>
          <p:nvPr/>
        </p:nvCxnSpPr>
        <p:spPr>
          <a:xfrm>
            <a:off x="206500" y="1206400"/>
            <a:ext cx="6866000" cy="0"/>
          </a:xfrm>
          <a:prstGeom prst="straightConnector1">
            <a:avLst/>
          </a:prstGeom>
          <a:noFill/>
          <a:ln w="9525" cap="flat" cmpd="sng">
            <a:solidFill>
              <a:schemeClr val="dk2"/>
            </a:solidFill>
            <a:prstDash val="solid"/>
            <a:round/>
            <a:headEnd type="none" w="med" len="med"/>
            <a:tailEnd type="none" w="med" len="med"/>
          </a:ln>
        </p:spPr>
      </p:cxnSp>
      <p:cxnSp>
        <p:nvCxnSpPr>
          <p:cNvPr id="253" name="Google Shape;253;p29"/>
          <p:cNvCxnSpPr/>
          <p:nvPr/>
        </p:nvCxnSpPr>
        <p:spPr>
          <a:xfrm>
            <a:off x="206500" y="1696833"/>
            <a:ext cx="6866000" cy="0"/>
          </a:xfrm>
          <a:prstGeom prst="straightConnector1">
            <a:avLst/>
          </a:prstGeom>
          <a:noFill/>
          <a:ln w="9525" cap="flat" cmpd="sng">
            <a:solidFill>
              <a:schemeClr val="dk2"/>
            </a:solidFill>
            <a:prstDash val="solid"/>
            <a:round/>
            <a:headEnd type="none" w="med" len="med"/>
            <a:tailEnd type="none" w="med" len="med"/>
          </a:ln>
        </p:spPr>
      </p:cxnSp>
      <p:pic>
        <p:nvPicPr>
          <p:cNvPr id="254" name="Google Shape;254;p29"/>
          <p:cNvPicPr preferRelativeResize="0"/>
          <p:nvPr/>
        </p:nvPicPr>
        <p:blipFill>
          <a:blip r:embed="rId4">
            <a:alphaModFix/>
          </a:blip>
          <a:stretch>
            <a:fillRect/>
          </a:stretch>
        </p:blipFill>
        <p:spPr>
          <a:xfrm>
            <a:off x="264034" y="1920401"/>
            <a:ext cx="3939151" cy="4614433"/>
          </a:xfrm>
          <a:prstGeom prst="rect">
            <a:avLst/>
          </a:prstGeom>
          <a:noFill/>
          <a:ln>
            <a:noFill/>
          </a:ln>
        </p:spPr>
      </p:pic>
      <p:pic>
        <p:nvPicPr>
          <p:cNvPr id="255" name="Google Shape;255;p29"/>
          <p:cNvPicPr preferRelativeResize="0"/>
          <p:nvPr/>
        </p:nvPicPr>
        <p:blipFill rotWithShape="1">
          <a:blip r:embed="rId5">
            <a:alphaModFix/>
          </a:blip>
          <a:srcRect l="14632" b="2743"/>
          <a:stretch/>
        </p:blipFill>
        <p:spPr>
          <a:xfrm>
            <a:off x="4313434" y="1983717"/>
            <a:ext cx="3939165" cy="4487800"/>
          </a:xfrm>
          <a:prstGeom prst="rect">
            <a:avLst/>
          </a:prstGeom>
          <a:noFill/>
          <a:ln>
            <a:noFill/>
          </a:ln>
        </p:spPr>
      </p:pic>
      <p:pic>
        <p:nvPicPr>
          <p:cNvPr id="256" name="Google Shape;256;p29" title="FishtownPickleProject_Nov2020_web-153_250x250@2x.jpg"/>
          <p:cNvPicPr preferRelativeResize="0"/>
          <p:nvPr/>
        </p:nvPicPr>
        <p:blipFill rotWithShape="1">
          <a:blip r:embed="rId6">
            <a:alphaModFix/>
          </a:blip>
          <a:srcRect l="30875" r="29127"/>
          <a:stretch/>
        </p:blipFill>
        <p:spPr>
          <a:xfrm>
            <a:off x="8362833" y="1983734"/>
            <a:ext cx="2695160" cy="448776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30"/>
          <p:cNvPicPr preferRelativeResize="0"/>
          <p:nvPr/>
        </p:nvPicPr>
        <p:blipFill rotWithShape="1">
          <a:blip r:embed="rId3">
            <a:alphaModFix/>
          </a:blip>
          <a:srcRect b="2515"/>
          <a:stretch/>
        </p:blipFill>
        <p:spPr>
          <a:xfrm>
            <a:off x="206501" y="1696834"/>
            <a:ext cx="3970897" cy="5161165"/>
          </a:xfrm>
          <a:prstGeom prst="rect">
            <a:avLst/>
          </a:prstGeom>
          <a:noFill/>
          <a:ln>
            <a:noFill/>
          </a:ln>
        </p:spPr>
      </p:pic>
      <p:pic>
        <p:nvPicPr>
          <p:cNvPr id="262" name="Google Shape;262;p30"/>
          <p:cNvPicPr preferRelativeResize="0"/>
          <p:nvPr/>
        </p:nvPicPr>
        <p:blipFill rotWithShape="1">
          <a:blip r:embed="rId4">
            <a:alphaModFix/>
          </a:blip>
          <a:srcRect t="23518" r="990" b="32257"/>
          <a:stretch/>
        </p:blipFill>
        <p:spPr>
          <a:xfrm>
            <a:off x="4177401" y="4240101"/>
            <a:ext cx="7781601" cy="2606801"/>
          </a:xfrm>
          <a:prstGeom prst="rect">
            <a:avLst/>
          </a:prstGeom>
          <a:noFill/>
          <a:ln>
            <a:noFill/>
          </a:ln>
        </p:spPr>
      </p:pic>
      <p:sp>
        <p:nvSpPr>
          <p:cNvPr id="263" name="Google Shape;263;p30"/>
          <p:cNvSpPr txBox="1"/>
          <p:nvPr/>
        </p:nvSpPr>
        <p:spPr>
          <a:xfrm>
            <a:off x="136933" y="273867"/>
            <a:ext cx="11388000" cy="86173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4000" kern="0">
                <a:solidFill>
                  <a:srgbClr val="222222"/>
                </a:solidFill>
                <a:latin typeface="Red Hat Display"/>
                <a:ea typeface="Red Hat Display"/>
                <a:cs typeface="Red Hat Display"/>
                <a:sym typeface="Red Hat Display"/>
              </a:rPr>
              <a:t>BU sends clear to a larger producer for remelting</a:t>
            </a:r>
            <a:endParaRPr sz="4000" kern="0">
              <a:solidFill>
                <a:srgbClr val="222222"/>
              </a:solidFill>
              <a:latin typeface="Red Hat Display"/>
              <a:ea typeface="Red Hat Display"/>
              <a:cs typeface="Red Hat Display"/>
              <a:sym typeface="Red Hat Display"/>
            </a:endParaRPr>
          </a:p>
        </p:txBody>
      </p:sp>
      <p:sp>
        <p:nvSpPr>
          <p:cNvPr id="264" name="Google Shape;264;p30"/>
          <p:cNvSpPr txBox="1"/>
          <p:nvPr/>
        </p:nvSpPr>
        <p:spPr>
          <a:xfrm>
            <a:off x="188817" y="1"/>
            <a:ext cx="17936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222222"/>
                </a:solidFill>
                <a:latin typeface="Red Hat Display"/>
                <a:ea typeface="Red Hat Display"/>
                <a:cs typeface="Red Hat Display"/>
                <a:sym typeface="Red Hat Display"/>
              </a:rPr>
              <a:t>RECYCLE</a:t>
            </a:r>
            <a:endParaRPr sz="1600" kern="0">
              <a:solidFill>
                <a:srgbClr val="222222"/>
              </a:solidFill>
              <a:latin typeface="Red Hat Display"/>
              <a:ea typeface="Red Hat Display"/>
              <a:cs typeface="Red Hat Display"/>
              <a:sym typeface="Red Hat Display"/>
            </a:endParaRPr>
          </a:p>
        </p:txBody>
      </p:sp>
      <p:sp>
        <p:nvSpPr>
          <p:cNvPr id="265" name="Google Shape;265;p30"/>
          <p:cNvSpPr txBox="1"/>
          <p:nvPr/>
        </p:nvSpPr>
        <p:spPr>
          <a:xfrm>
            <a:off x="150167" y="1204434"/>
            <a:ext cx="68660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222222"/>
                </a:solidFill>
                <a:latin typeface="Helvetica Neue Light"/>
                <a:ea typeface="Helvetica Neue Light"/>
                <a:cs typeface="Helvetica Neue Light"/>
                <a:sym typeface="Helvetica Neue Light"/>
              </a:rPr>
              <a:t>Bottles are sorted and sent out whole in bulk</a:t>
            </a:r>
            <a:endParaRPr sz="1600" kern="0">
              <a:solidFill>
                <a:srgbClr val="222222"/>
              </a:solidFill>
              <a:latin typeface="Helvetica Neue Light"/>
              <a:ea typeface="Helvetica Neue Light"/>
              <a:cs typeface="Helvetica Neue Light"/>
              <a:sym typeface="Helvetica Neue Light"/>
            </a:endParaRPr>
          </a:p>
        </p:txBody>
      </p:sp>
      <p:cxnSp>
        <p:nvCxnSpPr>
          <p:cNvPr id="266" name="Google Shape;266;p30"/>
          <p:cNvCxnSpPr/>
          <p:nvPr/>
        </p:nvCxnSpPr>
        <p:spPr>
          <a:xfrm>
            <a:off x="206500" y="1206400"/>
            <a:ext cx="6866000" cy="0"/>
          </a:xfrm>
          <a:prstGeom prst="straightConnector1">
            <a:avLst/>
          </a:prstGeom>
          <a:noFill/>
          <a:ln w="9525" cap="flat" cmpd="sng">
            <a:solidFill>
              <a:schemeClr val="dk2"/>
            </a:solidFill>
            <a:prstDash val="solid"/>
            <a:round/>
            <a:headEnd type="none" w="med" len="med"/>
            <a:tailEnd type="none" w="med" len="med"/>
          </a:ln>
        </p:spPr>
      </p:cxnSp>
      <p:pic>
        <p:nvPicPr>
          <p:cNvPr id="267" name="Google Shape;267;p30"/>
          <p:cNvPicPr preferRelativeResize="0"/>
          <p:nvPr/>
        </p:nvPicPr>
        <p:blipFill>
          <a:blip r:embed="rId5">
            <a:alphaModFix/>
          </a:blip>
          <a:stretch>
            <a:fillRect/>
          </a:stretch>
        </p:blipFill>
        <p:spPr>
          <a:xfrm>
            <a:off x="11214667" y="149267"/>
            <a:ext cx="829667" cy="829667"/>
          </a:xfrm>
          <a:prstGeom prst="rect">
            <a:avLst/>
          </a:prstGeom>
          <a:noFill/>
          <a:ln>
            <a:noFill/>
          </a:ln>
        </p:spPr>
      </p:pic>
      <p:pic>
        <p:nvPicPr>
          <p:cNvPr id="268" name="Google Shape;268;p30"/>
          <p:cNvPicPr preferRelativeResize="0"/>
          <p:nvPr/>
        </p:nvPicPr>
        <p:blipFill rotWithShape="1">
          <a:blip r:embed="rId6">
            <a:alphaModFix/>
          </a:blip>
          <a:srcRect l="11520" t="13470" r="7580" b="2602"/>
          <a:stretch/>
        </p:blipFill>
        <p:spPr>
          <a:xfrm>
            <a:off x="4177400" y="1696833"/>
            <a:ext cx="7781600" cy="254326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1"/>
          <p:cNvPicPr preferRelativeResize="0"/>
          <p:nvPr/>
        </p:nvPicPr>
        <p:blipFill rotWithShape="1">
          <a:blip r:embed="rId3">
            <a:alphaModFix/>
          </a:blip>
          <a:srcRect l="17925"/>
          <a:stretch/>
        </p:blipFill>
        <p:spPr>
          <a:xfrm>
            <a:off x="6467732" y="1920395"/>
            <a:ext cx="5475000" cy="4452771"/>
          </a:xfrm>
          <a:prstGeom prst="rect">
            <a:avLst/>
          </a:prstGeom>
          <a:noFill/>
          <a:ln>
            <a:noFill/>
          </a:ln>
        </p:spPr>
      </p:pic>
      <p:sp>
        <p:nvSpPr>
          <p:cNvPr id="274" name="Google Shape;274;p31"/>
          <p:cNvSpPr txBox="1"/>
          <p:nvPr/>
        </p:nvSpPr>
        <p:spPr>
          <a:xfrm>
            <a:off x="136933" y="273867"/>
            <a:ext cx="11388000" cy="86173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4000" kern="0">
                <a:solidFill>
                  <a:srgbClr val="222222"/>
                </a:solidFill>
                <a:latin typeface="Red Hat Display"/>
                <a:ea typeface="Red Hat Display"/>
                <a:cs typeface="Red Hat Display"/>
                <a:sym typeface="Red Hat Display"/>
              </a:rPr>
              <a:t>BU grinds glass into sand</a:t>
            </a:r>
            <a:endParaRPr sz="4000" kern="0">
              <a:solidFill>
                <a:srgbClr val="222222"/>
              </a:solidFill>
              <a:latin typeface="Red Hat Display"/>
              <a:ea typeface="Red Hat Display"/>
              <a:cs typeface="Red Hat Display"/>
              <a:sym typeface="Red Hat Display"/>
            </a:endParaRPr>
          </a:p>
        </p:txBody>
      </p:sp>
      <p:sp>
        <p:nvSpPr>
          <p:cNvPr id="275" name="Google Shape;275;p31"/>
          <p:cNvSpPr txBox="1"/>
          <p:nvPr/>
        </p:nvSpPr>
        <p:spPr>
          <a:xfrm>
            <a:off x="188817" y="1"/>
            <a:ext cx="17936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222222"/>
                </a:solidFill>
                <a:latin typeface="Red Hat Display"/>
                <a:ea typeface="Red Hat Display"/>
                <a:cs typeface="Red Hat Display"/>
                <a:sym typeface="Red Hat Display"/>
              </a:rPr>
              <a:t>DOWNCYCLE</a:t>
            </a:r>
            <a:endParaRPr sz="1600" kern="0">
              <a:solidFill>
                <a:srgbClr val="222222"/>
              </a:solidFill>
              <a:latin typeface="Red Hat Display"/>
              <a:ea typeface="Red Hat Display"/>
              <a:cs typeface="Red Hat Display"/>
              <a:sym typeface="Red Hat Display"/>
            </a:endParaRPr>
          </a:p>
        </p:txBody>
      </p:sp>
      <p:pic>
        <p:nvPicPr>
          <p:cNvPr id="276" name="Google Shape;276;p31"/>
          <p:cNvPicPr preferRelativeResize="0"/>
          <p:nvPr/>
        </p:nvPicPr>
        <p:blipFill>
          <a:blip r:embed="rId4">
            <a:alphaModFix/>
          </a:blip>
          <a:stretch>
            <a:fillRect/>
          </a:stretch>
        </p:blipFill>
        <p:spPr>
          <a:xfrm>
            <a:off x="11214667" y="149267"/>
            <a:ext cx="829667" cy="829667"/>
          </a:xfrm>
          <a:prstGeom prst="rect">
            <a:avLst/>
          </a:prstGeom>
          <a:noFill/>
          <a:ln>
            <a:noFill/>
          </a:ln>
        </p:spPr>
      </p:pic>
      <p:sp>
        <p:nvSpPr>
          <p:cNvPr id="277" name="Google Shape;277;p31"/>
          <p:cNvSpPr txBox="1"/>
          <p:nvPr/>
        </p:nvSpPr>
        <p:spPr>
          <a:xfrm>
            <a:off x="150167" y="1204434"/>
            <a:ext cx="68660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222222"/>
                </a:solidFill>
                <a:latin typeface="Helvetica Neue Light"/>
                <a:ea typeface="Helvetica Neue Light"/>
                <a:cs typeface="Helvetica Neue Light"/>
                <a:sym typeface="Helvetica Neue Light"/>
              </a:rPr>
              <a:t>Bottles and jars become a sand alternative</a:t>
            </a:r>
            <a:endParaRPr sz="1600" kern="0">
              <a:solidFill>
                <a:srgbClr val="222222"/>
              </a:solidFill>
              <a:latin typeface="Helvetica Neue Light"/>
              <a:ea typeface="Helvetica Neue Light"/>
              <a:cs typeface="Helvetica Neue Light"/>
              <a:sym typeface="Helvetica Neue Light"/>
            </a:endParaRPr>
          </a:p>
        </p:txBody>
      </p:sp>
      <p:cxnSp>
        <p:nvCxnSpPr>
          <p:cNvPr id="278" name="Google Shape;278;p31"/>
          <p:cNvCxnSpPr/>
          <p:nvPr/>
        </p:nvCxnSpPr>
        <p:spPr>
          <a:xfrm>
            <a:off x="206500" y="1206400"/>
            <a:ext cx="6866000" cy="0"/>
          </a:xfrm>
          <a:prstGeom prst="straightConnector1">
            <a:avLst/>
          </a:prstGeom>
          <a:noFill/>
          <a:ln w="9525" cap="flat" cmpd="sng">
            <a:solidFill>
              <a:schemeClr val="dk2"/>
            </a:solidFill>
            <a:prstDash val="solid"/>
            <a:round/>
            <a:headEnd type="none" w="med" len="med"/>
            <a:tailEnd type="none" w="med" len="med"/>
          </a:ln>
        </p:spPr>
      </p:cxnSp>
      <p:pic>
        <p:nvPicPr>
          <p:cNvPr id="279" name="Google Shape;279;p31"/>
          <p:cNvPicPr preferRelativeResize="0"/>
          <p:nvPr/>
        </p:nvPicPr>
        <p:blipFill rotWithShape="1">
          <a:blip r:embed="rId5">
            <a:alphaModFix/>
          </a:blip>
          <a:srcRect l="859" r="6745"/>
          <a:stretch/>
        </p:blipFill>
        <p:spPr>
          <a:xfrm>
            <a:off x="206500" y="1920400"/>
            <a:ext cx="6171133" cy="4452768"/>
          </a:xfrm>
          <a:prstGeom prst="rect">
            <a:avLst/>
          </a:prstGeom>
          <a:noFill/>
          <a:ln>
            <a:noFill/>
          </a:ln>
        </p:spPr>
      </p:pic>
      <p:sp>
        <p:nvSpPr>
          <p:cNvPr id="280" name="Google Shape;280;p31"/>
          <p:cNvSpPr txBox="1"/>
          <p:nvPr/>
        </p:nvSpPr>
        <p:spPr>
          <a:xfrm>
            <a:off x="206500" y="5880767"/>
            <a:ext cx="68660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EEEEEE"/>
                </a:solidFill>
                <a:latin typeface="Helvetica Neue Light"/>
                <a:ea typeface="Helvetica Neue Light"/>
                <a:cs typeface="Helvetica Neue Light"/>
                <a:sym typeface="Helvetica Neue Light"/>
              </a:rPr>
              <a:t>Credit: Chris Baker Evens Photography</a:t>
            </a:r>
            <a:endParaRPr sz="1600" kern="0">
              <a:solidFill>
                <a:srgbClr val="EEEEEE"/>
              </a:solidFill>
              <a:latin typeface="Helvetica Neue Light"/>
              <a:ea typeface="Helvetica Neue Light"/>
              <a:cs typeface="Helvetica Neue Light"/>
              <a:sym typeface="Helvetica Neue 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2"/>
          <p:cNvSpPr txBox="1"/>
          <p:nvPr/>
        </p:nvSpPr>
        <p:spPr>
          <a:xfrm>
            <a:off x="136933" y="273867"/>
            <a:ext cx="11388000" cy="86173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4000" kern="0">
                <a:solidFill>
                  <a:srgbClr val="222222"/>
                </a:solidFill>
                <a:latin typeface="Red Hat Display"/>
                <a:ea typeface="Red Hat Display"/>
                <a:cs typeface="Red Hat Display"/>
                <a:sym typeface="Red Hat Display"/>
              </a:rPr>
              <a:t>Philly Collaboration </a:t>
            </a:r>
            <a:endParaRPr sz="4000" kern="0">
              <a:solidFill>
                <a:srgbClr val="222222"/>
              </a:solidFill>
              <a:latin typeface="Red Hat Display"/>
              <a:ea typeface="Red Hat Display"/>
              <a:cs typeface="Red Hat Display"/>
              <a:sym typeface="Red Hat Display"/>
            </a:endParaRPr>
          </a:p>
        </p:txBody>
      </p:sp>
      <p:sp>
        <p:nvSpPr>
          <p:cNvPr id="286" name="Google Shape;286;p32"/>
          <p:cNvSpPr txBox="1"/>
          <p:nvPr/>
        </p:nvSpPr>
        <p:spPr>
          <a:xfrm>
            <a:off x="188817" y="1"/>
            <a:ext cx="17936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222222"/>
                </a:solidFill>
                <a:latin typeface="Red Hat Display"/>
                <a:ea typeface="Red Hat Display"/>
                <a:cs typeface="Red Hat Display"/>
                <a:sym typeface="Red Hat Display"/>
              </a:rPr>
              <a:t>DOWNCYCLE</a:t>
            </a:r>
            <a:endParaRPr sz="1600" kern="0">
              <a:solidFill>
                <a:srgbClr val="222222"/>
              </a:solidFill>
              <a:latin typeface="Red Hat Display"/>
              <a:ea typeface="Red Hat Display"/>
              <a:cs typeface="Red Hat Display"/>
              <a:sym typeface="Red Hat Display"/>
            </a:endParaRPr>
          </a:p>
        </p:txBody>
      </p:sp>
      <p:pic>
        <p:nvPicPr>
          <p:cNvPr id="287" name="Google Shape;287;p32"/>
          <p:cNvPicPr preferRelativeResize="0"/>
          <p:nvPr/>
        </p:nvPicPr>
        <p:blipFill>
          <a:blip r:embed="rId3">
            <a:alphaModFix/>
          </a:blip>
          <a:stretch>
            <a:fillRect/>
          </a:stretch>
        </p:blipFill>
        <p:spPr>
          <a:xfrm>
            <a:off x="11214667" y="149267"/>
            <a:ext cx="829667" cy="829667"/>
          </a:xfrm>
          <a:prstGeom prst="rect">
            <a:avLst/>
          </a:prstGeom>
          <a:noFill/>
          <a:ln>
            <a:noFill/>
          </a:ln>
        </p:spPr>
      </p:pic>
      <p:sp>
        <p:nvSpPr>
          <p:cNvPr id="288" name="Google Shape;288;p32"/>
          <p:cNvSpPr txBox="1"/>
          <p:nvPr/>
        </p:nvSpPr>
        <p:spPr>
          <a:xfrm>
            <a:off x="150167" y="1204434"/>
            <a:ext cx="68660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222222"/>
                </a:solidFill>
                <a:latin typeface="Helvetica Neue Light"/>
                <a:ea typeface="Helvetica Neue Light"/>
                <a:cs typeface="Helvetica Neue Light"/>
                <a:sym typeface="Helvetica Neue Light"/>
              </a:rPr>
              <a:t>Glass-sand, biochar, and food-waste compost</a:t>
            </a:r>
            <a:endParaRPr sz="1600" kern="0">
              <a:solidFill>
                <a:srgbClr val="222222"/>
              </a:solidFill>
              <a:latin typeface="Helvetica Neue Light"/>
              <a:ea typeface="Helvetica Neue Light"/>
              <a:cs typeface="Helvetica Neue Light"/>
              <a:sym typeface="Helvetica Neue Light"/>
            </a:endParaRPr>
          </a:p>
        </p:txBody>
      </p:sp>
      <p:cxnSp>
        <p:nvCxnSpPr>
          <p:cNvPr id="289" name="Google Shape;289;p32"/>
          <p:cNvCxnSpPr/>
          <p:nvPr/>
        </p:nvCxnSpPr>
        <p:spPr>
          <a:xfrm>
            <a:off x="206500" y="1206400"/>
            <a:ext cx="6866000" cy="0"/>
          </a:xfrm>
          <a:prstGeom prst="straightConnector1">
            <a:avLst/>
          </a:prstGeom>
          <a:noFill/>
          <a:ln w="9525" cap="flat" cmpd="sng">
            <a:solidFill>
              <a:schemeClr val="dk2"/>
            </a:solidFill>
            <a:prstDash val="solid"/>
            <a:round/>
            <a:headEnd type="none" w="med" len="med"/>
            <a:tailEnd type="none" w="med" len="med"/>
          </a:ln>
        </p:spPr>
      </p:cxnSp>
      <p:pic>
        <p:nvPicPr>
          <p:cNvPr id="290" name="Google Shape;290;p32"/>
          <p:cNvPicPr preferRelativeResize="0"/>
          <p:nvPr/>
        </p:nvPicPr>
        <p:blipFill rotWithShape="1">
          <a:blip r:embed="rId4">
            <a:alphaModFix/>
          </a:blip>
          <a:srcRect l="39928" r="32616"/>
          <a:stretch/>
        </p:blipFill>
        <p:spPr>
          <a:xfrm>
            <a:off x="4058634" y="1920400"/>
            <a:ext cx="4184501" cy="4937600"/>
          </a:xfrm>
          <a:prstGeom prst="rect">
            <a:avLst/>
          </a:prstGeom>
          <a:noFill/>
          <a:ln>
            <a:noFill/>
          </a:ln>
        </p:spPr>
      </p:pic>
      <p:pic>
        <p:nvPicPr>
          <p:cNvPr id="291" name="Google Shape;291;p32"/>
          <p:cNvPicPr preferRelativeResize="0"/>
          <p:nvPr/>
        </p:nvPicPr>
        <p:blipFill rotWithShape="1">
          <a:blip r:embed="rId5">
            <a:alphaModFix/>
          </a:blip>
          <a:srcRect b="8759"/>
          <a:stretch/>
        </p:blipFill>
        <p:spPr>
          <a:xfrm>
            <a:off x="0" y="1920401"/>
            <a:ext cx="4058635" cy="4937599"/>
          </a:xfrm>
          <a:prstGeom prst="rect">
            <a:avLst/>
          </a:prstGeom>
          <a:noFill/>
          <a:ln>
            <a:noFill/>
          </a:ln>
        </p:spPr>
      </p:pic>
      <p:pic>
        <p:nvPicPr>
          <p:cNvPr id="292" name="Google Shape;292;p32"/>
          <p:cNvPicPr preferRelativeResize="0"/>
          <p:nvPr/>
        </p:nvPicPr>
        <p:blipFill>
          <a:blip r:embed="rId6">
            <a:alphaModFix/>
          </a:blip>
          <a:stretch>
            <a:fillRect/>
          </a:stretch>
        </p:blipFill>
        <p:spPr>
          <a:xfrm>
            <a:off x="5375694" y="133068"/>
            <a:ext cx="1696807" cy="1696833"/>
          </a:xfrm>
          <a:prstGeom prst="rect">
            <a:avLst/>
          </a:prstGeom>
          <a:noFill/>
          <a:ln>
            <a:noFill/>
          </a:ln>
        </p:spPr>
      </p:pic>
      <p:pic>
        <p:nvPicPr>
          <p:cNvPr id="293" name="Google Shape;293;p32" title="Site 1 plants.JPG"/>
          <p:cNvPicPr preferRelativeResize="0"/>
          <p:nvPr/>
        </p:nvPicPr>
        <p:blipFill>
          <a:blip r:embed="rId7">
            <a:alphaModFix/>
          </a:blip>
          <a:stretch>
            <a:fillRect/>
          </a:stretch>
        </p:blipFill>
        <p:spPr>
          <a:xfrm>
            <a:off x="8243134" y="1920401"/>
            <a:ext cx="3703193" cy="493759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ABDFDD"/>
        </a:solidFill>
        <a:effectLst/>
      </p:bgPr>
    </p:bg>
    <p:spTree>
      <p:nvGrpSpPr>
        <p:cNvPr id="1" name="Shape 297"/>
        <p:cNvGrpSpPr/>
        <p:nvPr/>
      </p:nvGrpSpPr>
      <p:grpSpPr>
        <a:xfrm>
          <a:off x="0" y="0"/>
          <a:ext cx="0" cy="0"/>
          <a:chOff x="0" y="0"/>
          <a:chExt cx="0" cy="0"/>
        </a:xfrm>
      </p:grpSpPr>
      <p:pic>
        <p:nvPicPr>
          <p:cNvPr id="298" name="Google Shape;298;p33" title="RemarkFlowerShow2025-3.jpg"/>
          <p:cNvPicPr preferRelativeResize="0"/>
          <p:nvPr/>
        </p:nvPicPr>
        <p:blipFill rotWithShape="1">
          <a:blip r:embed="rId3">
            <a:alphaModFix/>
          </a:blip>
          <a:srcRect b="3549"/>
          <a:stretch/>
        </p:blipFill>
        <p:spPr>
          <a:xfrm>
            <a:off x="8274864" y="1197867"/>
            <a:ext cx="3917133" cy="5660167"/>
          </a:xfrm>
          <a:prstGeom prst="rect">
            <a:avLst/>
          </a:prstGeom>
          <a:noFill/>
          <a:ln>
            <a:noFill/>
          </a:ln>
        </p:spPr>
      </p:pic>
      <p:sp>
        <p:nvSpPr>
          <p:cNvPr id="299" name="Google Shape;299;p33"/>
          <p:cNvSpPr txBox="1"/>
          <p:nvPr/>
        </p:nvSpPr>
        <p:spPr>
          <a:xfrm>
            <a:off x="5924100" y="859467"/>
            <a:ext cx="613200" cy="882189"/>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4133" kern="0">
              <a:solidFill>
                <a:srgbClr val="000000"/>
              </a:solidFill>
              <a:latin typeface="Helvetica Neue Light"/>
              <a:ea typeface="Helvetica Neue Light"/>
              <a:cs typeface="Helvetica Neue Light"/>
              <a:sym typeface="Helvetica Neue Light"/>
            </a:endParaRPr>
          </a:p>
        </p:txBody>
      </p:sp>
      <p:pic>
        <p:nvPicPr>
          <p:cNvPr id="300" name="Google Shape;300;p33"/>
          <p:cNvPicPr preferRelativeResize="0"/>
          <p:nvPr/>
        </p:nvPicPr>
        <p:blipFill rotWithShape="1">
          <a:blip r:embed="rId4">
            <a:alphaModFix/>
          </a:blip>
          <a:srcRect l="29185" t="12289" r="32251" b="52295"/>
          <a:stretch/>
        </p:blipFill>
        <p:spPr>
          <a:xfrm>
            <a:off x="10828802" y="5574816"/>
            <a:ext cx="1231236" cy="1130736"/>
          </a:xfrm>
          <a:prstGeom prst="rect">
            <a:avLst/>
          </a:prstGeom>
          <a:noFill/>
          <a:ln>
            <a:noFill/>
          </a:ln>
        </p:spPr>
      </p:pic>
      <p:sp>
        <p:nvSpPr>
          <p:cNvPr id="301" name="Google Shape;301;p33"/>
          <p:cNvSpPr txBox="1"/>
          <p:nvPr/>
        </p:nvSpPr>
        <p:spPr>
          <a:xfrm>
            <a:off x="303200" y="235833"/>
            <a:ext cx="6424400" cy="96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4000" kern="0">
                <a:solidFill>
                  <a:srgbClr val="131314"/>
                </a:solidFill>
                <a:latin typeface="Red Hat Display"/>
                <a:ea typeface="Red Hat Display"/>
                <a:cs typeface="Red Hat Display"/>
                <a:sym typeface="Red Hat Display"/>
              </a:rPr>
              <a:t>To Your Home &amp; Garden</a:t>
            </a:r>
            <a:endParaRPr sz="4000" kern="0">
              <a:solidFill>
                <a:srgbClr val="595959"/>
              </a:solidFill>
              <a:latin typeface="Red Hat Display"/>
              <a:ea typeface="Red Hat Display"/>
              <a:cs typeface="Red Hat Display"/>
              <a:sym typeface="Red Hat Display"/>
            </a:endParaRPr>
          </a:p>
        </p:txBody>
      </p:sp>
      <p:pic>
        <p:nvPicPr>
          <p:cNvPr id="302" name="Google Shape;302;p33"/>
          <p:cNvPicPr preferRelativeResize="0"/>
          <p:nvPr/>
        </p:nvPicPr>
        <p:blipFill>
          <a:blip r:embed="rId5">
            <a:alphaModFix/>
          </a:blip>
          <a:stretch>
            <a:fillRect/>
          </a:stretch>
        </p:blipFill>
        <p:spPr>
          <a:xfrm>
            <a:off x="5566318" y="5160668"/>
            <a:ext cx="1544901" cy="1544901"/>
          </a:xfrm>
          <a:prstGeom prst="rect">
            <a:avLst/>
          </a:prstGeom>
          <a:noFill/>
          <a:ln>
            <a:noFill/>
          </a:ln>
        </p:spPr>
      </p:pic>
      <p:pic>
        <p:nvPicPr>
          <p:cNvPr id="303" name="Google Shape;303;p33" title="DaniellesHouseSand-29.jpg"/>
          <p:cNvPicPr preferRelativeResize="0"/>
          <p:nvPr/>
        </p:nvPicPr>
        <p:blipFill>
          <a:blip r:embed="rId6">
            <a:alphaModFix/>
          </a:blip>
          <a:stretch>
            <a:fillRect/>
          </a:stretch>
        </p:blipFill>
        <p:spPr>
          <a:xfrm>
            <a:off x="1" y="1197834"/>
            <a:ext cx="3778051" cy="5660167"/>
          </a:xfrm>
          <a:prstGeom prst="rect">
            <a:avLst/>
          </a:prstGeom>
          <a:noFill/>
          <a:ln>
            <a:noFill/>
          </a:ln>
        </p:spPr>
      </p:pic>
      <p:pic>
        <p:nvPicPr>
          <p:cNvPr id="304" name="Google Shape;304;p33" title="DSC_2846.jpg"/>
          <p:cNvPicPr preferRelativeResize="0"/>
          <p:nvPr/>
        </p:nvPicPr>
        <p:blipFill>
          <a:blip r:embed="rId7">
            <a:alphaModFix/>
          </a:blip>
          <a:stretch>
            <a:fillRect/>
          </a:stretch>
        </p:blipFill>
        <p:spPr>
          <a:xfrm>
            <a:off x="1" y="1197834"/>
            <a:ext cx="3778051" cy="5660167"/>
          </a:xfrm>
          <a:prstGeom prst="rect">
            <a:avLst/>
          </a:prstGeom>
          <a:noFill/>
          <a:ln>
            <a:noFill/>
          </a:ln>
        </p:spPr>
      </p:pic>
      <p:pic>
        <p:nvPicPr>
          <p:cNvPr id="305" name="Google Shape;305;p33" title="DaniellesHouseSand-29.jpg"/>
          <p:cNvPicPr preferRelativeResize="0"/>
          <p:nvPr/>
        </p:nvPicPr>
        <p:blipFill>
          <a:blip r:embed="rId6">
            <a:alphaModFix/>
          </a:blip>
          <a:stretch>
            <a:fillRect/>
          </a:stretch>
        </p:blipFill>
        <p:spPr>
          <a:xfrm>
            <a:off x="4133523" y="1197867"/>
            <a:ext cx="3778064" cy="566016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9"/>
        <p:cNvGrpSpPr/>
        <p:nvPr/>
      </p:nvGrpSpPr>
      <p:grpSpPr>
        <a:xfrm>
          <a:off x="0" y="0"/>
          <a:ext cx="0" cy="0"/>
          <a:chOff x="0" y="0"/>
          <a:chExt cx="0" cy="0"/>
        </a:xfrm>
      </p:grpSpPr>
      <p:sp>
        <p:nvSpPr>
          <p:cNvPr id="310" name="Google Shape;310;p3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buSzPts val="990"/>
            </a:pPr>
            <a:r>
              <a:rPr lang="en" sz="3627">
                <a:latin typeface="Red Hat Display Light"/>
                <a:ea typeface="Red Hat Display Light"/>
                <a:cs typeface="Red Hat Display Light"/>
                <a:sym typeface="Red Hat Display Light"/>
              </a:rPr>
              <a:t>OUR IMPACT</a:t>
            </a:r>
            <a:endParaRPr sz="3627">
              <a:latin typeface="Red Hat Display Light"/>
              <a:ea typeface="Red Hat Display Light"/>
              <a:cs typeface="Red Hat Display Light"/>
              <a:sym typeface="Red Hat Display Light"/>
            </a:endParaRPr>
          </a:p>
        </p:txBody>
      </p:sp>
      <p:sp>
        <p:nvSpPr>
          <p:cNvPr id="311" name="Google Shape;311;p34"/>
          <p:cNvSpPr txBox="1">
            <a:spLocks noGrp="1"/>
          </p:cNvSpPr>
          <p:nvPr>
            <p:ph type="body" idx="1"/>
          </p:nvPr>
        </p:nvSpPr>
        <p:spPr>
          <a:xfrm>
            <a:off x="415600" y="1535467"/>
            <a:ext cx="11360800" cy="763600"/>
          </a:xfrm>
          <a:prstGeom prst="rect">
            <a:avLst/>
          </a:prstGeom>
        </p:spPr>
        <p:txBody>
          <a:bodyPr spcFirstLastPara="1" wrap="square" lIns="121900" tIns="121900" rIns="121900" bIns="121900" anchor="t" anchorCtr="0">
            <a:normAutofit/>
          </a:bodyPr>
          <a:lstStyle/>
          <a:p>
            <a:pPr marL="0" indent="0">
              <a:buNone/>
            </a:pPr>
            <a:r>
              <a:rPr lang="en">
                <a:solidFill>
                  <a:schemeClr val="dk1"/>
                </a:solidFill>
                <a:latin typeface="Helvetica Neue Light"/>
                <a:ea typeface="Helvetica Neue Light"/>
                <a:cs typeface="Helvetica Neue Light"/>
                <a:sym typeface="Helvetica Neue Light"/>
              </a:rPr>
              <a:t>What began as a small community-based pilot has grown into a scalable model.</a:t>
            </a:r>
            <a:endParaRPr>
              <a:solidFill>
                <a:schemeClr val="dk1"/>
              </a:solidFill>
              <a:latin typeface="Helvetica Neue Light"/>
              <a:ea typeface="Helvetica Neue Light"/>
              <a:cs typeface="Helvetica Neue Light"/>
              <a:sym typeface="Helvetica Neue Light"/>
            </a:endParaRPr>
          </a:p>
        </p:txBody>
      </p:sp>
      <p:sp>
        <p:nvSpPr>
          <p:cNvPr id="312" name="Google Shape;312;p34"/>
          <p:cNvSpPr txBox="1"/>
          <p:nvPr/>
        </p:nvSpPr>
        <p:spPr>
          <a:xfrm>
            <a:off x="4639000" y="2552834"/>
            <a:ext cx="3429200" cy="73862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i="1" kern="0">
                <a:solidFill>
                  <a:srgbClr val="000000"/>
                </a:solidFill>
                <a:latin typeface="Helvetica Neue Light"/>
                <a:ea typeface="Helvetica Neue Light"/>
                <a:cs typeface="Helvetica Neue Light"/>
                <a:sym typeface="Helvetica Neue Light"/>
              </a:rPr>
              <a:t>Trademarked logos &amp; trade secret processes protected by NDAs</a:t>
            </a:r>
            <a:endParaRPr sz="1600" i="1" kern="0">
              <a:solidFill>
                <a:srgbClr val="000000"/>
              </a:solidFill>
              <a:latin typeface="Helvetica Neue Light"/>
              <a:ea typeface="Helvetica Neue Light"/>
              <a:cs typeface="Helvetica Neue Light"/>
              <a:sym typeface="Helvetica Neue Light"/>
            </a:endParaRPr>
          </a:p>
        </p:txBody>
      </p:sp>
      <p:pic>
        <p:nvPicPr>
          <p:cNvPr id="313" name="Google Shape;313;p34"/>
          <p:cNvPicPr preferRelativeResize="0"/>
          <p:nvPr/>
        </p:nvPicPr>
        <p:blipFill rotWithShape="1">
          <a:blip r:embed="rId3">
            <a:alphaModFix/>
          </a:blip>
          <a:srcRect l="30428" t="12484" r="34237" b="52400"/>
          <a:stretch/>
        </p:blipFill>
        <p:spPr>
          <a:xfrm>
            <a:off x="4814899" y="3564901"/>
            <a:ext cx="1160832" cy="1153668"/>
          </a:xfrm>
          <a:prstGeom prst="rect">
            <a:avLst/>
          </a:prstGeom>
          <a:noFill/>
          <a:ln>
            <a:noFill/>
          </a:ln>
        </p:spPr>
      </p:pic>
      <p:pic>
        <p:nvPicPr>
          <p:cNvPr id="314" name="Google Shape;314;p34"/>
          <p:cNvPicPr preferRelativeResize="0"/>
          <p:nvPr/>
        </p:nvPicPr>
        <p:blipFill rotWithShape="1">
          <a:blip r:embed="rId3">
            <a:alphaModFix/>
          </a:blip>
          <a:srcRect l="15154" t="47004" r="13330" b="11178"/>
          <a:stretch/>
        </p:blipFill>
        <p:spPr>
          <a:xfrm>
            <a:off x="5163367" y="5030167"/>
            <a:ext cx="1972975" cy="1153668"/>
          </a:xfrm>
          <a:prstGeom prst="rect">
            <a:avLst/>
          </a:prstGeom>
          <a:noFill/>
          <a:ln>
            <a:noFill/>
          </a:ln>
        </p:spPr>
      </p:pic>
      <p:sp>
        <p:nvSpPr>
          <p:cNvPr id="315" name="Google Shape;315;p34"/>
          <p:cNvSpPr txBox="1"/>
          <p:nvPr/>
        </p:nvSpPr>
        <p:spPr>
          <a:xfrm>
            <a:off x="7005367" y="5743201"/>
            <a:ext cx="491600" cy="38974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933" kern="0">
                <a:solidFill>
                  <a:srgbClr val="000000"/>
                </a:solidFill>
                <a:latin typeface="Arial"/>
                <a:cs typeface="Arial"/>
                <a:sym typeface="Arial"/>
              </a:rPr>
              <a:t>TM</a:t>
            </a:r>
            <a:endParaRPr sz="933" kern="0">
              <a:solidFill>
                <a:srgbClr val="000000"/>
              </a:solidFill>
              <a:latin typeface="Arial"/>
              <a:cs typeface="Arial"/>
              <a:sym typeface="Arial"/>
            </a:endParaRPr>
          </a:p>
        </p:txBody>
      </p:sp>
      <p:sp>
        <p:nvSpPr>
          <p:cNvPr id="316" name="Google Shape;316;p34"/>
          <p:cNvSpPr txBox="1"/>
          <p:nvPr/>
        </p:nvSpPr>
        <p:spPr>
          <a:xfrm>
            <a:off x="5816333" y="4328568"/>
            <a:ext cx="491600" cy="38974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933" kern="0">
                <a:solidFill>
                  <a:srgbClr val="000000"/>
                </a:solidFill>
                <a:latin typeface="Arial"/>
                <a:cs typeface="Arial"/>
                <a:sym typeface="Arial"/>
              </a:rPr>
              <a:t>TM</a:t>
            </a:r>
            <a:endParaRPr sz="933" kern="0">
              <a:solidFill>
                <a:srgbClr val="000000"/>
              </a:solidFill>
              <a:latin typeface="Arial"/>
              <a:cs typeface="Arial"/>
              <a:sym typeface="Arial"/>
            </a:endParaRPr>
          </a:p>
        </p:txBody>
      </p:sp>
      <p:cxnSp>
        <p:nvCxnSpPr>
          <p:cNvPr id="317" name="Google Shape;317;p34"/>
          <p:cNvCxnSpPr/>
          <p:nvPr/>
        </p:nvCxnSpPr>
        <p:spPr>
          <a:xfrm>
            <a:off x="4328984" y="2477569"/>
            <a:ext cx="0" cy="4257200"/>
          </a:xfrm>
          <a:prstGeom prst="straightConnector1">
            <a:avLst/>
          </a:prstGeom>
          <a:noFill/>
          <a:ln w="19050" cap="flat" cmpd="sng">
            <a:solidFill>
              <a:schemeClr val="dk1"/>
            </a:solidFill>
            <a:prstDash val="solid"/>
            <a:round/>
            <a:headEnd type="none" w="med" len="med"/>
            <a:tailEnd type="none" w="med" len="med"/>
          </a:ln>
        </p:spPr>
      </p:cxnSp>
      <p:cxnSp>
        <p:nvCxnSpPr>
          <p:cNvPr id="318" name="Google Shape;318;p34"/>
          <p:cNvCxnSpPr/>
          <p:nvPr/>
        </p:nvCxnSpPr>
        <p:spPr>
          <a:xfrm>
            <a:off x="8276600" y="2457867"/>
            <a:ext cx="0" cy="4257200"/>
          </a:xfrm>
          <a:prstGeom prst="straightConnector1">
            <a:avLst/>
          </a:prstGeom>
          <a:noFill/>
          <a:ln w="19050" cap="flat" cmpd="sng">
            <a:solidFill>
              <a:schemeClr val="dk1"/>
            </a:solidFill>
            <a:prstDash val="solid"/>
            <a:round/>
            <a:headEnd type="none" w="med" len="med"/>
            <a:tailEnd type="none" w="med" len="med"/>
          </a:ln>
        </p:spPr>
      </p:cxnSp>
      <p:sp>
        <p:nvSpPr>
          <p:cNvPr id="319" name="Google Shape;319;p34"/>
          <p:cNvSpPr txBox="1"/>
          <p:nvPr/>
        </p:nvSpPr>
        <p:spPr>
          <a:xfrm>
            <a:off x="8563867" y="2509133"/>
            <a:ext cx="34292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i="1" kern="0">
                <a:solidFill>
                  <a:srgbClr val="000000"/>
                </a:solidFill>
                <a:latin typeface="Helvetica Neue Light"/>
                <a:ea typeface="Helvetica Neue Light"/>
                <a:cs typeface="Helvetica Neue Light"/>
                <a:sym typeface="Helvetica Neue Light"/>
              </a:rPr>
              <a:t>Current and target partnerships</a:t>
            </a:r>
            <a:endParaRPr sz="1600" i="1" kern="0">
              <a:solidFill>
                <a:srgbClr val="000000"/>
              </a:solidFill>
              <a:latin typeface="Helvetica Neue Light"/>
              <a:ea typeface="Helvetica Neue Light"/>
              <a:cs typeface="Helvetica Neue Light"/>
              <a:sym typeface="Helvetica Neue Light"/>
            </a:endParaRPr>
          </a:p>
        </p:txBody>
      </p:sp>
      <p:sp>
        <p:nvSpPr>
          <p:cNvPr id="320" name="Google Shape;320;p34"/>
          <p:cNvSpPr txBox="1"/>
          <p:nvPr/>
        </p:nvSpPr>
        <p:spPr>
          <a:xfrm>
            <a:off x="416000" y="2477551"/>
            <a:ext cx="1272000"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i="1" kern="0">
                <a:solidFill>
                  <a:srgbClr val="000000"/>
                </a:solidFill>
                <a:latin typeface="Helvetica Neue Light"/>
                <a:ea typeface="Helvetica Neue Light"/>
                <a:cs typeface="Helvetica Neue Light"/>
                <a:sym typeface="Helvetica Neue Light"/>
              </a:rPr>
              <a:t>Key metrics</a:t>
            </a:r>
            <a:endParaRPr sz="1600" i="1" kern="0">
              <a:solidFill>
                <a:srgbClr val="000000"/>
              </a:solidFill>
              <a:latin typeface="Helvetica Neue Light"/>
              <a:ea typeface="Helvetica Neue Light"/>
              <a:cs typeface="Helvetica Neue Light"/>
              <a:sym typeface="Helvetica Neue Light"/>
            </a:endParaRPr>
          </a:p>
        </p:txBody>
      </p:sp>
      <p:sp>
        <p:nvSpPr>
          <p:cNvPr id="321" name="Google Shape;321;p34"/>
          <p:cNvSpPr txBox="1"/>
          <p:nvPr/>
        </p:nvSpPr>
        <p:spPr>
          <a:xfrm>
            <a:off x="416000" y="5175984"/>
            <a:ext cx="1530400" cy="86173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4000" kern="0">
                <a:solidFill>
                  <a:srgbClr val="000000"/>
                </a:solidFill>
                <a:latin typeface="Roboto"/>
                <a:ea typeface="Roboto"/>
                <a:cs typeface="Roboto"/>
                <a:sym typeface="Roboto"/>
              </a:rPr>
              <a:t>&gt;250</a:t>
            </a:r>
            <a:endParaRPr sz="4000" kern="0">
              <a:solidFill>
                <a:srgbClr val="000000"/>
              </a:solidFill>
              <a:latin typeface="Roboto"/>
              <a:ea typeface="Roboto"/>
              <a:cs typeface="Roboto"/>
              <a:sym typeface="Roboto"/>
            </a:endParaRPr>
          </a:p>
        </p:txBody>
      </p:sp>
      <p:sp>
        <p:nvSpPr>
          <p:cNvPr id="322" name="Google Shape;322;p34"/>
          <p:cNvSpPr txBox="1"/>
          <p:nvPr/>
        </p:nvSpPr>
        <p:spPr>
          <a:xfrm>
            <a:off x="1846617" y="5263601"/>
            <a:ext cx="2294800" cy="73862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000000"/>
                </a:solidFill>
                <a:latin typeface="Helvetica Neue Light"/>
                <a:ea typeface="Helvetica Neue Light"/>
                <a:cs typeface="Helvetica Neue Light"/>
                <a:sym typeface="Helvetica Neue Light"/>
              </a:rPr>
              <a:t>tons of glass diverted since 2020</a:t>
            </a:r>
            <a:endParaRPr sz="1600" kern="0">
              <a:solidFill>
                <a:srgbClr val="000000"/>
              </a:solidFill>
              <a:latin typeface="Helvetica Neue Light"/>
              <a:ea typeface="Helvetica Neue Light"/>
              <a:cs typeface="Helvetica Neue Light"/>
              <a:sym typeface="Helvetica Neue Light"/>
            </a:endParaRPr>
          </a:p>
        </p:txBody>
      </p:sp>
      <p:sp>
        <p:nvSpPr>
          <p:cNvPr id="323" name="Google Shape;323;p34"/>
          <p:cNvSpPr txBox="1"/>
          <p:nvPr/>
        </p:nvSpPr>
        <p:spPr>
          <a:xfrm>
            <a:off x="252400" y="3028067"/>
            <a:ext cx="2080800" cy="86173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4000" kern="0">
                <a:solidFill>
                  <a:srgbClr val="000000"/>
                </a:solidFill>
                <a:latin typeface="Roboto"/>
                <a:ea typeface="Roboto"/>
                <a:cs typeface="Roboto"/>
                <a:sym typeface="Roboto"/>
              </a:rPr>
              <a:t>&gt;$2M</a:t>
            </a:r>
            <a:endParaRPr sz="4000" kern="0">
              <a:solidFill>
                <a:srgbClr val="000000"/>
              </a:solidFill>
              <a:latin typeface="Roboto"/>
              <a:ea typeface="Roboto"/>
              <a:cs typeface="Roboto"/>
              <a:sym typeface="Roboto"/>
            </a:endParaRPr>
          </a:p>
        </p:txBody>
      </p:sp>
      <p:sp>
        <p:nvSpPr>
          <p:cNvPr id="324" name="Google Shape;324;p34"/>
          <p:cNvSpPr txBox="1"/>
          <p:nvPr/>
        </p:nvSpPr>
        <p:spPr>
          <a:xfrm>
            <a:off x="1950984" y="3049668"/>
            <a:ext cx="1669600" cy="73862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000000"/>
                </a:solidFill>
                <a:latin typeface="Helvetica Neue Light"/>
                <a:ea typeface="Helvetica Neue Light"/>
                <a:cs typeface="Helvetica Neue Light"/>
                <a:sym typeface="Helvetica Neue Light"/>
              </a:rPr>
              <a:t>in revenue in last 5 years</a:t>
            </a:r>
            <a:endParaRPr sz="1600" kern="0">
              <a:solidFill>
                <a:srgbClr val="000000"/>
              </a:solidFill>
              <a:latin typeface="Helvetica Neue Light"/>
              <a:ea typeface="Helvetica Neue Light"/>
              <a:cs typeface="Helvetica Neue Light"/>
              <a:sym typeface="Helvetica Neue Light"/>
            </a:endParaRPr>
          </a:p>
        </p:txBody>
      </p:sp>
      <p:sp>
        <p:nvSpPr>
          <p:cNvPr id="325" name="Google Shape;325;p34"/>
          <p:cNvSpPr txBox="1"/>
          <p:nvPr/>
        </p:nvSpPr>
        <p:spPr>
          <a:xfrm>
            <a:off x="831559" y="4012467"/>
            <a:ext cx="908000" cy="86173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4000" kern="0">
                <a:solidFill>
                  <a:srgbClr val="000000"/>
                </a:solidFill>
                <a:latin typeface="Roboto"/>
                <a:ea typeface="Roboto"/>
                <a:cs typeface="Roboto"/>
                <a:sym typeface="Roboto"/>
              </a:rPr>
              <a:t>50</a:t>
            </a:r>
            <a:endParaRPr sz="4000" kern="0">
              <a:solidFill>
                <a:srgbClr val="000000"/>
              </a:solidFill>
              <a:latin typeface="Roboto"/>
              <a:ea typeface="Roboto"/>
              <a:cs typeface="Roboto"/>
              <a:sym typeface="Roboto"/>
            </a:endParaRPr>
          </a:p>
        </p:txBody>
      </p:sp>
      <p:pic>
        <p:nvPicPr>
          <p:cNvPr id="326" name="Google Shape;326;p34"/>
          <p:cNvPicPr preferRelativeResize="0"/>
          <p:nvPr/>
        </p:nvPicPr>
        <p:blipFill>
          <a:blip r:embed="rId4">
            <a:alphaModFix/>
          </a:blip>
          <a:stretch>
            <a:fillRect/>
          </a:stretch>
        </p:blipFill>
        <p:spPr>
          <a:xfrm>
            <a:off x="6656901" y="3654701"/>
            <a:ext cx="907855" cy="985199"/>
          </a:xfrm>
          <a:prstGeom prst="rect">
            <a:avLst/>
          </a:prstGeom>
          <a:noFill/>
          <a:ln>
            <a:noFill/>
          </a:ln>
        </p:spPr>
      </p:pic>
      <p:sp>
        <p:nvSpPr>
          <p:cNvPr id="327" name="Google Shape;327;p34"/>
          <p:cNvSpPr txBox="1"/>
          <p:nvPr/>
        </p:nvSpPr>
        <p:spPr>
          <a:xfrm>
            <a:off x="1950984" y="4065123"/>
            <a:ext cx="2080800" cy="123106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a:solidFill>
                  <a:srgbClr val="000000"/>
                </a:solidFill>
                <a:latin typeface="Helvetica Neue Light"/>
                <a:ea typeface="Helvetica Neue Light"/>
                <a:cs typeface="Helvetica Neue Light"/>
                <a:sym typeface="Helvetica Neue Light"/>
              </a:rPr>
              <a:t>Work opportunities for community members with barriers</a:t>
            </a:r>
            <a:endParaRPr sz="1600" kern="0">
              <a:solidFill>
                <a:srgbClr val="000000"/>
              </a:solidFill>
              <a:latin typeface="Helvetica Neue Light"/>
              <a:ea typeface="Helvetica Neue Light"/>
              <a:cs typeface="Helvetica Neue Light"/>
              <a:sym typeface="Helvetica Neue Light"/>
            </a:endParaRPr>
          </a:p>
        </p:txBody>
      </p:sp>
      <p:pic>
        <p:nvPicPr>
          <p:cNvPr id="328" name="Google Shape;328;p34" descr="A white letter on a black background&#10;&#10;Description automatically generated"/>
          <p:cNvPicPr preferRelativeResize="0"/>
          <p:nvPr/>
        </p:nvPicPr>
        <p:blipFill rotWithShape="1">
          <a:blip r:embed="rId5">
            <a:alphaModFix/>
          </a:blip>
          <a:srcRect/>
          <a:stretch/>
        </p:blipFill>
        <p:spPr>
          <a:xfrm>
            <a:off x="8885400" y="5747365"/>
            <a:ext cx="2080800" cy="754328"/>
          </a:xfrm>
          <a:prstGeom prst="rect">
            <a:avLst/>
          </a:prstGeom>
          <a:noFill/>
          <a:ln>
            <a:noFill/>
          </a:ln>
        </p:spPr>
      </p:pic>
      <p:pic>
        <p:nvPicPr>
          <p:cNvPr id="329" name="Google Shape;329;p34"/>
          <p:cNvPicPr preferRelativeResize="0"/>
          <p:nvPr/>
        </p:nvPicPr>
        <p:blipFill>
          <a:blip r:embed="rId6">
            <a:alphaModFix/>
          </a:blip>
          <a:stretch>
            <a:fillRect/>
          </a:stretch>
        </p:blipFill>
        <p:spPr>
          <a:xfrm>
            <a:off x="9749334" y="4474366"/>
            <a:ext cx="2243741" cy="1262100"/>
          </a:xfrm>
          <a:prstGeom prst="rect">
            <a:avLst/>
          </a:prstGeom>
          <a:noFill/>
          <a:ln>
            <a:noFill/>
          </a:ln>
        </p:spPr>
      </p:pic>
      <p:pic>
        <p:nvPicPr>
          <p:cNvPr id="330" name="Google Shape;330;p34"/>
          <p:cNvPicPr preferRelativeResize="0"/>
          <p:nvPr/>
        </p:nvPicPr>
        <p:blipFill rotWithShape="1">
          <a:blip r:embed="rId7">
            <a:alphaModFix/>
          </a:blip>
          <a:srcRect l="3341" t="13744" r="20735" b="36331"/>
          <a:stretch/>
        </p:blipFill>
        <p:spPr>
          <a:xfrm>
            <a:off x="8563857" y="4102800"/>
            <a:ext cx="1789899" cy="763600"/>
          </a:xfrm>
          <a:prstGeom prst="rect">
            <a:avLst/>
          </a:prstGeom>
          <a:noFill/>
          <a:ln>
            <a:noFill/>
          </a:ln>
        </p:spPr>
      </p:pic>
      <p:pic>
        <p:nvPicPr>
          <p:cNvPr id="331" name="Google Shape;331;p34"/>
          <p:cNvPicPr preferRelativeResize="0"/>
          <p:nvPr/>
        </p:nvPicPr>
        <p:blipFill>
          <a:blip r:embed="rId8">
            <a:alphaModFix/>
          </a:blip>
          <a:stretch>
            <a:fillRect/>
          </a:stretch>
        </p:blipFill>
        <p:spPr>
          <a:xfrm>
            <a:off x="8378204" y="3017319"/>
            <a:ext cx="2801992" cy="73879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ABDFDD"/>
        </a:solidFill>
        <a:effectLst/>
      </p:bgPr>
    </p:bg>
    <p:spTree>
      <p:nvGrpSpPr>
        <p:cNvPr id="1" name="Shape 335"/>
        <p:cNvGrpSpPr/>
        <p:nvPr/>
      </p:nvGrpSpPr>
      <p:grpSpPr>
        <a:xfrm>
          <a:off x="0" y="0"/>
          <a:ext cx="0" cy="0"/>
          <a:chOff x="0" y="0"/>
          <a:chExt cx="0" cy="0"/>
        </a:xfrm>
      </p:grpSpPr>
      <p:sp>
        <p:nvSpPr>
          <p:cNvPr id="336" name="Google Shape;336;p35"/>
          <p:cNvSpPr txBox="1"/>
          <p:nvPr/>
        </p:nvSpPr>
        <p:spPr>
          <a:xfrm>
            <a:off x="5924100" y="859467"/>
            <a:ext cx="613200" cy="882189"/>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4133" kern="0">
              <a:solidFill>
                <a:srgbClr val="000000"/>
              </a:solidFill>
              <a:latin typeface="Helvetica Neue Light"/>
              <a:ea typeface="Helvetica Neue Light"/>
              <a:cs typeface="Helvetica Neue Light"/>
              <a:sym typeface="Helvetica Neue Light"/>
            </a:endParaRPr>
          </a:p>
        </p:txBody>
      </p:sp>
      <p:pic>
        <p:nvPicPr>
          <p:cNvPr id="337" name="Google Shape;337;p35"/>
          <p:cNvPicPr preferRelativeResize="0"/>
          <p:nvPr/>
        </p:nvPicPr>
        <p:blipFill rotWithShape="1">
          <a:blip r:embed="rId3">
            <a:alphaModFix/>
          </a:blip>
          <a:srcRect l="29185" t="12289" r="32251" b="52295"/>
          <a:stretch/>
        </p:blipFill>
        <p:spPr>
          <a:xfrm>
            <a:off x="149801" y="5585995"/>
            <a:ext cx="1093577" cy="1004309"/>
          </a:xfrm>
          <a:prstGeom prst="rect">
            <a:avLst/>
          </a:prstGeom>
          <a:noFill/>
          <a:ln>
            <a:noFill/>
          </a:ln>
        </p:spPr>
      </p:pic>
      <p:pic>
        <p:nvPicPr>
          <p:cNvPr id="338" name="Google Shape;338;p35"/>
          <p:cNvPicPr preferRelativeResize="0"/>
          <p:nvPr/>
        </p:nvPicPr>
        <p:blipFill rotWithShape="1">
          <a:blip r:embed="rId4">
            <a:alphaModFix/>
          </a:blip>
          <a:srcRect t="10500" r="82760" b="18265"/>
          <a:stretch/>
        </p:blipFill>
        <p:spPr>
          <a:xfrm>
            <a:off x="1243373" y="5509567"/>
            <a:ext cx="610900" cy="1157165"/>
          </a:xfrm>
          <a:prstGeom prst="rect">
            <a:avLst/>
          </a:prstGeom>
          <a:noFill/>
          <a:ln>
            <a:noFill/>
          </a:ln>
        </p:spPr>
      </p:pic>
      <p:sp>
        <p:nvSpPr>
          <p:cNvPr id="339" name="Google Shape;339;p35"/>
          <p:cNvSpPr txBox="1"/>
          <p:nvPr/>
        </p:nvSpPr>
        <p:spPr>
          <a:xfrm>
            <a:off x="478933" y="597884"/>
            <a:ext cx="7137600" cy="1130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4000" kern="0">
                <a:solidFill>
                  <a:srgbClr val="131314"/>
                </a:solidFill>
                <a:latin typeface="Red Hat Display Light"/>
                <a:ea typeface="Red Hat Display Light"/>
                <a:cs typeface="Red Hat Display Light"/>
                <a:sym typeface="Red Hat Display Light"/>
              </a:rPr>
              <a:t>CHALLENGES</a:t>
            </a:r>
            <a:endParaRPr sz="4000" kern="0">
              <a:solidFill>
                <a:srgbClr val="595959"/>
              </a:solidFill>
              <a:latin typeface="Red Hat Display Light"/>
              <a:ea typeface="Red Hat Display Light"/>
              <a:cs typeface="Red Hat Display Light"/>
              <a:sym typeface="Red Hat Display Light"/>
            </a:endParaRPr>
          </a:p>
        </p:txBody>
      </p:sp>
      <p:sp>
        <p:nvSpPr>
          <p:cNvPr id="340" name="Google Shape;340;p35"/>
          <p:cNvSpPr txBox="1"/>
          <p:nvPr/>
        </p:nvSpPr>
        <p:spPr>
          <a:xfrm>
            <a:off x="224667" y="1558985"/>
            <a:ext cx="4984800" cy="23224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400" kern="0">
              <a:solidFill>
                <a:srgbClr val="131314"/>
              </a:solidFill>
              <a:latin typeface="Helvetica Neue"/>
              <a:ea typeface="Helvetica Neue"/>
              <a:cs typeface="Helvetica Neue"/>
              <a:sym typeface="Helvetica Neue"/>
            </a:endParaRPr>
          </a:p>
          <a:p>
            <a:pPr marL="609585" indent="-457189" defTabSz="1219170">
              <a:buClr>
                <a:srgbClr val="131314"/>
              </a:buClr>
              <a:buSzPts val="1800"/>
              <a:buFont typeface="Red Hat Display Light"/>
              <a:buChar char="●"/>
            </a:pPr>
            <a:r>
              <a:rPr lang="en" sz="2400" kern="0">
                <a:solidFill>
                  <a:srgbClr val="131314"/>
                </a:solidFill>
                <a:latin typeface="Red Hat Display Light"/>
                <a:ea typeface="Red Hat Display Light"/>
                <a:cs typeface="Red Hat Display Light"/>
                <a:sym typeface="Red Hat Display Light"/>
              </a:rPr>
              <a:t>Site Expansion </a:t>
            </a:r>
            <a:endParaRPr sz="2400" kern="0">
              <a:solidFill>
                <a:srgbClr val="131314"/>
              </a:solidFill>
              <a:latin typeface="Red Hat Display Light"/>
              <a:ea typeface="Red Hat Display Light"/>
              <a:cs typeface="Red Hat Display Light"/>
              <a:sym typeface="Red Hat Display Light"/>
            </a:endParaRPr>
          </a:p>
          <a:p>
            <a:pPr marL="609585" defTabSz="1219170">
              <a:buClr>
                <a:srgbClr val="000000"/>
              </a:buClr>
            </a:pPr>
            <a:endParaRPr sz="2400" kern="0">
              <a:solidFill>
                <a:srgbClr val="131314"/>
              </a:solidFill>
              <a:latin typeface="Red Hat Display Light"/>
              <a:ea typeface="Red Hat Display Light"/>
              <a:cs typeface="Red Hat Display Light"/>
              <a:sym typeface="Red Hat Display Light"/>
            </a:endParaRPr>
          </a:p>
          <a:p>
            <a:pPr marL="609585" indent="-457189" defTabSz="1219170">
              <a:buClr>
                <a:srgbClr val="131314"/>
              </a:buClr>
              <a:buSzPts val="1800"/>
              <a:buFont typeface="Red Hat Display Light"/>
              <a:buChar char="●"/>
            </a:pPr>
            <a:r>
              <a:rPr lang="en" sz="2400" kern="0">
                <a:solidFill>
                  <a:srgbClr val="131314"/>
                </a:solidFill>
                <a:latin typeface="Red Hat Display Light"/>
                <a:ea typeface="Red Hat Display Light"/>
                <a:cs typeface="Red Hat Display Light"/>
                <a:sym typeface="Red Hat Display Light"/>
              </a:rPr>
              <a:t>Consumer Education</a:t>
            </a:r>
            <a:endParaRPr sz="2400" kern="0">
              <a:solidFill>
                <a:srgbClr val="131314"/>
              </a:solidFill>
              <a:latin typeface="Red Hat Display Light"/>
              <a:ea typeface="Red Hat Display Light"/>
              <a:cs typeface="Red Hat Display Light"/>
              <a:sym typeface="Red Hat Display Light"/>
            </a:endParaRPr>
          </a:p>
          <a:p>
            <a:pPr marL="609585" defTabSz="1219170">
              <a:buClr>
                <a:srgbClr val="000000"/>
              </a:buClr>
            </a:pPr>
            <a:endParaRPr sz="2400" kern="0">
              <a:solidFill>
                <a:srgbClr val="131314"/>
              </a:solidFill>
              <a:latin typeface="Red Hat Display Light"/>
              <a:ea typeface="Red Hat Display Light"/>
              <a:cs typeface="Red Hat Display Light"/>
              <a:sym typeface="Red Hat Display Light"/>
            </a:endParaRPr>
          </a:p>
          <a:p>
            <a:pPr marL="609585" indent="-457189" defTabSz="1219170">
              <a:buClr>
                <a:srgbClr val="131314"/>
              </a:buClr>
              <a:buSzPts val="1800"/>
              <a:buFont typeface="Red Hat Display Light"/>
              <a:buChar char="●"/>
            </a:pPr>
            <a:r>
              <a:rPr lang="en" sz="2400" kern="0">
                <a:solidFill>
                  <a:srgbClr val="131314"/>
                </a:solidFill>
                <a:latin typeface="Red Hat Display Light"/>
                <a:ea typeface="Red Hat Display Light"/>
                <a:cs typeface="Red Hat Display Light"/>
                <a:sym typeface="Red Hat Display Light"/>
              </a:rPr>
              <a:t>Industry Partnerships</a:t>
            </a:r>
            <a:endParaRPr sz="2400" kern="0">
              <a:solidFill>
                <a:srgbClr val="131314"/>
              </a:solidFill>
              <a:latin typeface="Red Hat Display Light"/>
              <a:ea typeface="Red Hat Display Light"/>
              <a:cs typeface="Red Hat Display Light"/>
              <a:sym typeface="Red Hat Display Light"/>
            </a:endParaRPr>
          </a:p>
          <a:p>
            <a:pPr marL="609585" defTabSz="1219170">
              <a:buClr>
                <a:srgbClr val="000000"/>
              </a:buClr>
            </a:pPr>
            <a:endParaRPr sz="2400" kern="0">
              <a:solidFill>
                <a:srgbClr val="131314"/>
              </a:solidFill>
              <a:latin typeface="Red Hat Display Light"/>
              <a:ea typeface="Red Hat Display Light"/>
              <a:cs typeface="Red Hat Display Light"/>
              <a:sym typeface="Red Hat Display Light"/>
            </a:endParaRPr>
          </a:p>
          <a:p>
            <a:pPr marL="609585" indent="-457189" defTabSz="1219170">
              <a:buClr>
                <a:srgbClr val="131314"/>
              </a:buClr>
              <a:buSzPts val="1800"/>
              <a:buFont typeface="Red Hat Display Light"/>
              <a:buChar char="●"/>
            </a:pPr>
            <a:r>
              <a:rPr lang="en" sz="2400" kern="0">
                <a:solidFill>
                  <a:srgbClr val="131314"/>
                </a:solidFill>
                <a:latin typeface="Red Hat Display Light"/>
                <a:ea typeface="Red Hat Display Light"/>
                <a:cs typeface="Red Hat Display Light"/>
                <a:sym typeface="Red Hat Display Light"/>
              </a:rPr>
              <a:t>Municipal Support</a:t>
            </a:r>
            <a:endParaRPr sz="2400" kern="0">
              <a:solidFill>
                <a:srgbClr val="131314"/>
              </a:solidFill>
              <a:latin typeface="Red Hat Display Light"/>
              <a:ea typeface="Red Hat Display Light"/>
              <a:cs typeface="Red Hat Display Light"/>
              <a:sym typeface="Red Hat Display Light"/>
            </a:endParaRPr>
          </a:p>
          <a:p>
            <a:pPr marL="609585" defTabSz="1219170">
              <a:buClr>
                <a:srgbClr val="000000"/>
              </a:buClr>
            </a:pPr>
            <a:endParaRPr sz="2400" kern="0">
              <a:solidFill>
                <a:srgbClr val="131314"/>
              </a:solidFill>
              <a:latin typeface="Red Hat Display Light"/>
              <a:ea typeface="Red Hat Display Light"/>
              <a:cs typeface="Red Hat Display Light"/>
              <a:sym typeface="Red Hat Display Light"/>
            </a:endParaRPr>
          </a:p>
          <a:p>
            <a:pPr marL="609585" indent="-457189" defTabSz="1219170">
              <a:buClr>
                <a:srgbClr val="131314"/>
              </a:buClr>
              <a:buSzPts val="1800"/>
              <a:buFont typeface="Red Hat Display Light"/>
              <a:buChar char="●"/>
            </a:pPr>
            <a:r>
              <a:rPr lang="en" sz="2400" kern="0">
                <a:solidFill>
                  <a:srgbClr val="131314"/>
                </a:solidFill>
                <a:latin typeface="Red Hat Display Light"/>
                <a:ea typeface="Red Hat Display Light"/>
                <a:cs typeface="Red Hat Display Light"/>
                <a:sym typeface="Red Hat Display Light"/>
              </a:rPr>
              <a:t>Product Procurement</a:t>
            </a:r>
            <a:endParaRPr sz="2400" kern="0">
              <a:solidFill>
                <a:srgbClr val="131314"/>
              </a:solidFill>
              <a:latin typeface="Red Hat Display Light"/>
              <a:ea typeface="Red Hat Display Light"/>
              <a:cs typeface="Red Hat Display Light"/>
              <a:sym typeface="Red Hat Display Light"/>
            </a:endParaRPr>
          </a:p>
        </p:txBody>
      </p:sp>
      <p:pic>
        <p:nvPicPr>
          <p:cNvPr id="341" name="Google Shape;341;p35"/>
          <p:cNvPicPr preferRelativeResize="0"/>
          <p:nvPr/>
        </p:nvPicPr>
        <p:blipFill>
          <a:blip r:embed="rId5">
            <a:alphaModFix/>
          </a:blip>
          <a:stretch>
            <a:fillRect/>
          </a:stretch>
        </p:blipFill>
        <p:spPr>
          <a:xfrm>
            <a:off x="10748867" y="584700"/>
            <a:ext cx="1157147" cy="1157181"/>
          </a:xfrm>
          <a:prstGeom prst="rect">
            <a:avLst/>
          </a:prstGeom>
          <a:noFill/>
          <a:ln>
            <a:noFill/>
          </a:ln>
        </p:spPr>
      </p:pic>
      <p:pic>
        <p:nvPicPr>
          <p:cNvPr id="342" name="Google Shape;342;p35" title="L1030242.jpg"/>
          <p:cNvPicPr preferRelativeResize="0"/>
          <p:nvPr/>
        </p:nvPicPr>
        <p:blipFill rotWithShape="1">
          <a:blip r:embed="rId6">
            <a:alphaModFix/>
          </a:blip>
          <a:srcRect l="28166" t="22970"/>
          <a:stretch/>
        </p:blipFill>
        <p:spPr>
          <a:xfrm>
            <a:off x="4289767" y="2188700"/>
            <a:ext cx="4248767" cy="3467965"/>
          </a:xfrm>
          <a:prstGeom prst="rect">
            <a:avLst/>
          </a:prstGeom>
          <a:noFill/>
          <a:ln>
            <a:noFill/>
          </a:ln>
        </p:spPr>
      </p:pic>
      <p:pic>
        <p:nvPicPr>
          <p:cNvPr id="343" name="Google Shape;343;p35"/>
          <p:cNvPicPr preferRelativeResize="0"/>
          <p:nvPr/>
        </p:nvPicPr>
        <p:blipFill rotWithShape="1">
          <a:blip r:embed="rId7">
            <a:alphaModFix/>
          </a:blip>
          <a:srcRect t="34297"/>
          <a:stretch/>
        </p:blipFill>
        <p:spPr>
          <a:xfrm>
            <a:off x="8215224" y="2188701"/>
            <a:ext cx="3958773" cy="3467967"/>
          </a:xfrm>
          <a:prstGeom prst="rect">
            <a:avLst/>
          </a:prstGeom>
          <a:noFill/>
          <a:ln>
            <a:noFill/>
          </a:ln>
        </p:spPr>
      </p:pic>
      <p:pic>
        <p:nvPicPr>
          <p:cNvPr id="344" name="Google Shape;344;p35"/>
          <p:cNvPicPr preferRelativeResize="0"/>
          <p:nvPr/>
        </p:nvPicPr>
        <p:blipFill>
          <a:blip r:embed="rId8">
            <a:alphaModFix/>
          </a:blip>
          <a:stretch>
            <a:fillRect/>
          </a:stretch>
        </p:blipFill>
        <p:spPr>
          <a:xfrm>
            <a:off x="9404067" y="546984"/>
            <a:ext cx="1168397" cy="123263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48"/>
        <p:cNvGrpSpPr/>
        <p:nvPr/>
      </p:nvGrpSpPr>
      <p:grpSpPr>
        <a:xfrm>
          <a:off x="0" y="0"/>
          <a:ext cx="0" cy="0"/>
          <a:chOff x="0" y="0"/>
          <a:chExt cx="0" cy="0"/>
        </a:xfrm>
      </p:grpSpPr>
      <p:sp>
        <p:nvSpPr>
          <p:cNvPr id="349" name="Google Shape;349;p3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
                <a:latin typeface="Red Hat Display Light"/>
                <a:ea typeface="Red Hat Display Light"/>
                <a:cs typeface="Red Hat Display Light"/>
                <a:sym typeface="Red Hat Display Light"/>
              </a:rPr>
              <a:t>GROW TOGETHER</a:t>
            </a:r>
            <a:endParaRPr>
              <a:latin typeface="Red Hat Display Light"/>
              <a:ea typeface="Red Hat Display Light"/>
              <a:cs typeface="Red Hat Display Light"/>
              <a:sym typeface="Red Hat Display Light"/>
            </a:endParaRPr>
          </a:p>
        </p:txBody>
      </p:sp>
      <p:sp>
        <p:nvSpPr>
          <p:cNvPr id="350" name="Google Shape;350;p36"/>
          <p:cNvSpPr txBox="1">
            <a:spLocks noGrp="1"/>
          </p:cNvSpPr>
          <p:nvPr>
            <p:ph type="title"/>
          </p:nvPr>
        </p:nvSpPr>
        <p:spPr>
          <a:xfrm>
            <a:off x="493333" y="1577133"/>
            <a:ext cx="4177600" cy="2859200"/>
          </a:xfrm>
          <a:prstGeom prst="rect">
            <a:avLst/>
          </a:prstGeom>
        </p:spPr>
        <p:txBody>
          <a:bodyPr spcFirstLastPara="1" wrap="square" lIns="121900" tIns="121900" rIns="121900" bIns="121900" anchor="t" anchorCtr="0">
            <a:normAutofit fontScale="90000"/>
          </a:bodyPr>
          <a:lstStyle/>
          <a:p>
            <a:pPr marL="609585" indent="-487668">
              <a:lnSpc>
                <a:spcPct val="115000"/>
              </a:lnSpc>
              <a:buSzPct val="100000"/>
              <a:buFont typeface="Red Hat Display Light"/>
              <a:buChar char="●"/>
            </a:pPr>
            <a:r>
              <a:rPr lang="en" sz="3200">
                <a:latin typeface="Red Hat Display Light"/>
                <a:ea typeface="Red Hat Display Light"/>
                <a:cs typeface="Red Hat Display Light"/>
                <a:sym typeface="Red Hat Display Light"/>
              </a:rPr>
              <a:t>Impact investing</a:t>
            </a:r>
            <a:endParaRPr sz="3200">
              <a:latin typeface="Red Hat Display Light"/>
              <a:ea typeface="Red Hat Display Light"/>
              <a:cs typeface="Red Hat Display Light"/>
              <a:sym typeface="Red Hat Display Light"/>
            </a:endParaRPr>
          </a:p>
          <a:p>
            <a:pPr marL="609585" indent="-487668">
              <a:lnSpc>
                <a:spcPct val="115000"/>
              </a:lnSpc>
              <a:buSzPct val="100000"/>
              <a:buFont typeface="Red Hat Display Light"/>
              <a:buChar char="●"/>
            </a:pPr>
            <a:r>
              <a:rPr lang="en" sz="3200">
                <a:latin typeface="Red Hat Display Light"/>
                <a:ea typeface="Red Hat Display Light"/>
                <a:cs typeface="Red Hat Display Light"/>
                <a:sym typeface="Red Hat Display Light"/>
              </a:rPr>
              <a:t>Philanthropy</a:t>
            </a:r>
            <a:endParaRPr sz="3200">
              <a:latin typeface="Red Hat Display Light"/>
              <a:ea typeface="Red Hat Display Light"/>
              <a:cs typeface="Red Hat Display Light"/>
              <a:sym typeface="Red Hat Display Light"/>
            </a:endParaRPr>
          </a:p>
          <a:p>
            <a:pPr marL="609585" indent="-487668">
              <a:lnSpc>
                <a:spcPct val="115000"/>
              </a:lnSpc>
              <a:buSzPct val="100000"/>
              <a:buFont typeface="Red Hat Display Light"/>
              <a:buChar char="●"/>
            </a:pPr>
            <a:r>
              <a:rPr lang="en" sz="3200">
                <a:latin typeface="Red Hat Display Light"/>
                <a:ea typeface="Red Hat Display Light"/>
                <a:cs typeface="Red Hat Display Light"/>
                <a:sym typeface="Red Hat Display Light"/>
              </a:rPr>
              <a:t>Sponsorships</a:t>
            </a:r>
            <a:endParaRPr sz="3200">
              <a:latin typeface="Red Hat Display Light"/>
              <a:ea typeface="Red Hat Display Light"/>
              <a:cs typeface="Red Hat Display Light"/>
              <a:sym typeface="Red Hat Display Light"/>
            </a:endParaRPr>
          </a:p>
          <a:p>
            <a:pPr marL="609585" indent="-487668">
              <a:lnSpc>
                <a:spcPct val="115000"/>
              </a:lnSpc>
              <a:buSzPct val="100000"/>
              <a:buFont typeface="Red Hat Display Light"/>
              <a:buChar char="●"/>
            </a:pPr>
            <a:r>
              <a:rPr lang="en" sz="3200">
                <a:latin typeface="Red Hat Display Light"/>
                <a:ea typeface="Red Hat Display Light"/>
                <a:cs typeface="Red Hat Display Light"/>
                <a:sym typeface="Red Hat Display Light"/>
              </a:rPr>
              <a:t>Project collaboration</a:t>
            </a:r>
            <a:endParaRPr sz="3200">
              <a:latin typeface="Red Hat Display Light"/>
              <a:ea typeface="Red Hat Display Light"/>
              <a:cs typeface="Red Hat Display Light"/>
              <a:sym typeface="Red Hat Display Light"/>
            </a:endParaRPr>
          </a:p>
          <a:p>
            <a:pPr marL="609585" indent="-487668">
              <a:lnSpc>
                <a:spcPct val="115000"/>
              </a:lnSpc>
              <a:buSzPct val="100000"/>
              <a:buFont typeface="Red Hat Display Light"/>
              <a:buChar char="●"/>
            </a:pPr>
            <a:r>
              <a:rPr lang="en" sz="3200">
                <a:latin typeface="Red Hat Display Light"/>
                <a:ea typeface="Red Hat Display Light"/>
                <a:cs typeface="Red Hat Display Light"/>
                <a:sym typeface="Red Hat Display Light"/>
              </a:rPr>
              <a:t>Volunteering</a:t>
            </a:r>
            <a:endParaRPr sz="3200">
              <a:latin typeface="Red Hat Display Light"/>
              <a:ea typeface="Red Hat Display Light"/>
              <a:cs typeface="Red Hat Display Light"/>
              <a:sym typeface="Red Hat Display Light"/>
            </a:endParaRPr>
          </a:p>
          <a:p>
            <a:pPr marL="609585" indent="-487668">
              <a:lnSpc>
                <a:spcPct val="115000"/>
              </a:lnSpc>
              <a:buSzPct val="100000"/>
              <a:buFont typeface="Red Hat Display Light"/>
              <a:buChar char="●"/>
            </a:pPr>
            <a:r>
              <a:rPr lang="en" sz="3200">
                <a:latin typeface="Red Hat Display Light"/>
                <a:ea typeface="Red Hat Display Light"/>
                <a:cs typeface="Red Hat Display Light"/>
                <a:sym typeface="Red Hat Display Light"/>
              </a:rPr>
              <a:t>Amplify</a:t>
            </a:r>
            <a:endParaRPr sz="3200">
              <a:latin typeface="Red Hat Display Light"/>
              <a:ea typeface="Red Hat Display Light"/>
              <a:cs typeface="Red Hat Display Light"/>
              <a:sym typeface="Red Hat Display Light"/>
            </a:endParaRPr>
          </a:p>
          <a:p>
            <a:endParaRPr sz="3200">
              <a:latin typeface="Red Hat Display Light"/>
              <a:ea typeface="Red Hat Display Light"/>
              <a:cs typeface="Red Hat Display Light"/>
              <a:sym typeface="Red Hat Display Light"/>
            </a:endParaRPr>
          </a:p>
        </p:txBody>
      </p:sp>
      <p:pic>
        <p:nvPicPr>
          <p:cNvPr id="351" name="Google Shape;351;p36" title="_W4A2915.jpg"/>
          <p:cNvPicPr preferRelativeResize="0"/>
          <p:nvPr/>
        </p:nvPicPr>
        <p:blipFill>
          <a:blip r:embed="rId3">
            <a:alphaModFix/>
          </a:blip>
          <a:stretch>
            <a:fillRect/>
          </a:stretch>
        </p:blipFill>
        <p:spPr>
          <a:xfrm>
            <a:off x="4670933" y="1195012"/>
            <a:ext cx="7391200" cy="492622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ABDFDD"/>
        </a:solidFill>
        <a:effectLst/>
      </p:bgPr>
    </p:bg>
    <p:spTree>
      <p:nvGrpSpPr>
        <p:cNvPr id="1" name="Shape 355"/>
        <p:cNvGrpSpPr/>
        <p:nvPr/>
      </p:nvGrpSpPr>
      <p:grpSpPr>
        <a:xfrm>
          <a:off x="0" y="0"/>
          <a:ext cx="0" cy="0"/>
          <a:chOff x="0" y="0"/>
          <a:chExt cx="0" cy="0"/>
        </a:xfrm>
      </p:grpSpPr>
      <p:pic>
        <p:nvPicPr>
          <p:cNvPr id="356" name="Google Shape;356;p37"/>
          <p:cNvPicPr preferRelativeResize="0"/>
          <p:nvPr/>
        </p:nvPicPr>
        <p:blipFill rotWithShape="1">
          <a:blip r:embed="rId3">
            <a:alphaModFix/>
          </a:blip>
          <a:srcRect l="6906" r="23895"/>
          <a:stretch/>
        </p:blipFill>
        <p:spPr>
          <a:xfrm>
            <a:off x="5051433" y="-30667"/>
            <a:ext cx="6941635" cy="6858003"/>
          </a:xfrm>
          <a:prstGeom prst="rect">
            <a:avLst/>
          </a:prstGeom>
          <a:noFill/>
          <a:ln>
            <a:noFill/>
          </a:ln>
        </p:spPr>
      </p:pic>
      <p:pic>
        <p:nvPicPr>
          <p:cNvPr id="357" name="Google Shape;357;p37"/>
          <p:cNvPicPr preferRelativeResize="0"/>
          <p:nvPr/>
        </p:nvPicPr>
        <p:blipFill rotWithShape="1">
          <a:blip r:embed="rId4">
            <a:alphaModFix/>
          </a:blip>
          <a:srcRect l="30428" t="12484" r="34237" b="52400"/>
          <a:stretch/>
        </p:blipFill>
        <p:spPr>
          <a:xfrm>
            <a:off x="11366202" y="6091701"/>
            <a:ext cx="626868" cy="622999"/>
          </a:xfrm>
          <a:prstGeom prst="rect">
            <a:avLst/>
          </a:prstGeom>
          <a:noFill/>
          <a:ln>
            <a:noFill/>
          </a:ln>
        </p:spPr>
      </p:pic>
      <p:sp>
        <p:nvSpPr>
          <p:cNvPr id="358" name="Google Shape;358;p37"/>
          <p:cNvSpPr txBox="1">
            <a:spLocks noGrp="1"/>
          </p:cNvSpPr>
          <p:nvPr>
            <p:ph type="title"/>
          </p:nvPr>
        </p:nvSpPr>
        <p:spPr>
          <a:xfrm>
            <a:off x="415600" y="1116600"/>
            <a:ext cx="2414000" cy="1395600"/>
          </a:xfrm>
          <a:prstGeom prst="rect">
            <a:avLst/>
          </a:prstGeom>
        </p:spPr>
        <p:txBody>
          <a:bodyPr spcFirstLastPara="1" wrap="square" lIns="121900" tIns="121900" rIns="121900" bIns="121900" anchor="t" anchorCtr="0">
            <a:noAutofit/>
          </a:bodyPr>
          <a:lstStyle/>
          <a:p>
            <a:pPr>
              <a:buSzPts val="990"/>
            </a:pPr>
            <a:r>
              <a:rPr lang="en" sz="2960">
                <a:latin typeface="Red Hat Display Medium"/>
                <a:ea typeface="Red Hat Display Medium"/>
                <a:cs typeface="Red Hat Display Medium"/>
                <a:sym typeface="Red Hat Display Medium"/>
              </a:rPr>
              <a:t>THANK YOU </a:t>
            </a:r>
            <a:endParaRPr sz="2960">
              <a:latin typeface="Red Hat Display Medium"/>
              <a:ea typeface="Red Hat Display Medium"/>
              <a:cs typeface="Red Hat Display Medium"/>
              <a:sym typeface="Red Hat Display Medium"/>
            </a:endParaRPr>
          </a:p>
        </p:txBody>
      </p:sp>
      <p:sp>
        <p:nvSpPr>
          <p:cNvPr id="359" name="Google Shape;359;p37"/>
          <p:cNvSpPr txBox="1"/>
          <p:nvPr/>
        </p:nvSpPr>
        <p:spPr>
          <a:xfrm>
            <a:off x="565033" y="2512200"/>
            <a:ext cx="4621600" cy="1539227"/>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r>
              <a:rPr lang="en" sz="1867" kern="0">
                <a:solidFill>
                  <a:srgbClr val="000000"/>
                </a:solidFill>
                <a:latin typeface="Roboto Light"/>
                <a:ea typeface="Roboto Light"/>
                <a:cs typeface="Roboto Light"/>
                <a:sym typeface="Roboto Light"/>
              </a:rPr>
              <a:t>www.remarkglass.com</a:t>
            </a:r>
            <a:endParaRPr sz="1867" kern="0">
              <a:solidFill>
                <a:srgbClr val="000000"/>
              </a:solidFill>
              <a:latin typeface="Roboto Light"/>
              <a:ea typeface="Roboto Light"/>
              <a:cs typeface="Roboto Light"/>
              <a:sym typeface="Roboto Light"/>
            </a:endParaRPr>
          </a:p>
          <a:p>
            <a:pPr defTabSz="1219170">
              <a:lnSpc>
                <a:spcPct val="150000"/>
              </a:lnSpc>
              <a:buClr>
                <a:srgbClr val="000000"/>
              </a:buClr>
            </a:pPr>
            <a:r>
              <a:rPr lang="en" sz="1867" kern="0">
                <a:solidFill>
                  <a:srgbClr val="000000"/>
                </a:solidFill>
                <a:latin typeface="Roboto Light"/>
                <a:ea typeface="Roboto Light"/>
                <a:cs typeface="Roboto Light"/>
                <a:sym typeface="Roboto Light"/>
              </a:rPr>
              <a:t>@remarkglass</a:t>
            </a:r>
            <a:endParaRPr sz="1867" kern="0">
              <a:solidFill>
                <a:srgbClr val="000000"/>
              </a:solidFill>
              <a:latin typeface="Roboto Light"/>
              <a:ea typeface="Roboto Light"/>
              <a:cs typeface="Roboto Light"/>
              <a:sym typeface="Roboto Light"/>
            </a:endParaRPr>
          </a:p>
          <a:p>
            <a:pPr defTabSz="1219170">
              <a:lnSpc>
                <a:spcPct val="150000"/>
              </a:lnSpc>
              <a:buClr>
                <a:srgbClr val="000000"/>
              </a:buClr>
            </a:pPr>
            <a:r>
              <a:rPr lang="en" sz="1867" kern="0">
                <a:solidFill>
                  <a:srgbClr val="000000"/>
                </a:solidFill>
                <a:latin typeface="Roboto Light"/>
                <a:ea typeface="Roboto Light"/>
                <a:cs typeface="Roboto Light"/>
                <a:sym typeface="Roboto Light"/>
              </a:rPr>
              <a:t>Danielle@remarkglass.com</a:t>
            </a:r>
            <a:endParaRPr sz="1867" kern="0">
              <a:solidFill>
                <a:srgbClr val="000000"/>
              </a:solidFill>
              <a:latin typeface="Roboto Light"/>
              <a:ea typeface="Roboto Light"/>
              <a:cs typeface="Roboto Light"/>
              <a:sym typeface="Roboto Light"/>
            </a:endParaRPr>
          </a:p>
        </p:txBody>
      </p:sp>
      <p:pic>
        <p:nvPicPr>
          <p:cNvPr id="360" name="Google Shape;360;p37"/>
          <p:cNvPicPr preferRelativeResize="0"/>
          <p:nvPr/>
        </p:nvPicPr>
        <p:blipFill rotWithShape="1">
          <a:blip r:embed="rId5">
            <a:alphaModFix/>
          </a:blip>
          <a:srcRect l="28114" t="7467" r="15456" b="10478"/>
          <a:stretch/>
        </p:blipFill>
        <p:spPr>
          <a:xfrm>
            <a:off x="378726" y="2701200"/>
            <a:ext cx="167428" cy="243467"/>
          </a:xfrm>
          <a:prstGeom prst="rect">
            <a:avLst/>
          </a:prstGeom>
          <a:noFill/>
          <a:ln>
            <a:noFill/>
          </a:ln>
        </p:spPr>
      </p:pic>
      <p:pic>
        <p:nvPicPr>
          <p:cNvPr id="361" name="Google Shape;361;p37"/>
          <p:cNvPicPr preferRelativeResize="0"/>
          <p:nvPr/>
        </p:nvPicPr>
        <p:blipFill>
          <a:blip r:embed="rId6">
            <a:alphaModFix/>
          </a:blip>
          <a:stretch>
            <a:fillRect/>
          </a:stretch>
        </p:blipFill>
        <p:spPr>
          <a:xfrm>
            <a:off x="340708" y="3089266"/>
            <a:ext cx="243465" cy="243465"/>
          </a:xfrm>
          <a:prstGeom prst="rect">
            <a:avLst/>
          </a:prstGeom>
          <a:noFill/>
          <a:ln>
            <a:noFill/>
          </a:ln>
        </p:spPr>
      </p:pic>
      <p:pic>
        <p:nvPicPr>
          <p:cNvPr id="362" name="Google Shape;362;p37"/>
          <p:cNvPicPr preferRelativeResize="0"/>
          <p:nvPr/>
        </p:nvPicPr>
        <p:blipFill rotWithShape="1">
          <a:blip r:embed="rId7">
            <a:alphaModFix/>
          </a:blip>
          <a:srcRect l="18593" t="26090" r="18699" b="26047"/>
          <a:stretch/>
        </p:blipFill>
        <p:spPr>
          <a:xfrm>
            <a:off x="340724" y="3534989"/>
            <a:ext cx="243432" cy="185815"/>
          </a:xfrm>
          <a:prstGeom prst="rect">
            <a:avLst/>
          </a:prstGeom>
          <a:noFill/>
          <a:ln>
            <a:noFill/>
          </a:ln>
        </p:spPr>
      </p:pic>
      <p:sp>
        <p:nvSpPr>
          <p:cNvPr id="363" name="Google Shape;363;p37"/>
          <p:cNvSpPr txBox="1"/>
          <p:nvPr/>
        </p:nvSpPr>
        <p:spPr>
          <a:xfrm>
            <a:off x="603044" y="4743588"/>
            <a:ext cx="4621600" cy="1539227"/>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r>
              <a:rPr lang="en" sz="1867" kern="0">
                <a:solidFill>
                  <a:srgbClr val="000000"/>
                </a:solidFill>
                <a:latin typeface="Roboto Light"/>
                <a:ea typeface="Roboto Light"/>
                <a:cs typeface="Roboto Light"/>
                <a:sym typeface="Roboto Light"/>
              </a:rPr>
              <a:t>www.bottleunderground.org</a:t>
            </a:r>
            <a:endParaRPr sz="1867" kern="0">
              <a:solidFill>
                <a:srgbClr val="000000"/>
              </a:solidFill>
              <a:latin typeface="Roboto Light"/>
              <a:ea typeface="Roboto Light"/>
              <a:cs typeface="Roboto Light"/>
              <a:sym typeface="Roboto Light"/>
            </a:endParaRPr>
          </a:p>
          <a:p>
            <a:pPr defTabSz="1219170">
              <a:lnSpc>
                <a:spcPct val="150000"/>
              </a:lnSpc>
              <a:buClr>
                <a:srgbClr val="000000"/>
              </a:buClr>
            </a:pPr>
            <a:r>
              <a:rPr lang="en" sz="1867" kern="0">
                <a:solidFill>
                  <a:srgbClr val="000000"/>
                </a:solidFill>
                <a:latin typeface="Roboto Light"/>
                <a:ea typeface="Roboto Light"/>
                <a:cs typeface="Roboto Light"/>
                <a:sym typeface="Roboto Light"/>
              </a:rPr>
              <a:t>@bottleunderground</a:t>
            </a:r>
            <a:endParaRPr sz="1867" kern="0">
              <a:solidFill>
                <a:srgbClr val="000000"/>
              </a:solidFill>
              <a:latin typeface="Roboto Light"/>
              <a:ea typeface="Roboto Light"/>
              <a:cs typeface="Roboto Light"/>
              <a:sym typeface="Roboto Light"/>
            </a:endParaRPr>
          </a:p>
          <a:p>
            <a:pPr defTabSz="1219170">
              <a:lnSpc>
                <a:spcPct val="150000"/>
              </a:lnSpc>
              <a:buClr>
                <a:srgbClr val="000000"/>
              </a:buClr>
            </a:pPr>
            <a:r>
              <a:rPr lang="en" sz="1867" kern="0">
                <a:solidFill>
                  <a:srgbClr val="000000"/>
                </a:solidFill>
                <a:latin typeface="Roboto Light"/>
                <a:ea typeface="Roboto Light"/>
                <a:cs typeface="Roboto Light"/>
                <a:sym typeface="Roboto Light"/>
              </a:rPr>
              <a:t>info@bottleunderground.org</a:t>
            </a:r>
            <a:endParaRPr sz="1867" kern="0">
              <a:solidFill>
                <a:srgbClr val="000000"/>
              </a:solidFill>
              <a:latin typeface="Roboto Light"/>
              <a:ea typeface="Roboto Light"/>
              <a:cs typeface="Roboto Light"/>
              <a:sym typeface="Roboto Light"/>
            </a:endParaRPr>
          </a:p>
        </p:txBody>
      </p:sp>
      <p:pic>
        <p:nvPicPr>
          <p:cNvPr id="364" name="Google Shape;364;p37"/>
          <p:cNvPicPr preferRelativeResize="0"/>
          <p:nvPr/>
        </p:nvPicPr>
        <p:blipFill rotWithShape="1">
          <a:blip r:embed="rId5">
            <a:alphaModFix/>
          </a:blip>
          <a:srcRect l="28114" t="7467" r="15456" b="10478"/>
          <a:stretch/>
        </p:blipFill>
        <p:spPr>
          <a:xfrm>
            <a:off x="416737" y="4932589"/>
            <a:ext cx="167428" cy="243467"/>
          </a:xfrm>
          <a:prstGeom prst="rect">
            <a:avLst/>
          </a:prstGeom>
          <a:noFill/>
          <a:ln>
            <a:noFill/>
          </a:ln>
        </p:spPr>
      </p:pic>
      <p:pic>
        <p:nvPicPr>
          <p:cNvPr id="365" name="Google Shape;365;p37"/>
          <p:cNvPicPr preferRelativeResize="0"/>
          <p:nvPr/>
        </p:nvPicPr>
        <p:blipFill>
          <a:blip r:embed="rId6">
            <a:alphaModFix/>
          </a:blip>
          <a:stretch>
            <a:fillRect/>
          </a:stretch>
        </p:blipFill>
        <p:spPr>
          <a:xfrm>
            <a:off x="378718" y="5320654"/>
            <a:ext cx="243465" cy="243465"/>
          </a:xfrm>
          <a:prstGeom prst="rect">
            <a:avLst/>
          </a:prstGeom>
          <a:noFill/>
          <a:ln>
            <a:noFill/>
          </a:ln>
        </p:spPr>
      </p:pic>
      <p:pic>
        <p:nvPicPr>
          <p:cNvPr id="366" name="Google Shape;366;p37"/>
          <p:cNvPicPr preferRelativeResize="0"/>
          <p:nvPr/>
        </p:nvPicPr>
        <p:blipFill rotWithShape="1">
          <a:blip r:embed="rId7">
            <a:alphaModFix/>
          </a:blip>
          <a:srcRect l="18593" t="26090" r="18699" b="26047"/>
          <a:stretch/>
        </p:blipFill>
        <p:spPr>
          <a:xfrm>
            <a:off x="378733" y="5766377"/>
            <a:ext cx="243432" cy="185815"/>
          </a:xfrm>
          <a:prstGeom prst="rect">
            <a:avLst/>
          </a:prstGeom>
          <a:noFill/>
          <a:ln>
            <a:noFill/>
          </a:ln>
        </p:spPr>
      </p:pic>
      <p:pic>
        <p:nvPicPr>
          <p:cNvPr id="367" name="Google Shape;367;p37" title="BU website.png"/>
          <p:cNvPicPr preferRelativeResize="0"/>
          <p:nvPr/>
        </p:nvPicPr>
        <p:blipFill>
          <a:blip r:embed="rId8">
            <a:alphaModFix/>
          </a:blip>
          <a:stretch>
            <a:fillRect/>
          </a:stretch>
        </p:blipFill>
        <p:spPr>
          <a:xfrm>
            <a:off x="4357391" y="4821753"/>
            <a:ext cx="1395600" cy="1395600"/>
          </a:xfrm>
          <a:prstGeom prst="rect">
            <a:avLst/>
          </a:prstGeom>
          <a:noFill/>
          <a:ln>
            <a:noFill/>
          </a:ln>
        </p:spPr>
      </p:pic>
      <p:pic>
        <p:nvPicPr>
          <p:cNvPr id="368" name="Google Shape;368;p37" title="Remark Website_14_01_33.png"/>
          <p:cNvPicPr preferRelativeResize="0"/>
          <p:nvPr/>
        </p:nvPicPr>
        <p:blipFill>
          <a:blip r:embed="rId9">
            <a:alphaModFix/>
          </a:blip>
          <a:stretch>
            <a:fillRect/>
          </a:stretch>
        </p:blipFill>
        <p:spPr>
          <a:xfrm>
            <a:off x="4357416" y="2512200"/>
            <a:ext cx="1395600" cy="1395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686B713-3AF9-4568-823F-FA2E48F5CAF4}"/>
              </a:ext>
            </a:extLst>
          </p:cNvPr>
          <p:cNvSpPr>
            <a:spLocks noChangeArrowheads="1"/>
          </p:cNvSpPr>
          <p:nvPr/>
        </p:nvSpPr>
        <p:spPr bwMode="auto">
          <a:xfrm>
            <a:off x="1668464" y="6369050"/>
            <a:ext cx="892333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500">
                <a:solidFill>
                  <a:schemeClr val="tx2"/>
                </a:solidFill>
              </a:rPr>
              <a:t>Source: PA Dept of Environmental Protection </a:t>
            </a:r>
            <a:r>
              <a:rPr lang="en-US" altLang="en-US" sz="1500">
                <a:solidFill>
                  <a:schemeClr val="tx2"/>
                </a:solidFill>
                <a:hlinkClick r:id="rId2"/>
              </a:rPr>
              <a:t>http://cedatareporting.pa.gov/reports/powerbi/Public/DEP/WM/PBI/Solid_Waste_Disposal_Information</a:t>
            </a:r>
            <a:endParaRPr lang="en-US" altLang="en-US" sz="1500">
              <a:solidFill>
                <a:schemeClr val="tx2"/>
              </a:solidFill>
            </a:endParaRPr>
          </a:p>
        </p:txBody>
      </p:sp>
      <p:sp>
        <p:nvSpPr>
          <p:cNvPr id="5" name="Rectangle 1026">
            <a:extLst>
              <a:ext uri="{FF2B5EF4-FFF2-40B4-BE49-F238E27FC236}">
                <a16:creationId xmlns:a16="http://schemas.microsoft.com/office/drawing/2014/main" id="{A431F3D3-0EFC-4321-BEC9-097BF6623386}"/>
              </a:ext>
            </a:extLst>
          </p:cNvPr>
          <p:cNvSpPr txBox="1">
            <a:spLocks noChangeArrowheads="1"/>
          </p:cNvSpPr>
          <p:nvPr/>
        </p:nvSpPr>
        <p:spPr bwMode="auto">
          <a:xfrm>
            <a:off x="1524000" y="1"/>
            <a:ext cx="9067800" cy="585787"/>
          </a:xfrm>
          <a:prstGeom prst="rect">
            <a:avLst/>
          </a:prstGeom>
          <a:solidFill>
            <a:schemeClr val="bg1"/>
          </a:solid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2500" b="1" kern="0" dirty="0">
                <a:latin typeface="Arial" charset="0"/>
              </a:rPr>
              <a:t>Waste Burned at Reworld Incinerator in Chester (2025)</a:t>
            </a:r>
          </a:p>
        </p:txBody>
      </p:sp>
      <p:pic>
        <p:nvPicPr>
          <p:cNvPr id="4" name="Picture 3">
            <a:extLst>
              <a:ext uri="{FF2B5EF4-FFF2-40B4-BE49-F238E27FC236}">
                <a16:creationId xmlns:a16="http://schemas.microsoft.com/office/drawing/2014/main" id="{403280C4-C6AF-FF1E-CC9F-26235F37151D}"/>
              </a:ext>
            </a:extLst>
          </p:cNvPr>
          <p:cNvPicPr>
            <a:picLocks noChangeAspect="1"/>
          </p:cNvPicPr>
          <p:nvPr/>
        </p:nvPicPr>
        <p:blipFill>
          <a:blip r:embed="rId3"/>
          <a:stretch>
            <a:fillRect/>
          </a:stretch>
        </p:blipFill>
        <p:spPr>
          <a:xfrm>
            <a:off x="1548182" y="609601"/>
            <a:ext cx="9052897" cy="5799847"/>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2AFA7-1FDA-4B85-A787-948A36E9CC8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E1D3176F-1D3D-15E1-FD3E-2017C4A70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04" y="0"/>
            <a:ext cx="123972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279665-C495-C9A9-9930-1E60C640E4BB}"/>
              </a:ext>
            </a:extLst>
          </p:cNvPr>
          <p:cNvSpPr>
            <a:spLocks noGrp="1"/>
          </p:cNvSpPr>
          <p:nvPr>
            <p:ph type="ctrTitle"/>
          </p:nvPr>
        </p:nvSpPr>
        <p:spPr/>
        <p:txBody>
          <a:bodyPr/>
          <a:lstStyle/>
          <a:p>
            <a:endParaRPr lang="en-US"/>
          </a:p>
        </p:txBody>
      </p:sp>
      <p:pic>
        <p:nvPicPr>
          <p:cNvPr id="1028" name="Picture 4" descr="Logo, company name&#10;&#10;Description automatically generated">
            <a:extLst>
              <a:ext uri="{FF2B5EF4-FFF2-40B4-BE49-F238E27FC236}">
                <a16:creationId xmlns:a16="http://schemas.microsoft.com/office/drawing/2014/main" id="{25093458-E9D7-E784-A0DD-B8D07972E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566" y="-2058987"/>
            <a:ext cx="6286500" cy="3743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23268C7-6123-F28C-A5DE-A5C96280334C}"/>
              </a:ext>
            </a:extLst>
          </p:cNvPr>
          <p:cNvSpPr/>
          <p:nvPr/>
        </p:nvSpPr>
        <p:spPr>
          <a:xfrm>
            <a:off x="-146305" y="1941924"/>
            <a:ext cx="12397251" cy="2974151"/>
          </a:xfrm>
          <a:prstGeom prst="rect">
            <a:avLst/>
          </a:prstGeom>
          <a:solidFill>
            <a:srgbClr val="033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a:extLst>
              <a:ext uri="{FF2B5EF4-FFF2-40B4-BE49-F238E27FC236}">
                <a16:creationId xmlns:a16="http://schemas.microsoft.com/office/drawing/2014/main" id="{66AF3465-C9E4-FAF8-ED50-ACE936B66244}"/>
              </a:ext>
            </a:extLst>
          </p:cNvPr>
          <p:cNvSpPr/>
          <p:nvPr/>
        </p:nvSpPr>
        <p:spPr>
          <a:xfrm>
            <a:off x="-274320" y="2052781"/>
            <a:ext cx="12525267" cy="2752437"/>
          </a:xfrm>
          <a:prstGeom prst="rect">
            <a:avLst/>
          </a:prstGeom>
          <a:solidFill>
            <a:schemeClr val="accent1">
              <a:lumMod val="50000"/>
            </a:schemeClr>
          </a:solidFill>
          <a:ln>
            <a:solidFill>
              <a:srgbClr val="1D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203864"/>
              </a:solidFill>
            </a:endParaRPr>
          </a:p>
        </p:txBody>
      </p:sp>
      <p:sp>
        <p:nvSpPr>
          <p:cNvPr id="6" name="Title 1">
            <a:extLst>
              <a:ext uri="{FF2B5EF4-FFF2-40B4-BE49-F238E27FC236}">
                <a16:creationId xmlns:a16="http://schemas.microsoft.com/office/drawing/2014/main" id="{E109642B-DE73-F186-9A0B-6D3F5F779DBB}"/>
              </a:ext>
            </a:extLst>
          </p:cNvPr>
          <p:cNvSpPr>
            <a:spLocks noGrp="1"/>
          </p:cNvSpPr>
          <p:nvPr/>
        </p:nvSpPr>
        <p:spPr>
          <a:xfrm>
            <a:off x="811707" y="2404285"/>
            <a:ext cx="10568586" cy="2076276"/>
          </a:xfrm>
          <a:prstGeom prst="rect">
            <a:avLst/>
          </a:prstGeom>
          <a:solidFill>
            <a:srgbClr val="B50938"/>
          </a:solid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EAE8E6"/>
                </a:solidFill>
                <a:latin typeface="Bodoni MT" panose="02070603080606020203" pitchFamily="18" charset="0"/>
              </a:rPr>
              <a:t>  </a:t>
            </a:r>
            <a:r>
              <a:rPr lang="en-US" b="1" dirty="0">
                <a:solidFill>
                  <a:srgbClr val="EAE8E6"/>
                </a:solidFill>
                <a:latin typeface="Amasis MT Pro Black" panose="02040A04050005020304" pitchFamily="18" charset="0"/>
              </a:rPr>
              <a:t>Questions?</a:t>
            </a:r>
          </a:p>
        </p:txBody>
      </p:sp>
      <p:pic>
        <p:nvPicPr>
          <p:cNvPr id="1034" name="Picture 10" descr="Logo, company name&#10;&#10;Description automatically generated">
            <a:extLst>
              <a:ext uri="{FF2B5EF4-FFF2-40B4-BE49-F238E27FC236}">
                <a16:creationId xmlns:a16="http://schemas.microsoft.com/office/drawing/2014/main" id="{90714AE8-EE44-1961-F3A0-881DC72C9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49" y="5211586"/>
            <a:ext cx="139065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Logo&#10;&#10;AI-generated content may be incorrect.">
            <a:extLst>
              <a:ext uri="{FF2B5EF4-FFF2-40B4-BE49-F238E27FC236}">
                <a16:creationId xmlns:a16="http://schemas.microsoft.com/office/drawing/2014/main" id="{1C44B110-64DE-785D-D2C4-5CC03C99B9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450" y="5592962"/>
            <a:ext cx="4229100" cy="75247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hape&#10;&#10;AI-generated content may be incorrect.">
            <a:extLst>
              <a:ext uri="{FF2B5EF4-FFF2-40B4-BE49-F238E27FC236}">
                <a16:creationId xmlns:a16="http://schemas.microsoft.com/office/drawing/2014/main" id="{157B7D3A-FC4B-6935-576A-7E976EA5A5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97681" y="5156722"/>
            <a:ext cx="1400175"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0278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 company name&#10;&#10;AI-generated content may be incorrect.">
            <a:extLst>
              <a:ext uri="{FF2B5EF4-FFF2-40B4-BE49-F238E27FC236}">
                <a16:creationId xmlns:a16="http://schemas.microsoft.com/office/drawing/2014/main" id="{ED5AF320-AF44-467B-1233-EC7202A13F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0"/>
            <a:ext cx="12192000" cy="4064000"/>
          </a:xfrm>
          <a:prstGeom prst="rect">
            <a:avLst/>
          </a:prstGeom>
        </p:spPr>
      </p:pic>
    </p:spTree>
    <p:extLst>
      <p:ext uri="{BB962C8B-B14F-4D97-AF65-F5344CB8AC3E}">
        <p14:creationId xmlns:p14="http://schemas.microsoft.com/office/powerpoint/2010/main" val="25400699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4994644-2396-46B9-A5FC-8C92FFE9B94D}"/>
              </a:ext>
            </a:extLst>
          </p:cNvPr>
          <p:cNvPicPr>
            <a:picLocks noChangeAspect="1"/>
          </p:cNvPicPr>
          <p:nvPr/>
        </p:nvPicPr>
        <p:blipFill rotWithShape="1">
          <a:blip r:embed="rId2">
            <a:alphaModFix amt="30000"/>
          </a:blip>
          <a:srcRect t="26871" b="1"/>
          <a:stretch/>
        </p:blipFill>
        <p:spPr>
          <a:xfrm>
            <a:off x="-20917" y="0"/>
            <a:ext cx="12233834" cy="1864611"/>
          </a:xfrm>
          <a:prstGeom prst="rect">
            <a:avLst/>
          </a:prstGeom>
        </p:spPr>
      </p:pic>
      <p:sp>
        <p:nvSpPr>
          <p:cNvPr id="37" name="Rectangle 36">
            <a:extLst>
              <a:ext uri="{FF2B5EF4-FFF2-40B4-BE49-F238E27FC236}">
                <a16:creationId xmlns:a16="http://schemas.microsoft.com/office/drawing/2014/main" id="{E262D50C-D1AD-4185-B82E-B5E455806C98}"/>
              </a:ext>
            </a:extLst>
          </p:cNvPr>
          <p:cNvSpPr/>
          <p:nvPr/>
        </p:nvSpPr>
        <p:spPr>
          <a:xfrm>
            <a:off x="0" y="-1"/>
            <a:ext cx="12192000" cy="6964761"/>
          </a:xfrm>
          <a:prstGeom prst="rect">
            <a:avLst/>
          </a:prstGeom>
          <a:solidFill>
            <a:srgbClr val="1D3866"/>
          </a:solidFill>
          <a:ln>
            <a:solidFill>
              <a:srgbClr val="1D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2F1E739A-C9F1-477C-B3E9-64CCF62CBC4E}"/>
              </a:ext>
            </a:extLst>
          </p:cNvPr>
          <p:cNvSpPr>
            <a:spLocks noGrp="1"/>
          </p:cNvSpPr>
          <p:nvPr>
            <p:ph type="ctrTitle"/>
          </p:nvPr>
        </p:nvSpPr>
        <p:spPr>
          <a:xfrm>
            <a:off x="6823565" y="2549057"/>
            <a:ext cx="4791503" cy="5399126"/>
          </a:xfrm>
        </p:spPr>
        <p:txBody>
          <a:bodyPr anchor="ctr" anchorCtr="0">
            <a:noAutofit/>
          </a:bodyPr>
          <a:lstStyle/>
          <a:p>
            <a:r>
              <a:rPr lang="en-US" sz="3200" b="1" dirty="0">
                <a:solidFill>
                  <a:schemeClr val="bg1"/>
                </a:solidFill>
              </a:rPr>
              <a:t>To Reduce Waste, Lanyards and Nametags are Reused Each Year -</a:t>
            </a:r>
            <a:br>
              <a:rPr lang="en-US" sz="3200" b="1" dirty="0">
                <a:solidFill>
                  <a:schemeClr val="bg1"/>
                </a:solidFill>
              </a:rPr>
            </a:br>
            <a:r>
              <a:rPr lang="en-US" sz="3200" b="1" dirty="0">
                <a:solidFill>
                  <a:schemeClr val="bg1"/>
                </a:solidFill>
              </a:rPr>
              <a:t> At the End of Today’s Program, Please Drop Nametags in Designated Bins Near Each Exit</a:t>
            </a:r>
          </a:p>
        </p:txBody>
      </p:sp>
      <p:pic>
        <p:nvPicPr>
          <p:cNvPr id="6" name="Picture 5" descr="A picture containing logo&#10;&#10;Description automatically generated">
            <a:extLst>
              <a:ext uri="{FF2B5EF4-FFF2-40B4-BE49-F238E27FC236}">
                <a16:creationId xmlns:a16="http://schemas.microsoft.com/office/drawing/2014/main" id="{20158D06-8F9B-4244-921B-1B54B9E51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697">
            <a:off x="1965765" y="-2002330"/>
            <a:ext cx="6578048" cy="6578048"/>
          </a:xfrm>
          <a:prstGeom prst="rect">
            <a:avLst/>
          </a:prstGeom>
        </p:spPr>
      </p:pic>
      <p:pic>
        <p:nvPicPr>
          <p:cNvPr id="3" name="Picture 2">
            <a:extLst>
              <a:ext uri="{FF2B5EF4-FFF2-40B4-BE49-F238E27FC236}">
                <a16:creationId xmlns:a16="http://schemas.microsoft.com/office/drawing/2014/main" id="{0F1977EA-1728-4D91-8137-400B76AD6B93}"/>
              </a:ext>
            </a:extLst>
          </p:cNvPr>
          <p:cNvPicPr>
            <a:picLocks noChangeAspect="1"/>
          </p:cNvPicPr>
          <p:nvPr/>
        </p:nvPicPr>
        <p:blipFill>
          <a:blip r:embed="rId4"/>
          <a:stretch>
            <a:fillRect/>
          </a:stretch>
        </p:blipFill>
        <p:spPr>
          <a:xfrm rot="21193637">
            <a:off x="148621" y="2417715"/>
            <a:ext cx="5749330" cy="3698926"/>
          </a:xfrm>
          <a:prstGeom prst="rect">
            <a:avLst/>
          </a:prstGeom>
        </p:spPr>
      </p:pic>
      <p:pic>
        <p:nvPicPr>
          <p:cNvPr id="5" name="Picture 4" descr="Qr code&#10;&#10;AI-generated content may be incorrect.">
            <a:extLst>
              <a:ext uri="{FF2B5EF4-FFF2-40B4-BE49-F238E27FC236}">
                <a16:creationId xmlns:a16="http://schemas.microsoft.com/office/drawing/2014/main" id="{8F264C31-A3DE-2DC9-1340-BB0A851182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8717" y="445767"/>
            <a:ext cx="2837688" cy="2837688"/>
          </a:xfrm>
          <a:prstGeom prst="rect">
            <a:avLst/>
          </a:prstGeom>
        </p:spPr>
      </p:pic>
      <p:sp>
        <p:nvSpPr>
          <p:cNvPr id="7" name="TextBox 6">
            <a:extLst>
              <a:ext uri="{FF2B5EF4-FFF2-40B4-BE49-F238E27FC236}">
                <a16:creationId xmlns:a16="http://schemas.microsoft.com/office/drawing/2014/main" id="{150AC7C8-4D15-C7D2-437C-6ABFC8C8655E}"/>
              </a:ext>
            </a:extLst>
          </p:cNvPr>
          <p:cNvSpPr txBox="1"/>
          <p:nvPr/>
        </p:nvSpPr>
        <p:spPr>
          <a:xfrm>
            <a:off x="5924373" y="1569596"/>
            <a:ext cx="3147688" cy="1569660"/>
          </a:xfrm>
          <a:prstGeom prst="rect">
            <a:avLst/>
          </a:prstGeom>
          <a:noFill/>
        </p:spPr>
        <p:txBody>
          <a:bodyPr wrap="square" rtlCol="0">
            <a:spAutoFit/>
          </a:bodyPr>
          <a:lstStyle/>
          <a:p>
            <a:r>
              <a:rPr lang="en-US" sz="3200" b="1" u="sng" dirty="0">
                <a:solidFill>
                  <a:schemeClr val="bg1"/>
                </a:solidFill>
                <a:latin typeface="+mj-lt"/>
              </a:rPr>
              <a:t>End of Conference Survey</a:t>
            </a:r>
          </a:p>
        </p:txBody>
      </p:sp>
      <p:sp>
        <p:nvSpPr>
          <p:cNvPr id="11" name="Arrow: Striped Right 10">
            <a:extLst>
              <a:ext uri="{FF2B5EF4-FFF2-40B4-BE49-F238E27FC236}">
                <a16:creationId xmlns:a16="http://schemas.microsoft.com/office/drawing/2014/main" id="{66BD7AF5-6D1C-1C8B-FEDC-95386256F151}"/>
              </a:ext>
            </a:extLst>
          </p:cNvPr>
          <p:cNvSpPr/>
          <p:nvPr/>
        </p:nvSpPr>
        <p:spPr>
          <a:xfrm>
            <a:off x="7485949" y="2549056"/>
            <a:ext cx="914400" cy="503920"/>
          </a:xfrm>
          <a:prstGeom prst="strip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75846369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FC8206-3658-847A-90B6-A8BCCCBD3C93}"/>
              </a:ext>
            </a:extLst>
          </p:cNvPr>
          <p:cNvPicPr>
            <a:picLocks noChangeAspect="1"/>
          </p:cNvPicPr>
          <p:nvPr/>
        </p:nvPicPr>
        <p:blipFill>
          <a:blip r:embed="rId2"/>
          <a:stretch>
            <a:fillRect/>
          </a:stretch>
        </p:blipFill>
        <p:spPr>
          <a:xfrm>
            <a:off x="1488531" y="533400"/>
            <a:ext cx="9144000" cy="537156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CAFAE8C-007C-4CC4-9161-F4B454FDD322}"/>
              </a:ext>
            </a:extLst>
          </p:cNvPr>
          <p:cNvSpPr txBox="1">
            <a:spLocks noChangeArrowheads="1"/>
          </p:cNvSpPr>
          <p:nvPr/>
        </p:nvSpPr>
        <p:spPr>
          <a:xfrm>
            <a:off x="1752600" y="152400"/>
            <a:ext cx="8732838" cy="533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altLang="en-US" sz="4400" b="1" kern="0" dirty="0">
                <a:latin typeface="Arial" panose="020B0604020202020204" pitchFamily="34" charset="0"/>
              </a:rPr>
              <a:t>Trash Incineration &amp; Environmental Racism</a:t>
            </a:r>
          </a:p>
        </p:txBody>
      </p:sp>
      <p:pic>
        <p:nvPicPr>
          <p:cNvPr id="2" name="Picture 2">
            <a:extLst>
              <a:ext uri="{FF2B5EF4-FFF2-40B4-BE49-F238E27FC236}">
                <a16:creationId xmlns:a16="http://schemas.microsoft.com/office/drawing/2014/main" id="{3A8579FF-9782-7662-995D-AE95845C1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842" y="1610194"/>
            <a:ext cx="6978316" cy="5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6809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Ecology 16x9">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2D2DB9"/>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9af08c4-22fb-45ed-88bf-170e4a33733e" xsi:nil="true"/>
    <lcf76f155ced4ddcb4097134ff3c332f xmlns="bd25124b-a777-4693-82e3-e095197e0be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C4EE674FF57C74CAD8AD51B6C356DB8" ma:contentTypeVersion="16" ma:contentTypeDescription="Create a new document." ma:contentTypeScope="" ma:versionID="281e5b88b3bb31915956052cc6c65131">
  <xsd:schema xmlns:xsd="http://www.w3.org/2001/XMLSchema" xmlns:xs="http://www.w3.org/2001/XMLSchema" xmlns:p="http://schemas.microsoft.com/office/2006/metadata/properties" xmlns:ns2="bd25124b-a777-4693-82e3-e095197e0be4" xmlns:ns3="39af08c4-22fb-45ed-88bf-170e4a33733e" targetNamespace="http://schemas.microsoft.com/office/2006/metadata/properties" ma:root="true" ma:fieldsID="87cbd535e0367c8c736005b7d832a782" ns2:_="" ns3:_="">
    <xsd:import namespace="bd25124b-a777-4693-82e3-e095197e0be4"/>
    <xsd:import namespace="39af08c4-22fb-45ed-88bf-170e4a33733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BillingMetadata"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25124b-a777-4693-82e3-e095197e0b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ce7ab2b-db88-4743-bbcd-5cefa1ad13e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9af08c4-22fb-45ed-88bf-170e4a33733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82e7b3b-29a9-4b6f-9371-b673192b31ae}" ma:internalName="TaxCatchAll" ma:showField="CatchAllData" ma:web="39af08c4-22fb-45ed-88bf-170e4a33733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243803-E6F3-465A-AC56-EC9E027A498E}">
  <ds:schemaRefs>
    <ds:schemaRef ds:uri="http://schemas.microsoft.com/office/2006/metadata/properties"/>
    <ds:schemaRef ds:uri="http://schemas.microsoft.com/office/infopath/2007/PartnerControls"/>
    <ds:schemaRef ds:uri="39af08c4-22fb-45ed-88bf-170e4a33733e"/>
    <ds:schemaRef ds:uri="bd25124b-a777-4693-82e3-e095197e0be4"/>
  </ds:schemaRefs>
</ds:datastoreItem>
</file>

<file path=customXml/itemProps2.xml><?xml version="1.0" encoding="utf-8"?>
<ds:datastoreItem xmlns:ds="http://schemas.openxmlformats.org/officeDocument/2006/customXml" ds:itemID="{571C89CC-E571-49FE-A028-5E4124EFB2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25124b-a777-4693-82e3-e095197e0be4"/>
    <ds:schemaRef ds:uri="39af08c4-22fb-45ed-88bf-170e4a3373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FC2541-DABC-4F63-BE79-FD0A2214CE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112</TotalTime>
  <Words>4359</Words>
  <Application>Microsoft Office PowerPoint</Application>
  <PresentationFormat>Widescreen</PresentationFormat>
  <Paragraphs>518</Paragraphs>
  <Slides>72</Slides>
  <Notes>38</Notes>
  <HiddenSlides>0</HiddenSlides>
  <MMClips>0</MMClips>
  <ScaleCrop>false</ScaleCrop>
  <HeadingPairs>
    <vt:vector size="4" baseType="variant">
      <vt:variant>
        <vt:lpstr>Theme</vt:lpstr>
      </vt:variant>
      <vt:variant>
        <vt:i4>5</vt:i4>
      </vt:variant>
      <vt:variant>
        <vt:lpstr>Slide Titles</vt:lpstr>
      </vt:variant>
      <vt:variant>
        <vt:i4>72</vt:i4>
      </vt:variant>
    </vt:vector>
  </HeadingPairs>
  <TitlesOfParts>
    <vt:vector size="77" baseType="lpstr">
      <vt:lpstr>Office Theme</vt:lpstr>
      <vt:lpstr>3_Office Theme</vt:lpstr>
      <vt:lpstr>Ecology 16x9</vt:lpstr>
      <vt:lpstr>Simple Light</vt:lpstr>
      <vt:lpstr>Default Design</vt:lpstr>
      <vt:lpstr>PowerPoint Presentation</vt:lpstr>
      <vt:lpstr>PowerPoint Presentation</vt:lpstr>
      <vt:lpstr>PowerPoint Presentation</vt:lpstr>
      <vt:lpstr>Delco Environmental Justice www.DelcoEJ.org</vt:lpstr>
      <vt:lpstr>Philly Area’s Burn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Delco Environmental Justice www.DelcoEJ.org  www.PhillyZeroWaste.org</vt:lpstr>
      <vt:lpstr>PowerPoint Presentation</vt:lpstr>
      <vt:lpstr>PowerPoint Presentation</vt:lpstr>
      <vt:lpstr>PowerPoint Presentation</vt:lpstr>
      <vt:lpstr>Can we reach Zero Waste?</vt:lpstr>
      <vt:lpstr>Where To Start? </vt:lpstr>
      <vt:lpstr>WHY A WASTE AUDIT?</vt:lpstr>
      <vt:lpstr>Audit Background &amp; Intention</vt:lpstr>
      <vt:lpstr>Get Auditing! </vt:lpstr>
      <vt:lpstr>Pittsburgh Rec Center</vt:lpstr>
      <vt:lpstr>Pittsburgh Rec Center (Homewood) </vt:lpstr>
      <vt:lpstr>What about at Home?  </vt:lpstr>
      <vt:lpstr>RETHINK/REDESIGN</vt:lpstr>
      <vt:lpstr>REDUCE</vt:lpstr>
      <vt:lpstr>REUSE/REPAIR</vt:lpstr>
      <vt:lpstr>RECYCLE/COMPOST</vt:lpstr>
      <vt:lpstr>PowerPoint Presentation</vt:lpstr>
      <vt:lpstr>PowerPoint Presentation</vt:lpstr>
      <vt:lpstr>PowerPoint Presentation</vt:lpstr>
      <vt:lpstr>PowerPoint Presentation</vt:lpstr>
      <vt:lpstr>PowerPoint Presentation</vt:lpstr>
      <vt:lpstr>Where We Started: The Story of the Bottle </vt:lpstr>
      <vt:lpstr>Eco-friendly and Timeless Gifting</vt:lpstr>
      <vt:lpstr>Barware and Decor from the Remark Glass Studio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IMPACT</vt:lpstr>
      <vt:lpstr>PowerPoint Presentation</vt:lpstr>
      <vt:lpstr>GROW TOGETHER</vt:lpstr>
      <vt:lpstr>THANK YOU </vt:lpstr>
      <vt:lpstr>PowerPoint Presentation</vt:lpstr>
      <vt:lpstr>PowerPoint Presentation</vt:lpstr>
      <vt:lpstr>To Reduce Waste, Lanyards and Nametags are Reused Each Year -  At the End of Today’s Program, Please Drop Nametags in Designated Bins Near Each Exit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Sansone, Olivia</dc:creator>
  <cp:lastModifiedBy>Sansone, Olivia</cp:lastModifiedBy>
  <cp:revision>10</cp:revision>
  <dcterms:created xsi:type="dcterms:W3CDTF">2026-03-11T16:28:03Z</dcterms:created>
  <dcterms:modified xsi:type="dcterms:W3CDTF">2026-03-17T19:59:19Z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0x0101003C4EE674FF57C74CAD8AD51B6C356DB8</vt:lpwstr>
  </property>
  <property fmtid="{D5CDD505-2E9C-101B-9397-08002B2CF9AE}" pid="3" name="MediaServiceImageTags">
    <vt:lpwstr/>
  </property>
</Properties>
</file>