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2" r:id="rId5"/>
    <p:sldMasterId id="2147483684" r:id="rId6"/>
    <p:sldMasterId id="2147483716" r:id="rId7"/>
  </p:sldMasterIdLst>
  <p:notesMasterIdLst>
    <p:notesMasterId r:id="rId30"/>
  </p:notesMasterIdLst>
  <p:sldIdLst>
    <p:sldId id="473" r:id="rId8"/>
    <p:sldId id="455" r:id="rId9"/>
    <p:sldId id="454" r:id="rId10"/>
    <p:sldId id="2795" r:id="rId11"/>
    <p:sldId id="2756" r:id="rId12"/>
    <p:sldId id="2798" r:id="rId13"/>
    <p:sldId id="2804" r:id="rId14"/>
    <p:sldId id="2802" r:id="rId15"/>
    <p:sldId id="2803" r:id="rId16"/>
    <p:sldId id="4161" r:id="rId17"/>
    <p:sldId id="2800" r:id="rId18"/>
    <p:sldId id="444" r:id="rId19"/>
    <p:sldId id="2787" r:id="rId20"/>
    <p:sldId id="2789" r:id="rId21"/>
    <p:sldId id="2790" r:id="rId22"/>
    <p:sldId id="2799" r:id="rId23"/>
    <p:sldId id="2794" r:id="rId24"/>
    <p:sldId id="440" r:id="rId25"/>
    <p:sldId id="2791" r:id="rId26"/>
    <p:sldId id="269" r:id="rId27"/>
    <p:sldId id="2801" r:id="rId28"/>
    <p:sldId id="276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7D43"/>
    <a:srgbClr val="ECCF1C"/>
    <a:srgbClr val="D93F49"/>
    <a:srgbClr val="44B0E8"/>
    <a:srgbClr val="E2EFF6"/>
    <a:srgbClr val="AF619D"/>
    <a:srgbClr val="A4B543"/>
    <a:srgbClr val="F7922F"/>
    <a:srgbClr val="1C3157"/>
    <a:srgbClr val="0094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DB6212-8963-6A72-51DA-FF482D83CB0F}" v="2" dt="2026-03-17T19:44:53.6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79" autoAdjust="0"/>
    <p:restoredTop sz="78571" autoAdjust="0"/>
  </p:normalViewPr>
  <p:slideViewPr>
    <p:cSldViewPr snapToGrid="0">
      <p:cViewPr varScale="1">
        <p:scale>
          <a:sx n="87" d="100"/>
          <a:sy n="87" d="100"/>
        </p:scale>
        <p:origin x="1800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microsoft.com/office/2015/10/relationships/revisionInfo" Target="revisionInfo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nsone, Olivia" userId="S::sansoneo@co.delaware.pa.us::ada08cd5-f7c7-427a-9b09-131695a851e3" providerId="AD" clId="Web-{7F0DE030-6AA2-F064-8CB5-67BE4DBC93A9}"/>
    <pc:docChg chg="modSld">
      <pc:chgData name="Sansone, Olivia" userId="S::sansoneo@co.delaware.pa.us::ada08cd5-f7c7-427a-9b09-131695a851e3" providerId="AD" clId="Web-{7F0DE030-6AA2-F064-8CB5-67BE4DBC93A9}" dt="2026-03-12T13:46:35.713" v="81" actId="1076"/>
      <pc:docMkLst>
        <pc:docMk/>
      </pc:docMkLst>
      <pc:sldChg chg="addSp delSp modSp">
        <pc:chgData name="Sansone, Olivia" userId="S::sansoneo@co.delaware.pa.us::ada08cd5-f7c7-427a-9b09-131695a851e3" providerId="AD" clId="Web-{7F0DE030-6AA2-F064-8CB5-67BE4DBC93A9}" dt="2026-03-12T13:46:35.713" v="81" actId="1076"/>
        <pc:sldMkLst>
          <pc:docMk/>
          <pc:sldMk cId="16691895" sldId="2794"/>
        </pc:sldMkLst>
        <pc:spChg chg="add mod">
          <ac:chgData name="Sansone, Olivia" userId="S::sansoneo@co.delaware.pa.us::ada08cd5-f7c7-427a-9b09-131695a851e3" providerId="AD" clId="Web-{7F0DE030-6AA2-F064-8CB5-67BE4DBC93A9}" dt="2026-03-12T13:46:22.447" v="76" actId="1076"/>
          <ac:spMkLst>
            <pc:docMk/>
            <pc:sldMk cId="16691895" sldId="2794"/>
            <ac:spMk id="7" creationId="{98431BB7-0A04-59F4-31B5-FC0B9ABA8836}"/>
          </ac:spMkLst>
        </pc:spChg>
        <pc:picChg chg="add mod">
          <ac:chgData name="Sansone, Olivia" userId="S::sansoneo@co.delaware.pa.us::ada08cd5-f7c7-427a-9b09-131695a851e3" providerId="AD" clId="Web-{7F0DE030-6AA2-F064-8CB5-67BE4DBC93A9}" dt="2026-03-12T13:46:32.806" v="80" actId="1076"/>
          <ac:picMkLst>
            <pc:docMk/>
            <pc:sldMk cId="16691895" sldId="2794"/>
            <ac:picMk id="2" creationId="{CF9615FE-4C3F-A19E-29C8-8BA94E3A8A8E}"/>
          </ac:picMkLst>
        </pc:picChg>
        <pc:picChg chg="add mod">
          <ac:chgData name="Sansone, Olivia" userId="S::sansoneo@co.delaware.pa.us::ada08cd5-f7c7-427a-9b09-131695a851e3" providerId="AD" clId="Web-{7F0DE030-6AA2-F064-8CB5-67BE4DBC93A9}" dt="2026-03-12T13:46:28.369" v="77" actId="1076"/>
          <ac:picMkLst>
            <pc:docMk/>
            <pc:sldMk cId="16691895" sldId="2794"/>
            <ac:picMk id="4" creationId="{AF318D0D-16F5-82FC-BDD4-01F47268BD63}"/>
          </ac:picMkLst>
        </pc:picChg>
        <pc:picChg chg="add mod">
          <ac:chgData name="Sansone, Olivia" userId="S::sansoneo@co.delaware.pa.us::ada08cd5-f7c7-427a-9b09-131695a851e3" providerId="AD" clId="Web-{7F0DE030-6AA2-F064-8CB5-67BE4DBC93A9}" dt="2026-03-12T13:46:35.713" v="81" actId="1076"/>
          <ac:picMkLst>
            <pc:docMk/>
            <pc:sldMk cId="16691895" sldId="2794"/>
            <ac:picMk id="5" creationId="{99209F65-DAC1-7800-D4DC-C440618B6748}"/>
          </ac:picMkLst>
        </pc:picChg>
        <pc:picChg chg="add mod">
          <ac:chgData name="Sansone, Olivia" userId="S::sansoneo@co.delaware.pa.us::ada08cd5-f7c7-427a-9b09-131695a851e3" providerId="AD" clId="Web-{7F0DE030-6AA2-F064-8CB5-67BE4DBC93A9}" dt="2026-03-12T13:44:24.135" v="46" actId="1076"/>
          <ac:picMkLst>
            <pc:docMk/>
            <pc:sldMk cId="16691895" sldId="2794"/>
            <ac:picMk id="6" creationId="{9C49F2C5-6877-51E7-7A1E-5B62DD64B383}"/>
          </ac:picMkLst>
        </pc:picChg>
      </pc:sldChg>
    </pc:docChg>
  </pc:docChgLst>
  <pc:docChgLst>
    <pc:chgData name="Yurkovich, Rebecca" userId="aae7b272-2922-477a-8b35-c274f69ed7d2" providerId="ADAL" clId="{9C6464DD-E75E-4F94-A620-EFF278C64BD0}"/>
    <pc:docChg chg="undo redo custSel addSld delSld modSld">
      <pc:chgData name="Yurkovich, Rebecca" userId="aae7b272-2922-477a-8b35-c274f69ed7d2" providerId="ADAL" clId="{9C6464DD-E75E-4F94-A620-EFF278C64BD0}" dt="2026-03-12T13:20:30.025" v="26" actId="20577"/>
      <pc:docMkLst>
        <pc:docMk/>
      </pc:docMkLst>
      <pc:sldChg chg="modSp mod">
        <pc:chgData name="Yurkovich, Rebecca" userId="aae7b272-2922-477a-8b35-c274f69ed7d2" providerId="ADAL" clId="{9C6464DD-E75E-4F94-A620-EFF278C64BD0}" dt="2026-03-12T13:20:30.025" v="26" actId="20577"/>
        <pc:sldMkLst>
          <pc:docMk/>
          <pc:sldMk cId="3426429958" sldId="455"/>
        </pc:sldMkLst>
        <pc:spChg chg="mod">
          <ac:chgData name="Yurkovich, Rebecca" userId="aae7b272-2922-477a-8b35-c274f69ed7d2" providerId="ADAL" clId="{9C6464DD-E75E-4F94-A620-EFF278C64BD0}" dt="2026-03-12T13:20:30.025" v="26" actId="20577"/>
          <ac:spMkLst>
            <pc:docMk/>
            <pc:sldMk cId="3426429958" sldId="455"/>
            <ac:spMk id="4" creationId="{96EFE189-C665-4CB7-B7D6-AC48769F6FBA}"/>
          </ac:spMkLst>
        </pc:spChg>
      </pc:sldChg>
      <pc:sldChg chg="modSp mod">
        <pc:chgData name="Yurkovich, Rebecca" userId="aae7b272-2922-477a-8b35-c274f69ed7d2" providerId="ADAL" clId="{9C6464DD-E75E-4F94-A620-EFF278C64BD0}" dt="2026-03-12T13:20:17.799" v="20" actId="14100"/>
        <pc:sldMkLst>
          <pc:docMk/>
          <pc:sldMk cId="3128419661" sldId="2791"/>
        </pc:sldMkLst>
        <pc:spChg chg="mod">
          <ac:chgData name="Yurkovich, Rebecca" userId="aae7b272-2922-477a-8b35-c274f69ed7d2" providerId="ADAL" clId="{9C6464DD-E75E-4F94-A620-EFF278C64BD0}" dt="2026-03-12T13:20:17.799" v="20" actId="14100"/>
          <ac:spMkLst>
            <pc:docMk/>
            <pc:sldMk cId="3128419661" sldId="2791"/>
            <ac:spMk id="6" creationId="{46B8DC1A-F839-8650-1213-40EB13C0A57A}"/>
          </ac:spMkLst>
        </pc:spChg>
      </pc:sldChg>
      <pc:sldChg chg="modNotesTx">
        <pc:chgData name="Yurkovich, Rebecca" userId="aae7b272-2922-477a-8b35-c274f69ed7d2" providerId="ADAL" clId="{9C6464DD-E75E-4F94-A620-EFF278C64BD0}" dt="2026-03-12T13:19:40.245" v="16"/>
        <pc:sldMkLst>
          <pc:docMk/>
          <pc:sldMk cId="456832660" sldId="2800"/>
        </pc:sldMkLst>
      </pc:sldChg>
      <pc:sldChg chg="addSp delSp modSp mod">
        <pc:chgData name="Yurkovich, Rebecca" userId="aae7b272-2922-477a-8b35-c274f69ed7d2" providerId="ADAL" clId="{9C6464DD-E75E-4F94-A620-EFF278C64BD0}" dt="2026-03-12T13:19:12.319" v="14"/>
        <pc:sldMkLst>
          <pc:docMk/>
          <pc:sldMk cId="1535086150" sldId="2803"/>
        </pc:sldMkLst>
      </pc:sldChg>
      <pc:sldChg chg="addSp delSp modSp add mod">
        <pc:chgData name="Yurkovich, Rebecca" userId="aae7b272-2922-477a-8b35-c274f69ed7d2" providerId="ADAL" clId="{9C6464DD-E75E-4F94-A620-EFF278C64BD0}" dt="2026-03-12T13:17:46.318" v="11" actId="1076"/>
        <pc:sldMkLst>
          <pc:docMk/>
          <pc:sldMk cId="3978971209" sldId="2804"/>
        </pc:sldMkLst>
        <pc:spChg chg="mod">
          <ac:chgData name="Yurkovich, Rebecca" userId="aae7b272-2922-477a-8b35-c274f69ed7d2" providerId="ADAL" clId="{9C6464DD-E75E-4F94-A620-EFF278C64BD0}" dt="2026-03-12T13:17:46.318" v="11" actId="1076"/>
          <ac:spMkLst>
            <pc:docMk/>
            <pc:sldMk cId="3978971209" sldId="2804"/>
            <ac:spMk id="5" creationId="{C0372C09-3C33-D676-0962-717CCCBCDEDB}"/>
          </ac:spMkLst>
        </pc:spChg>
        <pc:picChg chg="add mod ord">
          <ac:chgData name="Yurkovich, Rebecca" userId="aae7b272-2922-477a-8b35-c274f69ed7d2" providerId="ADAL" clId="{9C6464DD-E75E-4F94-A620-EFF278C64BD0}" dt="2026-03-12T13:17:38.400" v="10" actId="171"/>
          <ac:picMkLst>
            <pc:docMk/>
            <pc:sldMk cId="3978971209" sldId="2804"/>
            <ac:picMk id="3" creationId="{E14B4E46-FBA5-31E8-8C01-0AF09DCAAA29}"/>
          </ac:picMkLst>
        </pc:picChg>
      </pc:sldChg>
      <pc:sldChg chg="add">
        <pc:chgData name="Yurkovich, Rebecca" userId="aae7b272-2922-477a-8b35-c274f69ed7d2" providerId="ADAL" clId="{9C6464DD-E75E-4F94-A620-EFF278C64BD0}" dt="2026-03-12T13:19:22.945" v="15"/>
        <pc:sldMkLst>
          <pc:docMk/>
          <pc:sldMk cId="1508290706" sldId="4161"/>
        </pc:sldMkLst>
      </pc:sldChg>
    </pc:docChg>
  </pc:docChgLst>
  <pc:docChgLst>
    <pc:chgData name="Yurkovich, Rebecca" userId="S::yurkovichr@co.delaware.pa.us::aae7b272-2922-477a-8b35-c274f69ed7d2" providerId="AD" clId="Web-{93DB6212-8963-6A72-51DA-FF482D83CB0F}"/>
    <pc:docChg chg="addSld sldOrd addMainMaster">
      <pc:chgData name="Yurkovich, Rebecca" userId="S::yurkovichr@co.delaware.pa.us::aae7b272-2922-477a-8b35-c274f69ed7d2" providerId="AD" clId="Web-{93DB6212-8963-6A72-51DA-FF482D83CB0F}" dt="2026-03-17T19:44:53.693" v="1"/>
      <pc:docMkLst>
        <pc:docMk/>
      </pc:docMkLst>
      <pc:sldChg chg="add ord">
        <pc:chgData name="Yurkovich, Rebecca" userId="S::yurkovichr@co.delaware.pa.us::aae7b272-2922-477a-8b35-c274f69ed7d2" providerId="AD" clId="Web-{93DB6212-8963-6A72-51DA-FF482D83CB0F}" dt="2026-03-17T19:44:53.693" v="1"/>
        <pc:sldMkLst>
          <pc:docMk/>
          <pc:sldMk cId="3470557662" sldId="473"/>
        </pc:sldMkLst>
      </pc:sldChg>
      <pc:sldMasterChg chg="add addSldLayout">
        <pc:chgData name="Yurkovich, Rebecca" userId="S::yurkovichr@co.delaware.pa.us::aae7b272-2922-477a-8b35-c274f69ed7d2" providerId="AD" clId="Web-{93DB6212-8963-6A72-51DA-FF482D83CB0F}" dt="2026-03-17T19:44:52.115" v="0"/>
        <pc:sldMasterMkLst>
          <pc:docMk/>
          <pc:sldMasterMk cId="1832882111" sldId="2147483716"/>
        </pc:sldMasterMkLst>
        <pc:sldLayoutChg chg="add">
          <pc:chgData name="Yurkovich, Rebecca" userId="S::yurkovichr@co.delaware.pa.us::aae7b272-2922-477a-8b35-c274f69ed7d2" providerId="AD" clId="Web-{93DB6212-8963-6A72-51DA-FF482D83CB0F}" dt="2026-03-17T19:44:52.115" v="0"/>
          <pc:sldLayoutMkLst>
            <pc:docMk/>
            <pc:sldMasterMk cId="1832882111" sldId="2147483716"/>
            <pc:sldLayoutMk cId="579935919" sldId="2147483717"/>
          </pc:sldLayoutMkLst>
        </pc:sldLayoutChg>
        <pc:sldLayoutChg chg="add">
          <pc:chgData name="Yurkovich, Rebecca" userId="S::yurkovichr@co.delaware.pa.us::aae7b272-2922-477a-8b35-c274f69ed7d2" providerId="AD" clId="Web-{93DB6212-8963-6A72-51DA-FF482D83CB0F}" dt="2026-03-17T19:44:52.115" v="0"/>
          <pc:sldLayoutMkLst>
            <pc:docMk/>
            <pc:sldMasterMk cId="1832882111" sldId="2147483716"/>
            <pc:sldLayoutMk cId="1220028782" sldId="2147483718"/>
          </pc:sldLayoutMkLst>
        </pc:sldLayoutChg>
        <pc:sldLayoutChg chg="add">
          <pc:chgData name="Yurkovich, Rebecca" userId="S::yurkovichr@co.delaware.pa.us::aae7b272-2922-477a-8b35-c274f69ed7d2" providerId="AD" clId="Web-{93DB6212-8963-6A72-51DA-FF482D83CB0F}" dt="2026-03-17T19:44:52.115" v="0"/>
          <pc:sldLayoutMkLst>
            <pc:docMk/>
            <pc:sldMasterMk cId="1832882111" sldId="2147483716"/>
            <pc:sldLayoutMk cId="777660242" sldId="2147483719"/>
          </pc:sldLayoutMkLst>
        </pc:sldLayoutChg>
        <pc:sldLayoutChg chg="add">
          <pc:chgData name="Yurkovich, Rebecca" userId="S::yurkovichr@co.delaware.pa.us::aae7b272-2922-477a-8b35-c274f69ed7d2" providerId="AD" clId="Web-{93DB6212-8963-6A72-51DA-FF482D83CB0F}" dt="2026-03-17T19:44:52.115" v="0"/>
          <pc:sldLayoutMkLst>
            <pc:docMk/>
            <pc:sldMasterMk cId="1832882111" sldId="2147483716"/>
            <pc:sldLayoutMk cId="3154123528" sldId="2147483720"/>
          </pc:sldLayoutMkLst>
        </pc:sldLayoutChg>
        <pc:sldLayoutChg chg="add">
          <pc:chgData name="Yurkovich, Rebecca" userId="S::yurkovichr@co.delaware.pa.us::aae7b272-2922-477a-8b35-c274f69ed7d2" providerId="AD" clId="Web-{93DB6212-8963-6A72-51DA-FF482D83CB0F}" dt="2026-03-17T19:44:52.115" v="0"/>
          <pc:sldLayoutMkLst>
            <pc:docMk/>
            <pc:sldMasterMk cId="1832882111" sldId="2147483716"/>
            <pc:sldLayoutMk cId="2194698883" sldId="2147483721"/>
          </pc:sldLayoutMkLst>
        </pc:sldLayoutChg>
        <pc:sldLayoutChg chg="add">
          <pc:chgData name="Yurkovich, Rebecca" userId="S::yurkovichr@co.delaware.pa.us::aae7b272-2922-477a-8b35-c274f69ed7d2" providerId="AD" clId="Web-{93DB6212-8963-6A72-51DA-FF482D83CB0F}" dt="2026-03-17T19:44:52.115" v="0"/>
          <pc:sldLayoutMkLst>
            <pc:docMk/>
            <pc:sldMasterMk cId="1832882111" sldId="2147483716"/>
            <pc:sldLayoutMk cId="1418269402" sldId="2147483722"/>
          </pc:sldLayoutMkLst>
        </pc:sldLayoutChg>
        <pc:sldLayoutChg chg="add">
          <pc:chgData name="Yurkovich, Rebecca" userId="S::yurkovichr@co.delaware.pa.us::aae7b272-2922-477a-8b35-c274f69ed7d2" providerId="AD" clId="Web-{93DB6212-8963-6A72-51DA-FF482D83CB0F}" dt="2026-03-17T19:44:52.115" v="0"/>
          <pc:sldLayoutMkLst>
            <pc:docMk/>
            <pc:sldMasterMk cId="1832882111" sldId="2147483716"/>
            <pc:sldLayoutMk cId="2768802185" sldId="2147483723"/>
          </pc:sldLayoutMkLst>
        </pc:sldLayoutChg>
        <pc:sldLayoutChg chg="add">
          <pc:chgData name="Yurkovich, Rebecca" userId="S::yurkovichr@co.delaware.pa.us::aae7b272-2922-477a-8b35-c274f69ed7d2" providerId="AD" clId="Web-{93DB6212-8963-6A72-51DA-FF482D83CB0F}" dt="2026-03-17T19:44:52.115" v="0"/>
          <pc:sldLayoutMkLst>
            <pc:docMk/>
            <pc:sldMasterMk cId="1832882111" sldId="2147483716"/>
            <pc:sldLayoutMk cId="283109762" sldId="2147483724"/>
          </pc:sldLayoutMkLst>
        </pc:sldLayoutChg>
        <pc:sldLayoutChg chg="add">
          <pc:chgData name="Yurkovich, Rebecca" userId="S::yurkovichr@co.delaware.pa.us::aae7b272-2922-477a-8b35-c274f69ed7d2" providerId="AD" clId="Web-{93DB6212-8963-6A72-51DA-FF482D83CB0F}" dt="2026-03-17T19:44:52.115" v="0"/>
          <pc:sldLayoutMkLst>
            <pc:docMk/>
            <pc:sldMasterMk cId="1832882111" sldId="2147483716"/>
            <pc:sldLayoutMk cId="3232349785" sldId="2147483725"/>
          </pc:sldLayoutMkLst>
        </pc:sldLayoutChg>
        <pc:sldLayoutChg chg="add">
          <pc:chgData name="Yurkovich, Rebecca" userId="S::yurkovichr@co.delaware.pa.us::aae7b272-2922-477a-8b35-c274f69ed7d2" providerId="AD" clId="Web-{93DB6212-8963-6A72-51DA-FF482D83CB0F}" dt="2026-03-17T19:44:52.115" v="0"/>
          <pc:sldLayoutMkLst>
            <pc:docMk/>
            <pc:sldMasterMk cId="1832882111" sldId="2147483716"/>
            <pc:sldLayoutMk cId="734328769" sldId="2147483726"/>
          </pc:sldLayoutMkLst>
        </pc:sldLayoutChg>
        <pc:sldLayoutChg chg="add">
          <pc:chgData name="Yurkovich, Rebecca" userId="S::yurkovichr@co.delaware.pa.us::aae7b272-2922-477a-8b35-c274f69ed7d2" providerId="AD" clId="Web-{93DB6212-8963-6A72-51DA-FF482D83CB0F}" dt="2026-03-17T19:44:52.115" v="0"/>
          <pc:sldLayoutMkLst>
            <pc:docMk/>
            <pc:sldMasterMk cId="1832882111" sldId="2147483716"/>
            <pc:sldLayoutMk cId="2691571148" sldId="2147483727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C0EF10-304F-48BB-8303-8381BB195343}" type="datetimeFigureOut">
              <a:rPr lang="en-US" smtClean="0"/>
              <a:t>3/17/2026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331FC0-F0FA-4159-BD96-3E10EDE50A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014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elcopa.gov/sustainability/commission/index.html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delcopa.gov/sustainability/pdf/SustainDelcoPlan.pdf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31FC0-F0FA-4159-BD96-3E10EDE50A4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0946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EACs, Rotary Clubs, Religious Organizations, Universities, and Community Groups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Recycling Events, Conference Activities, Clean Ups, and Plantings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Public Meetings and Testimony, Workshops, Annual Planning Meetings, and More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31FC0-F0FA-4159-BD96-3E10EDE50A4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6017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F9A5D4-4756-DD90-85A5-5F1884963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0A85CD-F982-D50F-112D-283C6D287A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299C6C-98CB-3FB9-5919-B070C8975A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New partnership with Bureau of Elections for Campaign Sign Recycling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4B65AF-4CBB-936C-0A5E-D6304F8D02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31FC0-F0FA-4159-BD96-3E10EDE50A4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2110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CEFB13-2F4E-42E6-55BE-56E2809C6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995107-714F-BCC0-B455-E3D1BF65AE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656F0E-A9C4-2B22-CE87-D4F286CF77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/>
              <a:t>In 2024 </a:t>
            </a:r>
            <a:r>
              <a:rPr lang="en-US" sz="1200" dirty="0"/>
              <a:t>- </a:t>
            </a:r>
            <a:r>
              <a:rPr lang="en-US" sz="1200" b="1" dirty="0"/>
              <a:t>Less than 40 sites </a:t>
            </a:r>
            <a:r>
              <a:rPr lang="en-US" sz="1200" dirty="0"/>
              <a:t>in Delco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200" dirty="0"/>
              <a:t>Colleges/Universities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200" dirty="0"/>
              <a:t>Arboretums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200" dirty="0"/>
              <a:t>Land Trusts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200" dirty="0"/>
              <a:t>EACs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200" dirty="0"/>
              <a:t>Penn State Extension Programs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7752A-C091-601A-9151-FA7925AC57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31FC0-F0FA-4159-BD96-3E10EDE50A4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2966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679A94-56A8-D3FF-FBB1-B188AD89D6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9D5196-8B9C-E673-73C1-1BE9D1DDB9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F69E81-9C70-CD35-113C-496E20B6DB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ADFCC1-6FCB-13C8-F051-3ABB754295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31FC0-F0FA-4159-BD96-3E10EDE50A4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0674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before Federal Tax Incentives Expire – Direct Pay and Power Purchasing Agreements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Government Center Recycling Revamp with Facilities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Building Trust in the System – Touring Republic with County Leadership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Partnering with Facilities Department for Implementation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Tri-Lingual Custodial Training – English, Vietnamese, French (Creole)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Upgraded Equipment and Cheat Sheet for Each Cart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All Staff Lunch and Learn (Resources on Intranet)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Cost Effective Implementation (Decals vs New Bins)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Toner Recycling with IT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0" dirty="0"/>
              <a:t>Refunds and Rewards through vendors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Earth Day Supply Swap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Items from 5 Departments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Swapped 1,500+ Items – Folders, Clips, Paperclips, Desk Organizers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22 Offices Participated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SEPSPA Renewable Energy Purchasing with Neighboring Counties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Adoption of Joint Renewable Energy Strategy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First Block Purchases in New Structure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Off-Hours Lighting Reductions with Facilities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Adjusting Lighting Programs to Reflect Times in Buildings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 Charging Study through PA Shared Energy Manager Program with Public Works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Free Engineering Services through Wilson Engineering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Composting in Capozzoli’s Courthouse Café – 7.4 TONS in 2024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Solar Panel Recycling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Staff Questions and Assurances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31FC0-F0FA-4159-BD96-3E10EDE50A4A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2913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8AD1AB-03D3-8BCE-F8E0-ED26291D60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9ACE4B-4428-BEA3-F3E9-47B73D2624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5E5E22-35C1-4CF7-69FA-9DDABE15B5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DE949B-F45E-C5BE-EECC-4CB60B9C82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31FC0-F0FA-4159-BD96-3E10EDE50A4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2006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637E33-8650-F201-39C4-BC01F2B3EA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95AB08-0693-9600-81C8-27D89F4014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499439-FBFF-CC32-BBFD-0D954F831F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07570-8F65-0912-737F-4A73D13E7C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31FC0-F0FA-4159-BD96-3E10EDE50A4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2442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B19981-D1B5-468C-9965-F762576A15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778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31FC0-F0FA-4159-BD96-3E10EDE50A4A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871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C596FF-D39A-F375-56AE-46BC818E6F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168412-9D14-AAB1-F812-30ADD29051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614AB1-7C31-BE87-99A5-5C66A37C0F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>
                <a:effectLst/>
                <a:latin typeface="Open Sans" panose="020B0606030504020204" pitchFamily="34" charset="0"/>
              </a:rPr>
              <a:t>DCOS is charged with: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0" dirty="0">
                <a:effectLst/>
                <a:latin typeface="Open Sans" panose="020B0606030504020204" pitchFamily="34" charset="0"/>
              </a:rPr>
              <a:t>Examining government operations,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0" dirty="0">
                <a:effectLst/>
                <a:latin typeface="Open Sans" panose="020B0606030504020204" pitchFamily="34" charset="0"/>
              </a:rPr>
              <a:t>Engaging with the community, and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0" dirty="0">
                <a:effectLst/>
                <a:latin typeface="Open Sans" panose="020B0606030504020204" pitchFamily="34" charset="0"/>
              </a:rPr>
              <a:t>Working with the </a:t>
            </a:r>
            <a:r>
              <a:rPr lang="en-US" b="1" i="0" u="none" strike="noStrike" dirty="0">
                <a:effectLst/>
                <a:latin typeface="Open Sans" panose="020B06060305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Sustainability Commission</a:t>
            </a:r>
            <a:r>
              <a:rPr lang="en-US" b="1" i="0" dirty="0">
                <a:effectLst/>
                <a:latin typeface="Open Sans" panose="020B0606030504020204" pitchFamily="34" charset="0"/>
              </a:rPr>
              <a:t> to implement the County’s first Sustainability and Climate Action Plan, </a:t>
            </a:r>
            <a:r>
              <a:rPr lang="en-US" b="1" i="1" u="none" strike="noStrike" dirty="0">
                <a:effectLst/>
                <a:latin typeface="Open Sans" panose="020B06060305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"Sustain Delco: A Sustainability Plan for Delaware County.</a:t>
            </a:r>
            <a:r>
              <a:rPr lang="en-US" b="1" i="0" dirty="0">
                <a:effectLst/>
                <a:latin typeface="Open Sans" panose="020B0606030504020204" pitchFamily="34" charset="0"/>
              </a:rPr>
              <a:t>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i="0" dirty="0">
              <a:effectLst/>
              <a:latin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0" dirty="0">
                <a:effectLst/>
                <a:latin typeface="Open Sans" panose="020B0606030504020204" pitchFamily="34" charset="0"/>
              </a:rPr>
              <a:t>Sustainability – “To create and maintain the conditions under which humans and nature can exist in productive harmony to support present and future generations in a changing climate”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868D60-3B90-F5F8-0394-926E277708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31FC0-F0FA-4159-BD96-3E10EDE50A4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275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31FC0-F0FA-4159-BD96-3E10EDE50A4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4367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AA51AC-1F41-748A-C287-A8B6FC8F94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2D9A08-1C53-3E88-8BE2-78FEC29167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380353-4EA5-E664-DE7D-9E22D9BC78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590121-681D-276B-0D81-D63DEAC03B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31FC0-F0FA-4159-BD96-3E10EDE50A4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8802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08BC12-E486-4E8B-5B10-752C72008F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DEA6E5-A04A-E61D-232C-FAA0E82AB0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88724C-DAF0-AC09-605E-B8CCEF8464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A7A3C0-21B2-039E-8055-A93506AF0C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31FC0-F0FA-4159-BD96-3E10EDE50A4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9742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009BA3-D190-BBB1-C846-EED9CD0F8F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3F30E4-B0DE-3FB1-38EE-F627E7FC76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B7F778-D550-0FEF-697C-1982AA3667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F92F15-E7EE-CB56-4EFA-9F32CDC8D1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31FC0-F0FA-4159-BD96-3E10EDE50A4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619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008E93-78EF-BE58-26CF-3979490A0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BD1A1A-9E70-3D1F-D5CB-91AEA5697C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41F5BF-56BB-2945-1020-9714829E38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Landcover analysis</a:t>
            </a:r>
          </a:p>
          <a:p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High-level geospatial analysis to better understand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Losses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Gaines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Overall Canopy Change</a:t>
            </a:r>
          </a:p>
          <a:p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Timeframe: From 2010 – 2022</a:t>
            </a:r>
          </a:p>
          <a:p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Scale: Municipality, Census Tract, and Census Block Group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84AED9-60E0-255B-6195-252E2EA963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31FC0-F0FA-4159-BD96-3E10EDE50A4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4956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31FC0-F0FA-4159-BD96-3E10EDE50A4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250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32E50-AFEA-491F-A1EC-C1E59C4325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473B51-C6FF-4092-B927-1C201F5D6B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FF2E35-7E14-46F9-9BED-CAFB8B724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10FC2-51CB-418C-B000-68D944A2BC7E}" type="datetimeFigureOut">
              <a:rPr lang="en-US" smtClean="0"/>
              <a:t>3/17/2026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F71012-4B8F-4891-8C63-A93D28FAE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39B8C3-A9B8-424A-8C52-DB74CA1D2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164D-D587-426A-9865-2B00DEC88C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316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1BA4B-7A35-4609-B60D-D475CCB5E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41176D-C20E-4AD3-B336-889D4FF94A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DDB4B7-69F0-4935-B7F2-64A06D3F5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10FC2-51CB-418C-B000-68D944A2BC7E}" type="datetimeFigureOut">
              <a:rPr lang="en-US" smtClean="0"/>
              <a:t>3/17/2026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F78279-78D1-4E32-9CC2-2B27F0FA7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FE5AB7-DF7E-42A7-B8B9-0A31BBC63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164D-D587-426A-9865-2B00DEC88C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645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F2698D-7A25-42F0-9A63-ED8F533DF7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A8C4C0-9ADE-406C-988E-A265812F96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978E85-E9EF-431C-BACE-69BDD58F5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10FC2-51CB-418C-B000-68D944A2BC7E}" type="datetimeFigureOut">
              <a:rPr lang="en-US" smtClean="0"/>
              <a:t>3/17/2026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923C34-DBB7-43EE-95B3-776FBF554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347397-37A1-4855-875F-C091FFB93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164D-D587-426A-9865-2B00DEC88C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743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B1781-55DF-4F86-8A20-09D5AC9E221F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B4EF7-946C-44A6-AA24-5A545A17A61C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50663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B1781-55DF-4F86-8A20-09D5AC9E221F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B4EF7-946C-44A6-AA24-5A545A17A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7784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B1781-55DF-4F86-8A20-09D5AC9E221F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B4EF7-946C-44A6-AA24-5A545A17A61C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64136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B1781-55DF-4F86-8A20-09D5AC9E221F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B4EF7-946C-44A6-AA24-5A545A17A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3462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B1781-55DF-4F86-8A20-09D5AC9E221F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B4EF7-946C-44A6-AA24-5A545A17A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6208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B1781-55DF-4F86-8A20-09D5AC9E221F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B4EF7-946C-44A6-AA24-5A545A17A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053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B1781-55DF-4F86-8A20-09D5AC9E221F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B4EF7-946C-44A6-AA24-5A545A17A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975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17B1781-55DF-4F86-8A20-09D5AC9E221F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52B4EF7-946C-44A6-AA24-5A545A17A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12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DF796-C0F6-4E30-87A3-99D37A5F7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F1836B-49D8-4E0F-9CBC-89125B8A87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786D46-23F6-4B47-8691-40B6F0FF4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10FC2-51CB-418C-B000-68D944A2BC7E}" type="datetimeFigureOut">
              <a:rPr lang="en-US" smtClean="0"/>
              <a:t>3/17/2026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FD62B4-672D-49CC-ADDC-634575D1E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B87930-EB2C-46CF-AF3F-093268F7F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164D-D587-426A-9865-2B00DEC88C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1488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B1781-55DF-4F86-8A20-09D5AC9E221F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B4EF7-946C-44A6-AA24-5A545A17A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9781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B1781-55DF-4F86-8A20-09D5AC9E221F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B4EF7-946C-44A6-AA24-5A545A17A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3993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B1781-55DF-4F86-8A20-09D5AC9E221F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B4EF7-946C-44A6-AA24-5A545A17A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592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51449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07B7CD-C054-47B0-9014-1403CCD8C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E75863-3B7E-4628-8C2D-695DAB773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7F7F05-4693-4884-8C3C-E21A1C778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8616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FFAA0-5ECD-46B6-A29B-1AEA4182D5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C5A432-6A50-4140-9A13-20F765317A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722CE9-E90D-4A51-8AD3-90A85E89E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F0602B-9DB3-44C5-AABA-8C13EBA22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5D5A12-3D41-436C-B8AD-B21903898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9613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BDEB0-53FC-F0C4-B93E-424C014F5F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F4D591-E5C2-2EA9-CB27-BED5C8C87E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4A4CA-A352-B653-6912-D337B4CDE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3907A-58E7-4ABC-AA69-5A1DCC81DE4A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5E63E8-2368-64CE-9A04-2F880C3F3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76057B-4987-799B-0C70-C1AC30B57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599EC-AAD6-483C-9D68-574142B57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935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F5212-2034-4105-FF97-94DECCE62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A6842-3CFB-D910-82D4-12801A1648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69D4F8-4569-6813-6C42-BDD4E1DA6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3907A-58E7-4ABC-AA69-5A1DCC81DE4A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FE4706-559B-F4C8-6C2D-1783EC94E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B6E054-FDA4-8704-AB4B-E560FDAC9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599EC-AAD6-483C-9D68-574142B57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028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67196-2D4E-F843-3986-756951056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7EDEAD-BAFB-251E-A35A-E7CD744596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63822C-8FC3-E49D-FF40-785C61A30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3907A-58E7-4ABC-AA69-5A1DCC81DE4A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98F131-5BD8-56C7-44A9-7CFE0A2BE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B84BF7-9FE8-0387-772B-493ABD21E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599EC-AAD6-483C-9D68-574142B57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660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F1C5E-19DC-8DB7-F0D0-AC525A2FB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3F224-BD0D-B67A-4F02-B386402BFA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A3ACAD-FEFB-78FB-58F4-E6A4C05F4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96D3A9-17A7-50EC-969D-D0458952E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3907A-58E7-4ABC-AA69-5A1DCC81DE4A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20E5BB-916F-F5A4-235C-EF5B4E657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406FA7-9ADD-6E02-1B76-E3945A163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599EC-AAD6-483C-9D68-574142B57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123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98049-A8B3-4323-82E7-2C5AB49F3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066287-FF90-4F24-9383-DCBEFE0DA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12DA86-EF0C-4FC0-B29F-F16CFCCF8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10FC2-51CB-418C-B000-68D944A2BC7E}" type="datetimeFigureOut">
              <a:rPr lang="en-US" smtClean="0"/>
              <a:t>3/17/2026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690E7C-F549-4FEB-8995-58149074E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8B9612-6673-4055-8092-E70688565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164D-D587-426A-9865-2B00DEC88C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6561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6892A-1EC5-5438-3316-43BD8636C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00E55-B998-ABA0-7187-68754064E3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47871B-A6C7-1479-68A8-80C2EAA434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709101-4161-531F-258E-C3D9036704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2B924B-FD98-D654-A934-755C5ED350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9059A8-F7D4-3B1D-73C2-9323F3384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3907A-58E7-4ABC-AA69-5A1DCC81DE4A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835706-1C1F-7829-7A54-5BD70A96F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BFD1CF-60E9-F144-E695-F710B8C3C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599EC-AAD6-483C-9D68-574142B57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698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64C15-A163-F152-9654-62364A8ED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9DF0F5-D44C-1F76-1CE7-3A29C3061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3907A-58E7-4ABC-AA69-5A1DCC81DE4A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A35EB7-14E9-FF28-962B-C79F0882D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34E644-E45E-1204-D327-D1C5FD4A6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599EC-AAD6-483C-9D68-574142B57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269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387479-715A-39B5-93FF-3D7A8F8A0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3907A-58E7-4ABC-AA69-5A1DCC81DE4A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8D33F9-CD07-251A-C74F-F82CD60BD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81285F-3BB8-E3E5-31EF-83CD0DA49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599EC-AAD6-483C-9D68-574142B57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802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CD1D2-5F32-92C1-1C8F-1F8286D2C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CE9BD1-611B-D14A-95DD-A31B8A27C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5CDD96-AF3C-7D6A-3052-E31189B8B9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DB358F-96F0-3941-E41C-3AA07D25B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3907A-58E7-4ABC-AA69-5A1DCC81DE4A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866AE2-0DDD-A7E0-8C95-FB48D1BEA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E56A5A-A3BF-1FF4-62B1-2C078B9CC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599EC-AAD6-483C-9D68-574142B57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09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5D703-4C98-FA21-B0D0-FF7701C54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A47BC9-FCE4-F87D-FD85-8A8F93BA8C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425912-FE3E-7C13-8BEF-B3F63D75ED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45B16F-EF5F-1375-756E-193D7BFBE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3907A-58E7-4ABC-AA69-5A1DCC81DE4A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585408-9754-0900-E48E-4AB1DCB0C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7E15AF-C701-BFC5-2D8F-59F3E895C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599EC-AAD6-483C-9D68-574142B57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349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CD951-46AF-95FE-4FAC-2474D67B7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30FC60-B7B7-F8A0-CA64-C0D417CB0A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AD120E-68A9-219C-F13A-BD3228F37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3907A-58E7-4ABC-AA69-5A1DCC81DE4A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53BF7F-2374-15AD-1A67-FBD9D3C56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E6DEA8-9281-611B-670D-65C7CEB9F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599EC-AAD6-483C-9D68-574142B57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328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20C01E-D2A5-C075-235D-ACCDBA6C36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B6E0D3-61F8-3757-7025-AC7A641841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B2B50E-4300-66D4-09DF-3B9919197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3907A-58E7-4ABC-AA69-5A1DCC81DE4A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1EE3A-F2CE-6448-4179-C80532311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9006A-913A-57C5-E7F6-3BB28EE8E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599EC-AAD6-483C-9D68-574142B57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571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AEFE8-1F46-4BCC-A02B-D8775FF25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54EE11-B35D-4601-9B95-DCFAF83825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1A0FC8-649B-4A24-A11E-D8529F6E78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8CD377-094A-4451-BE33-C2A11D71D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10FC2-51CB-418C-B000-68D944A2BC7E}" type="datetimeFigureOut">
              <a:rPr lang="en-US" smtClean="0"/>
              <a:t>3/17/2026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C32917-4356-464A-93A0-163738865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CC126A-AB09-4592-A060-11A57C9E8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164D-D587-426A-9865-2B00DEC88C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102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3F6AC-BB54-4C6B-AEC7-C6F34FB0A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312B4D-009F-4DC1-A010-31F547A5CE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47FD8-5C63-4AC7-9F47-1373F854E8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521ECC-BDC2-482C-8F89-0CF68E92F0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A71C58-5094-40A3-9904-EEAE9579DB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230662-3B18-4B00-A52A-38133B2A4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10FC2-51CB-418C-B000-68D944A2BC7E}" type="datetimeFigureOut">
              <a:rPr lang="en-US" smtClean="0"/>
              <a:t>3/17/2026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6C9C09-0182-459C-96BF-99951835E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4BCCC9-32DC-4C20-8143-284735E1D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164D-D587-426A-9865-2B00DEC88C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968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1EF9F-2C72-4771-AFF3-2639E4833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8DF9D4-6B72-4D06-ABBE-ABC32D0FB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10FC2-51CB-418C-B000-68D944A2BC7E}" type="datetimeFigureOut">
              <a:rPr lang="en-US" smtClean="0"/>
              <a:t>3/17/2026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234249-A18D-448F-AED6-EDFFD21BD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38D09E-279C-4383-B312-19D7FD09C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164D-D587-426A-9865-2B00DEC88C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037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C29FD6-239D-4EC1-A40F-1968DC78F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10FC2-51CB-418C-B000-68D944A2BC7E}" type="datetimeFigureOut">
              <a:rPr lang="en-US" smtClean="0"/>
              <a:t>3/17/2026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4F07A0-B8D4-4D4A-8905-87FCDEBCF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98CA2E-3FD4-4F58-8159-00083C093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164D-D587-426A-9865-2B00DEC88C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89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1B56B-30DC-4127-BBF3-4887D8522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C0C20B-096A-43A9-928E-55F4CDB4A4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342DA7-CE80-41F6-A9E8-58CC8E7DF9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C9D319-A898-49CA-9442-7A31CEFB1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10FC2-51CB-418C-B000-68D944A2BC7E}" type="datetimeFigureOut">
              <a:rPr lang="en-US" smtClean="0"/>
              <a:t>3/17/2026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D95E3E-DA27-4529-9F0C-E0BCBDCAF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94BA06-E0DC-4D06-B395-B313FBE43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164D-D587-426A-9865-2B00DEC88C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734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47136-5515-4B5E-9AFB-7A8D8164B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0DC42A-016A-427B-9A43-71C599965F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4325A9-55F2-43C4-8920-D6192C3DD2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498F94-6037-4B24-AA9F-E23194F06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10FC2-51CB-418C-B000-68D944A2BC7E}" type="datetimeFigureOut">
              <a:rPr lang="en-US" smtClean="0"/>
              <a:t>3/17/2026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19631-749B-468A-9CB6-7D7730A7F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8A5AAC-BAE4-4E34-902E-483CB5CD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164D-D587-426A-9865-2B00DEC88C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74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DFFE51-9E6C-4D39-8F5F-D308324DA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5B4B87-7642-4434-B5C8-ADF7A6457A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592FE0-5718-429B-8025-8EC5BDDE10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10FC2-51CB-418C-B000-68D944A2BC7E}" type="datetimeFigureOut">
              <a:rPr lang="en-US" smtClean="0"/>
              <a:t>3/17/2026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28C98C-ECBE-458F-BA04-8C1325DB70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64D742-F0C0-4CF4-95F6-35793CD697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6164D-D587-426A-9865-2B00DEC88C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873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17B1781-55DF-4F86-8A20-09D5AC9E221F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52B4EF7-946C-44A6-AA24-5A545A17A61C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3456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182843" tIns="91422" rIns="182843" bIns="91422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182843" tIns="91422" rIns="182843" bIns="91422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1381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hf hdr="0" ftr="0" dt="0"/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lang="en-US" sz="3000" b="1" i="0" kern="1200">
          <a:solidFill>
            <a:schemeClr val="tx2"/>
          </a:solidFill>
          <a:latin typeface="Poppins" pitchFamily="2" charset="77"/>
          <a:ea typeface="Open Sans Light" panose="020B0306030504020204" pitchFamily="34" charset="0"/>
          <a:cs typeface="Poppins" pitchFamily="2" charset="77"/>
        </a:defRPr>
      </a:lvl1pPr>
    </p:titleStyle>
    <p:bodyStyle>
      <a:lvl1pPr marL="228555" indent="-228555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400" b="0" i="0" kern="1200" dirty="0" smtClean="0">
          <a:solidFill>
            <a:schemeClr val="tx1"/>
          </a:solidFill>
          <a:effectLst/>
          <a:latin typeface="Poppins Light" pitchFamily="2" charset="77"/>
          <a:ea typeface="Open Sans Light" panose="020B0306030504020204" pitchFamily="34" charset="0"/>
          <a:cs typeface="Open Sans" charset="0"/>
        </a:defRPr>
      </a:lvl1pPr>
      <a:lvl2pPr marL="685663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b="0" i="0" kern="1200" dirty="0" smtClean="0">
          <a:solidFill>
            <a:schemeClr val="tx1"/>
          </a:solidFill>
          <a:effectLst/>
          <a:latin typeface="Poppins Light" pitchFamily="2" charset="77"/>
          <a:ea typeface="Open Sans Light" panose="020B0306030504020204" pitchFamily="34" charset="0"/>
          <a:cs typeface="Open Sans" charset="0"/>
        </a:defRPr>
      </a:lvl2pPr>
      <a:lvl3pPr marL="1142772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b="0" i="0" kern="1200" dirty="0" smtClean="0">
          <a:solidFill>
            <a:schemeClr val="tx1"/>
          </a:solidFill>
          <a:effectLst/>
          <a:latin typeface="Poppins Light" pitchFamily="2" charset="77"/>
          <a:ea typeface="Open Sans Light" panose="020B0306030504020204" pitchFamily="34" charset="0"/>
          <a:cs typeface="Open Sans" charset="0"/>
        </a:defRPr>
      </a:lvl3pPr>
      <a:lvl4pPr marL="1599880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600" b="0" i="0" kern="1200" dirty="0" smtClean="0">
          <a:solidFill>
            <a:schemeClr val="tx1"/>
          </a:solidFill>
          <a:effectLst/>
          <a:latin typeface="Poppins Light" pitchFamily="2" charset="77"/>
          <a:ea typeface="Open Sans Light" panose="020B0306030504020204" pitchFamily="34" charset="0"/>
          <a:cs typeface="Open Sans" charset="0"/>
        </a:defRPr>
      </a:lvl4pPr>
      <a:lvl5pPr marL="2056989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600" b="0" i="0" kern="1200" dirty="0">
          <a:solidFill>
            <a:schemeClr val="tx1"/>
          </a:solidFill>
          <a:effectLst/>
          <a:latin typeface="Poppins Light" pitchFamily="2" charset="77"/>
          <a:ea typeface="Open Sans Light" panose="020B0306030504020204" pitchFamily="34" charset="0"/>
          <a:cs typeface="Open Sans" charset="0"/>
        </a:defRPr>
      </a:lvl5pPr>
      <a:lvl6pPr marL="2514097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2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566D13-3070-4F31-CEAE-1701DADCD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931F41-72F8-97AD-FEA8-A44DCCA926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4F2194-16C2-3AAE-EFE8-2CC8583B97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3F3907A-58E7-4ABC-AA69-5A1DCC81DE4A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78258E-300D-63A1-DCCE-605123E096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D62F2E-20EF-CD2D-6C54-B77F4FE697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5599EC-AAD6-483C-9D68-574142B57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882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9.jpe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28.JP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hyperlink" Target="mailto:yurkovichr@co.delaware.pa.u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213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E95A4F-5220-D684-3947-802A7FA31D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">
            <a:extLst>
              <a:ext uri="{FF2B5EF4-FFF2-40B4-BE49-F238E27FC236}">
                <a16:creationId xmlns:a16="http://schemas.microsoft.com/office/drawing/2014/main" id="{7288E837-AB0D-FFF3-DBAC-30EFDC5ACD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" name="Picture 6" descr="A person smiling for the camera&#10;&#10;AI-generated content may be incorrect.">
            <a:extLst>
              <a:ext uri="{FF2B5EF4-FFF2-40B4-BE49-F238E27FC236}">
                <a16:creationId xmlns:a16="http://schemas.microsoft.com/office/drawing/2014/main" id="{9D1A8319-96E6-E815-DC35-ECFCDAF6FF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476" y="-3048"/>
            <a:ext cx="6861048" cy="686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557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assy area with trees and a building in the background&#10;&#10;AI-generated content may be incorrect.">
            <a:extLst>
              <a:ext uri="{FF2B5EF4-FFF2-40B4-BE49-F238E27FC236}">
                <a16:creationId xmlns:a16="http://schemas.microsoft.com/office/drawing/2014/main" id="{D208E05D-D117-91B3-EDEA-548005A3873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85"/>
          <a:stretch/>
        </p:blipFill>
        <p:spPr>
          <a:xfrm>
            <a:off x="0" y="-1500997"/>
            <a:ext cx="12192000" cy="8358997"/>
          </a:xfrm>
          <a:prstGeom prst="rect">
            <a:avLst/>
          </a:prstGeom>
        </p:spPr>
      </p:pic>
      <p:sp>
        <p:nvSpPr>
          <p:cNvPr id="2" name="AutoShape 2" descr="https://usc-powerpoint.officeapps.live.com/pods/GetClipboardImage.ashx?Id=964374d3-9bb7-4951-892d-d779ca8eca2f&amp;DC=PUS8&amp;pkey=04602a0f-225a-4faf-a9f5-7ba5b0448cae&amp;wdwaccluster=PUS8">
            <a:extLst>
              <a:ext uri="{FF2B5EF4-FFF2-40B4-BE49-F238E27FC236}">
                <a16:creationId xmlns:a16="http://schemas.microsoft.com/office/drawing/2014/main" id="{D136B6E8-34D4-495A-B47F-77BCCF01188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3757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utoShape 4" descr="https://usc-powerpoint.officeapps.live.com/pods/GetClipboardImage.ashx?Id=964374d3-9bb7-4951-892d-d779ca8eca2f&amp;DC=PUS8&amp;pkey=04602a0f-225a-4faf-a9f5-7ba5b0448cae&amp;wdwaccluster=PUS8">
            <a:extLst>
              <a:ext uri="{FF2B5EF4-FFF2-40B4-BE49-F238E27FC236}">
                <a16:creationId xmlns:a16="http://schemas.microsoft.com/office/drawing/2014/main" id="{B69E8B31-716A-431F-BC0C-6A97D7FD70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3757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lowchart: Off-page Connector 14">
            <a:extLst>
              <a:ext uri="{FF2B5EF4-FFF2-40B4-BE49-F238E27FC236}">
                <a16:creationId xmlns:a16="http://schemas.microsoft.com/office/drawing/2014/main" id="{67CA99CB-D51E-E836-ABE8-11B9FA32F4C5}"/>
              </a:ext>
            </a:extLst>
          </p:cNvPr>
          <p:cNvSpPr/>
          <p:nvPr/>
        </p:nvSpPr>
        <p:spPr>
          <a:xfrm>
            <a:off x="8238227" y="-345057"/>
            <a:ext cx="3505200" cy="6642340"/>
          </a:xfrm>
          <a:prstGeom prst="flowChartOffpageConnector">
            <a:avLst/>
          </a:prstGeom>
          <a:solidFill>
            <a:srgbClr val="294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Tree Canopy Assessment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2010-2022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_____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Delaware County, Pennsylvania</a:t>
            </a:r>
          </a:p>
        </p:txBody>
      </p:sp>
    </p:spTree>
    <p:extLst>
      <p:ext uri="{BB962C8B-B14F-4D97-AF65-F5344CB8AC3E}">
        <p14:creationId xmlns:p14="http://schemas.microsoft.com/office/powerpoint/2010/main" val="15082907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981058-4AFB-1A99-A6F1-BFB31F9909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No photo description available.">
            <a:extLst>
              <a:ext uri="{FF2B5EF4-FFF2-40B4-BE49-F238E27FC236}">
                <a16:creationId xmlns:a16="http://schemas.microsoft.com/office/drawing/2014/main" id="{D3E2D05F-B1A5-81FE-D6FD-4E658C0A16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06"/>
          <a:stretch/>
        </p:blipFill>
        <p:spPr bwMode="auto">
          <a:xfrm>
            <a:off x="0" y="-284205"/>
            <a:ext cx="12190476" cy="7142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5A691A-13BD-C377-D413-A64B911F38E1}"/>
              </a:ext>
            </a:extLst>
          </p:cNvPr>
          <p:cNvSpPr txBox="1"/>
          <p:nvPr/>
        </p:nvSpPr>
        <p:spPr>
          <a:xfrm>
            <a:off x="10867003" y="6169894"/>
            <a:ext cx="61655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Rubik Black" pitchFamily="2" charset="-79"/>
                <a:cs typeface="Rubik Black" pitchFamily="2" charset="-79"/>
              </a:rPr>
              <a:t>2025</a:t>
            </a:r>
            <a:endParaRPr lang="en-US" sz="32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0EEF202-A42D-9CDA-25A5-6063907BBF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E5224CA-F6C5-008F-4C29-836C492496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3274" y="761628"/>
            <a:ext cx="7554379" cy="53347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9A3265-4A71-18B0-486C-EFC5D2CB46D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520"/>
          <a:stretch/>
        </p:blipFill>
        <p:spPr>
          <a:xfrm>
            <a:off x="167364" y="190344"/>
            <a:ext cx="4263089" cy="28946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FBD2667-2E6F-ACCA-0889-256C5643D5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364" y="3197910"/>
            <a:ext cx="4263088" cy="358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8326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F7B3070-16F2-43B1-B2A6-BBF937B81DB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-144474" y="-1412802"/>
            <a:ext cx="12336474" cy="98910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61A7519-05DE-4250-A367-63F93BD9D3A8}"/>
              </a:ext>
            </a:extLst>
          </p:cNvPr>
          <p:cNvSpPr txBox="1"/>
          <p:nvPr/>
        </p:nvSpPr>
        <p:spPr>
          <a:xfrm>
            <a:off x="467805" y="255887"/>
            <a:ext cx="69104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u="sng" dirty="0">
                <a:latin typeface="Rubik Black" pitchFamily="2" charset="-79"/>
                <a:cs typeface="Rubik Black" pitchFamily="2" charset="-79"/>
              </a:rPr>
              <a:t>Year-End Zero Waste Totals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4DDF759-1E41-EF13-FAE2-22B25CA43AC9}"/>
              </a:ext>
            </a:extLst>
          </p:cNvPr>
          <p:cNvSpPr txBox="1"/>
          <p:nvPr/>
        </p:nvSpPr>
        <p:spPr>
          <a:xfrm>
            <a:off x="3114784" y="3596717"/>
            <a:ext cx="33615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7030A0"/>
                </a:solidFill>
              </a:rPr>
              <a:t>2,000+</a:t>
            </a:r>
          </a:p>
          <a:p>
            <a:pPr algn="ctr"/>
            <a:r>
              <a:rPr lang="en-US" sz="2000" b="1" dirty="0">
                <a:solidFill>
                  <a:srgbClr val="7030A0"/>
                </a:solidFill>
              </a:rPr>
              <a:t>Items swapped between County Employees at Spring/Fall Events</a:t>
            </a:r>
          </a:p>
          <a:p>
            <a:pPr algn="ctr"/>
            <a:r>
              <a:rPr lang="en-US" sz="2000" b="1" dirty="0">
                <a:solidFill>
                  <a:srgbClr val="7030A0"/>
                </a:solidFill>
              </a:rPr>
              <a:t>&amp;</a:t>
            </a:r>
          </a:p>
          <a:p>
            <a:pPr algn="ctr"/>
            <a:r>
              <a:rPr lang="en-US" sz="2000" b="1" dirty="0">
                <a:solidFill>
                  <a:srgbClr val="7030A0"/>
                </a:solidFill>
              </a:rPr>
              <a:t>5 Boxes of Supplies Donated to Teachers’ Teammates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90FE6C-E75B-4406-5E08-64B3A2561724}"/>
              </a:ext>
            </a:extLst>
          </p:cNvPr>
          <p:cNvSpPr txBox="1"/>
          <p:nvPr/>
        </p:nvSpPr>
        <p:spPr>
          <a:xfrm>
            <a:off x="6404122" y="1375895"/>
            <a:ext cx="2780517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14,000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Pounds of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/>
              </a:rPr>
              <a:t>Organics Composted by Capozzoli’s </a:t>
            </a:r>
            <a:endParaRPr lang="en-US" sz="2400" b="1" dirty="0">
              <a:solidFill>
                <a:srgbClr val="C00000"/>
              </a:solidFill>
              <a:latin typeface="Calibri" panose="020F050202020403020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5CDF985-C316-D609-42E9-45A7F5491BB2}"/>
              </a:ext>
            </a:extLst>
          </p:cNvPr>
          <p:cNvSpPr txBox="1"/>
          <p:nvPr/>
        </p:nvSpPr>
        <p:spPr>
          <a:xfrm>
            <a:off x="2582" y="1255169"/>
            <a:ext cx="3254668" cy="2277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solidFill>
                  <a:srgbClr val="0070C0"/>
                </a:solidFill>
                <a:latin typeface="Calibri" panose="020F0502020204030204"/>
              </a:rPr>
              <a:t>940+</a:t>
            </a:r>
          </a:p>
          <a:p>
            <a:pPr algn="ctr"/>
            <a:r>
              <a:rPr lang="en-US" sz="2000" b="1" dirty="0">
                <a:solidFill>
                  <a:srgbClr val="0070C0"/>
                </a:solidFill>
                <a:latin typeface="Calibri" panose="020F0502020204030204"/>
              </a:rPr>
              <a:t>Deskside Bins Converted to Recycling through Recycling Standardization Project</a:t>
            </a:r>
          </a:p>
          <a:p>
            <a:pPr algn="ctr"/>
            <a:endParaRPr lang="en-US" sz="1600" dirty="0"/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1E1DED9B-67D3-9875-780B-52DBBE2BB1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4" t="17451" b="9804"/>
          <a:stretch/>
        </p:blipFill>
        <p:spPr bwMode="auto">
          <a:xfrm>
            <a:off x="6404123" y="3788566"/>
            <a:ext cx="2780517" cy="29517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A person standing next to a computer&#10;&#10;AI-generated content may be incorrect.">
            <a:extLst>
              <a:ext uri="{FF2B5EF4-FFF2-40B4-BE49-F238E27FC236}">
                <a16:creationId xmlns:a16="http://schemas.microsoft.com/office/drawing/2014/main" id="{698A3C0F-65DB-AA81-3432-F548BAF68F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2"/>
          <a:stretch/>
        </p:blipFill>
        <p:spPr>
          <a:xfrm rot="5400000">
            <a:off x="-27665" y="3666100"/>
            <a:ext cx="3200950" cy="29475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F2CCC8-5600-C9D1-BBE1-6E33971DF71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2097" t="-1" r="13944" b="-4695"/>
          <a:stretch/>
        </p:blipFill>
        <p:spPr>
          <a:xfrm>
            <a:off x="9377823" y="304390"/>
            <a:ext cx="2710283" cy="1071505"/>
          </a:xfrm>
          <a:prstGeom prst="rect">
            <a:avLst/>
          </a:prstGeom>
        </p:spPr>
      </p:pic>
      <p:pic>
        <p:nvPicPr>
          <p:cNvPr id="11" name="Picture 10" descr="A group of people in a room&#10;&#10;AI-generated content may be incorrect.">
            <a:extLst>
              <a:ext uri="{FF2B5EF4-FFF2-40B4-BE49-F238E27FC236}">
                <a16:creationId xmlns:a16="http://schemas.microsoft.com/office/drawing/2014/main" id="{7B498F23-C8C2-2B20-C590-97D9854766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12" r="5687"/>
          <a:stretch/>
        </p:blipFill>
        <p:spPr>
          <a:xfrm rot="5400000">
            <a:off x="3531110" y="968776"/>
            <a:ext cx="2417597" cy="27102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514AC13-FFBD-3816-7470-B42CE78670BE}"/>
              </a:ext>
            </a:extLst>
          </p:cNvPr>
          <p:cNvSpPr txBox="1"/>
          <p:nvPr/>
        </p:nvSpPr>
        <p:spPr>
          <a:xfrm>
            <a:off x="9480716" y="3738463"/>
            <a:ext cx="271028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B050"/>
                </a:solidFill>
              </a:rPr>
              <a:t>500+</a:t>
            </a:r>
          </a:p>
          <a:p>
            <a:pPr algn="ctr"/>
            <a:r>
              <a:rPr lang="en-US" b="1" dirty="0">
                <a:solidFill>
                  <a:srgbClr val="00B050"/>
                </a:solidFill>
              </a:rPr>
              <a:t> Ink and Toner Cartridges Recycled through HP and Staples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6524C51-E7F9-7A82-8816-D48EBD4ED4AA}"/>
              </a:ext>
            </a:extLst>
          </p:cNvPr>
          <p:cNvSpPr txBox="1"/>
          <p:nvPr/>
        </p:nvSpPr>
        <p:spPr>
          <a:xfrm>
            <a:off x="10879442" y="6166652"/>
            <a:ext cx="62543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Rubik Black" pitchFamily="2" charset="-79"/>
                <a:cs typeface="Rubik Black" pitchFamily="2" charset="-79"/>
              </a:rPr>
              <a:t>2025</a:t>
            </a:r>
            <a:endParaRPr lang="en-US" sz="3200" dirty="0"/>
          </a:p>
        </p:txBody>
      </p:sp>
      <p:pic>
        <p:nvPicPr>
          <p:cNvPr id="5" name="Picture 4" descr="A picture containing text, indoor, wall, device&#10;&#10;AI-generated content may be incorrect.">
            <a:extLst>
              <a:ext uri="{FF2B5EF4-FFF2-40B4-BE49-F238E27FC236}">
                <a16:creationId xmlns:a16="http://schemas.microsoft.com/office/drawing/2014/main" id="{3531BE85-360F-34B3-F176-0BC8EE3339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1" t="20650" r="7946" b="712"/>
          <a:stretch/>
        </p:blipFill>
        <p:spPr>
          <a:xfrm>
            <a:off x="9382691" y="1482333"/>
            <a:ext cx="2710284" cy="2167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387666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bridge over a river&#10;&#10;Description automatically generated with medium confidence">
            <a:extLst>
              <a:ext uri="{FF2B5EF4-FFF2-40B4-BE49-F238E27FC236}">
                <a16:creationId xmlns:a16="http://schemas.microsoft.com/office/drawing/2014/main" id="{6232BA4F-DEC4-49FD-B5FB-112386D3583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-6285242"/>
            <a:ext cx="12188952" cy="1626354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1A7519-05DE-4250-A367-63F93BD9D3A8}"/>
              </a:ext>
            </a:extLst>
          </p:cNvPr>
          <p:cNvSpPr txBox="1"/>
          <p:nvPr/>
        </p:nvSpPr>
        <p:spPr>
          <a:xfrm>
            <a:off x="84279" y="183667"/>
            <a:ext cx="11989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>
                <a:latin typeface="Rubik Black" pitchFamily="2" charset="-79"/>
                <a:cs typeface="Rubik Black" pitchFamily="2" charset="-79"/>
              </a:rPr>
              <a:t>Education &amp; Outreach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A3BCC3-4ABE-4C9F-8FDD-907C2BB21113}"/>
              </a:ext>
            </a:extLst>
          </p:cNvPr>
          <p:cNvSpPr txBox="1"/>
          <p:nvPr/>
        </p:nvSpPr>
        <p:spPr>
          <a:xfrm>
            <a:off x="293165" y="1075220"/>
            <a:ext cx="508670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31+ Presentations and events supporting the community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Events in 17 Delco Municipalities</a:t>
            </a:r>
            <a:endParaRPr lang="en-US" sz="32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646102-4790-DD69-9CB2-BD32CE818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4771" y="179357"/>
            <a:ext cx="6277557" cy="5227179"/>
          </a:xfrm>
          <a:prstGeom prst="rect">
            <a:avLst/>
          </a:prstGeom>
        </p:spPr>
      </p:pic>
      <p:pic>
        <p:nvPicPr>
          <p:cNvPr id="7" name="Picture 6" descr="Graphical user interface&#10;&#10;AI-generated content may be incorrect.">
            <a:extLst>
              <a:ext uri="{FF2B5EF4-FFF2-40B4-BE49-F238E27FC236}">
                <a16:creationId xmlns:a16="http://schemas.microsoft.com/office/drawing/2014/main" id="{32906AA2-B0A0-7D55-C86B-22C19DE74C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2"/>
          <a:stretch/>
        </p:blipFill>
        <p:spPr>
          <a:xfrm>
            <a:off x="230818" y="4615110"/>
            <a:ext cx="3290476" cy="20976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 descr="A group of people in a room&#10;&#10;AI-generated content may be incorrect.">
            <a:extLst>
              <a:ext uri="{FF2B5EF4-FFF2-40B4-BE49-F238E27FC236}">
                <a16:creationId xmlns:a16="http://schemas.microsoft.com/office/drawing/2014/main" id="{F976C835-07A2-38CA-0C5A-F56A009D7D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08"/>
          <a:stretch/>
        </p:blipFill>
        <p:spPr>
          <a:xfrm rot="5400000">
            <a:off x="3890159" y="4468491"/>
            <a:ext cx="2020817" cy="23908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FA22E1C-9B24-D270-6A9B-BAD63860C2DF}"/>
              </a:ext>
            </a:extLst>
          </p:cNvPr>
          <p:cNvSpPr txBox="1"/>
          <p:nvPr/>
        </p:nvSpPr>
        <p:spPr>
          <a:xfrm>
            <a:off x="10901779" y="6273225"/>
            <a:ext cx="11805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Rubik Black" pitchFamily="2" charset="-79"/>
                <a:cs typeface="Rubik Black" pitchFamily="2" charset="-79"/>
              </a:rPr>
              <a:t>2025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563234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2C1587-8B1B-93AD-76AE-782C73CD18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bridge over a river&#10;&#10;Description automatically generated with medium confidence">
            <a:extLst>
              <a:ext uri="{FF2B5EF4-FFF2-40B4-BE49-F238E27FC236}">
                <a16:creationId xmlns:a16="http://schemas.microsoft.com/office/drawing/2014/main" id="{E26B5494-436B-4B0E-2AF7-8B79A920468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05" y="-6116565"/>
            <a:ext cx="12188952" cy="1626354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97FB6D6-CE3F-2537-AC1C-19B6C60160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FC3192-4BF4-863A-4C23-0A1E88594FF6}"/>
              </a:ext>
            </a:extLst>
          </p:cNvPr>
          <p:cNvSpPr txBox="1"/>
          <p:nvPr/>
        </p:nvSpPr>
        <p:spPr>
          <a:xfrm>
            <a:off x="266813" y="254163"/>
            <a:ext cx="119895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>
                <a:latin typeface="Rubik Black" pitchFamily="2" charset="-79"/>
                <a:cs typeface="Rubik Black" pitchFamily="2" charset="-79"/>
              </a:rPr>
              <a:t>Community Beautification </a:t>
            </a:r>
          </a:p>
          <a:p>
            <a:endParaRPr lang="en-US" sz="4000" b="1" u="sng" dirty="0">
              <a:latin typeface="Rubik Black" pitchFamily="2" charset="-79"/>
              <a:cs typeface="Rubik Black" pitchFamily="2" charset="-79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0D7A03-1134-4760-4FA2-6F8EBBE26346}"/>
              </a:ext>
            </a:extLst>
          </p:cNvPr>
          <p:cNvSpPr txBox="1"/>
          <p:nvPr/>
        </p:nvSpPr>
        <p:spPr>
          <a:xfrm>
            <a:off x="258309" y="1220113"/>
            <a:ext cx="689636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Keep Delco Beautiful </a:t>
            </a:r>
            <a:r>
              <a:rPr lang="en-US" sz="2800" dirty="0"/>
              <a:t>Partners with Chester City Wide Clean Up &amp; Delco 10- Miler</a:t>
            </a: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4C6638-1808-9276-7AD9-231FBA9176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46"/>
          <a:stretch/>
        </p:blipFill>
        <p:spPr>
          <a:xfrm>
            <a:off x="7411453" y="119434"/>
            <a:ext cx="4679340" cy="25181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45A244-4F81-5B09-7453-8340489B68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3" r="16425"/>
          <a:stretch/>
        </p:blipFill>
        <p:spPr>
          <a:xfrm rot="5400000">
            <a:off x="9935312" y="2586699"/>
            <a:ext cx="1960849" cy="23162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10E9D5-E804-3F74-F14B-93CA20A21B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902"/>
          <a:stretch/>
        </p:blipFill>
        <p:spPr>
          <a:xfrm>
            <a:off x="5687044" y="2773333"/>
            <a:ext cx="3906977" cy="19368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 descr="A picture containing outdoor, tree, grass, truck&#10;&#10;AI-generated content may be incorrect.">
            <a:extLst>
              <a:ext uri="{FF2B5EF4-FFF2-40B4-BE49-F238E27FC236}">
                <a16:creationId xmlns:a16="http://schemas.microsoft.com/office/drawing/2014/main" id="{DA8E2F6E-4219-6258-AB60-E5EDE38884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811" y="4871030"/>
            <a:ext cx="2414335" cy="18107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A7778C7-AC12-0143-FCE7-219AE0514C14}"/>
              </a:ext>
            </a:extLst>
          </p:cNvPr>
          <p:cNvSpPr txBox="1"/>
          <p:nvPr/>
        </p:nvSpPr>
        <p:spPr>
          <a:xfrm>
            <a:off x="195641" y="2918345"/>
            <a:ext cx="461268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500+ Trees and Shrubs planted in Ridley</a:t>
            </a:r>
            <a:r>
              <a:rPr lang="en-US" sz="3200" dirty="0"/>
              <a:t> </a:t>
            </a:r>
            <a:r>
              <a:rPr lang="en-US" sz="2800" dirty="0"/>
              <a:t>at Conservation District </a:t>
            </a:r>
            <a:r>
              <a:rPr lang="en-US" sz="2800" b="1" dirty="0"/>
              <a:t>Tree Planting 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5,100 </a:t>
            </a:r>
            <a:r>
              <a:rPr lang="en-US" sz="3200" b="1" dirty="0" err="1"/>
              <a:t>Lbs</a:t>
            </a:r>
            <a:r>
              <a:rPr lang="en-US" sz="3200" b="1" dirty="0"/>
              <a:t> of Campaign Signs Recycled</a:t>
            </a:r>
            <a:r>
              <a:rPr lang="en-US" sz="3200" dirty="0"/>
              <a:t> </a:t>
            </a:r>
            <a:endParaRPr lang="en-US" sz="2800" dirty="0"/>
          </a:p>
        </p:txBody>
      </p:sp>
      <p:pic>
        <p:nvPicPr>
          <p:cNvPr id="21" name="Picture 20" descr="A picture containing tree, sky, outdoor, park&#10;&#10;AI-generated content may be incorrect.">
            <a:extLst>
              <a:ext uri="{FF2B5EF4-FFF2-40B4-BE49-F238E27FC236}">
                <a16:creationId xmlns:a16="http://schemas.microsoft.com/office/drawing/2014/main" id="{A0B5B0A3-71AE-D2B1-5A47-5B67C1ABC8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25"/>
          <a:stretch/>
        </p:blipFill>
        <p:spPr>
          <a:xfrm>
            <a:off x="5104923" y="4831163"/>
            <a:ext cx="1948295" cy="18904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E0E38F2-0A80-F94B-8113-C0D15680D5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57610" y="4831163"/>
            <a:ext cx="2316253" cy="153454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02F6AF0-7112-AC02-B4E2-D773402E7A9D}"/>
              </a:ext>
            </a:extLst>
          </p:cNvPr>
          <p:cNvSpPr txBox="1"/>
          <p:nvPr/>
        </p:nvSpPr>
        <p:spPr>
          <a:xfrm>
            <a:off x="10861959" y="6334665"/>
            <a:ext cx="14603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Rubik Black" pitchFamily="2" charset="-79"/>
                <a:cs typeface="Rubik Black" pitchFamily="2" charset="-79"/>
              </a:rPr>
              <a:t>2025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532065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DF1949-514E-7813-B043-DF145B2064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o photo description available.">
            <a:extLst>
              <a:ext uri="{FF2B5EF4-FFF2-40B4-BE49-F238E27FC236}">
                <a16:creationId xmlns:a16="http://schemas.microsoft.com/office/drawing/2014/main" id="{1C27481B-AECB-3BF2-F474-A19B0F153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831" y="-433137"/>
            <a:ext cx="12926797" cy="7291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81CFF-EF44-E30C-358C-B0DCD9B84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219887-FFCB-8C6E-A052-073B40AB262D}"/>
              </a:ext>
            </a:extLst>
          </p:cNvPr>
          <p:cNvSpPr txBox="1"/>
          <p:nvPr/>
        </p:nvSpPr>
        <p:spPr>
          <a:xfrm>
            <a:off x="73538" y="155196"/>
            <a:ext cx="11989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>
                <a:latin typeface="Rubik Black" pitchFamily="2" charset="-79"/>
                <a:cs typeface="Rubik Black" pitchFamily="2" charset="-79"/>
              </a:rPr>
              <a:t>New to 2025 - Salt Snapshots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CA1267-B309-A5B9-F749-F12EE0598439}"/>
              </a:ext>
            </a:extLst>
          </p:cNvPr>
          <p:cNvSpPr txBox="1"/>
          <p:nvPr/>
        </p:nvSpPr>
        <p:spPr>
          <a:xfrm>
            <a:off x="424605" y="1157087"/>
            <a:ext cx="6896360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Fall Salt Snapshot </a:t>
            </a:r>
            <a:r>
              <a:rPr lang="en-US" sz="2800" dirty="0"/>
              <a:t>– Creek Sampling Effort to better understand the long-term impacts of winter salt usage led by Stroud Water Research Center</a:t>
            </a:r>
          </a:p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175 sites+</a:t>
            </a:r>
            <a:r>
              <a:rPr lang="en-US" sz="3200" dirty="0"/>
              <a:t> </a:t>
            </a:r>
            <a:r>
              <a:rPr lang="en-US" sz="2800" dirty="0"/>
              <a:t>tested in Delaware County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Partnered with 17+ local organizations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Partnership on-going for 2026 Winter Salt Snapshot and beyond</a:t>
            </a:r>
          </a:p>
          <a:p>
            <a:pPr lvl="1"/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2052" name="Picture 4" descr="No photo description available.">
            <a:extLst>
              <a:ext uri="{FF2B5EF4-FFF2-40B4-BE49-F238E27FC236}">
                <a16:creationId xmlns:a16="http://schemas.microsoft.com/office/drawing/2014/main" id="{6221C597-EFF2-8412-B457-A3016A9F2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621" y="3166901"/>
            <a:ext cx="4206502" cy="3575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4" name="Picture 6" descr="No photo description available.">
            <a:extLst>
              <a:ext uri="{FF2B5EF4-FFF2-40B4-BE49-F238E27FC236}">
                <a16:creationId xmlns:a16="http://schemas.microsoft.com/office/drawing/2014/main" id="{CE0F4BAF-E17C-AA3E-C7CA-98B53D115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5614" y="179692"/>
            <a:ext cx="2297509" cy="28718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6" name="Picture 8" descr="No photo description available.">
            <a:extLst>
              <a:ext uri="{FF2B5EF4-FFF2-40B4-BE49-F238E27FC236}">
                <a16:creationId xmlns:a16="http://schemas.microsoft.com/office/drawing/2014/main" id="{954E72D4-A3A8-B38F-A6C4-115929743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965" y="179691"/>
            <a:ext cx="2297508" cy="28718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F94753-E29F-CA11-AEF0-060ED8615DD7}"/>
              </a:ext>
            </a:extLst>
          </p:cNvPr>
          <p:cNvSpPr txBox="1"/>
          <p:nvPr/>
        </p:nvSpPr>
        <p:spPr>
          <a:xfrm>
            <a:off x="10887019" y="6137250"/>
            <a:ext cx="11391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Rubik Black" pitchFamily="2" charset="-79"/>
                <a:cs typeface="Rubik Black" pitchFamily="2" charset="-79"/>
              </a:rPr>
              <a:t>2025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6748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A9E84C-7FAB-2A2E-0880-147E71942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assy area with trees in it&#10;&#10;AI-generated content may be incorrect.">
            <a:extLst>
              <a:ext uri="{FF2B5EF4-FFF2-40B4-BE49-F238E27FC236}">
                <a16:creationId xmlns:a16="http://schemas.microsoft.com/office/drawing/2014/main" id="{27537B21-C343-750B-61CA-0AD3E664FD0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624047" cy="94680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5947E84-688A-2352-663A-CECC37227AB8}"/>
              </a:ext>
            </a:extLst>
          </p:cNvPr>
          <p:cNvSpPr txBox="1"/>
          <p:nvPr/>
        </p:nvSpPr>
        <p:spPr>
          <a:xfrm>
            <a:off x="1147438" y="731953"/>
            <a:ext cx="9674442" cy="5201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600" b="1" dirty="0">
                <a:latin typeface="Rubik Black" pitchFamily="2" charset="-79"/>
                <a:cs typeface="Rubik Black" pitchFamily="2" charset="-79"/>
              </a:rPr>
              <a:t>Welcome 2026!</a:t>
            </a:r>
          </a:p>
        </p:txBody>
      </p:sp>
    </p:spTree>
    <p:extLst>
      <p:ext uri="{BB962C8B-B14F-4D97-AF65-F5344CB8AC3E}">
        <p14:creationId xmlns:p14="http://schemas.microsoft.com/office/powerpoint/2010/main" val="8946643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B5E0A6-A1C4-A9A4-6663-7BFA3F4839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grassy area with trees in it&#10;&#10;AI-generated content may be incorrect.">
            <a:extLst>
              <a:ext uri="{FF2B5EF4-FFF2-40B4-BE49-F238E27FC236}">
                <a16:creationId xmlns:a16="http://schemas.microsoft.com/office/drawing/2014/main" id="{2FB545A4-571D-53D1-E654-023985AB3BB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0313" y="-179883"/>
            <a:ext cx="12897100" cy="96728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B6FFEB-CAB9-D87B-6BA2-D56DD53E48EA}"/>
              </a:ext>
            </a:extLst>
          </p:cNvPr>
          <p:cNvSpPr txBox="1"/>
          <p:nvPr/>
        </p:nvSpPr>
        <p:spPr>
          <a:xfrm>
            <a:off x="11139524" y="6273225"/>
            <a:ext cx="11873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Rubik Black" pitchFamily="2" charset="-79"/>
                <a:cs typeface="Rubik Black" pitchFamily="2" charset="-79"/>
              </a:rPr>
              <a:t>2026</a:t>
            </a:r>
            <a:endParaRPr lang="en-US" sz="3200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6708CED1-D4E7-C3A4-82E4-48615F81B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051" y="1436105"/>
            <a:ext cx="5401671" cy="4847679"/>
          </a:xfrm>
        </p:spPr>
        <p:txBody>
          <a:bodyPr>
            <a:normAutofit fontScale="25000" lnSpcReduction="20000"/>
          </a:bodyPr>
          <a:lstStyle/>
          <a:p>
            <a:r>
              <a:rPr lang="en-US" sz="12800" dirty="0"/>
              <a:t>Online Repository of Resources for Municipal Implementation</a:t>
            </a:r>
          </a:p>
          <a:p>
            <a:endParaRPr lang="en-US" sz="6400" dirty="0"/>
          </a:p>
          <a:p>
            <a:r>
              <a:rPr lang="en-US" sz="12800" dirty="0"/>
              <a:t>Organized to align with</a:t>
            </a:r>
            <a:r>
              <a:rPr lang="en-US" sz="12800" b="1" i="1" dirty="0"/>
              <a:t> Sustain Delco </a:t>
            </a:r>
            <a:r>
              <a:rPr lang="en-US" sz="12800" dirty="0"/>
              <a:t>Focus Areas</a:t>
            </a:r>
          </a:p>
          <a:p>
            <a:pPr marL="0" indent="0">
              <a:buNone/>
            </a:pPr>
            <a:endParaRPr lang="en-US" sz="7200" b="1" i="1" dirty="0"/>
          </a:p>
          <a:p>
            <a:r>
              <a:rPr lang="en-US" sz="12800" dirty="0"/>
              <a:t>Over 100+ Model Documents, Educational Resources, and Tools</a:t>
            </a:r>
          </a:p>
          <a:p>
            <a:endParaRPr lang="en-US" sz="6400" dirty="0"/>
          </a:p>
          <a:p>
            <a:r>
              <a:rPr lang="en-US" sz="12800" dirty="0"/>
              <a:t>Low, Mid, and High recommended actions for each section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931B5B-CDF9-5654-48BD-2D93AB59BC1C}"/>
              </a:ext>
            </a:extLst>
          </p:cNvPr>
          <p:cNvSpPr txBox="1"/>
          <p:nvPr/>
        </p:nvSpPr>
        <p:spPr>
          <a:xfrm>
            <a:off x="228051" y="-33527"/>
            <a:ext cx="561345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u="sng" dirty="0">
                <a:latin typeface="Rubik Black" pitchFamily="2" charset="-79"/>
                <a:cs typeface="Rubik Black" pitchFamily="2" charset="-79"/>
              </a:rPr>
              <a:t>Sustainable Communities Hub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9615FE-4C3F-A19E-29C8-8BA94E3A8A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9070" y="2575242"/>
            <a:ext cx="3695700" cy="7219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318D0D-16F5-82FC-BDD4-01F47268BD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7285" y="3426778"/>
            <a:ext cx="4319270" cy="23006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209F65-DAC1-7800-D4DC-C440618B67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3760" y="448255"/>
            <a:ext cx="4846320" cy="19686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49F2C5-6877-51E7-7A1E-5B62DD64B3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53270" y="4401820"/>
            <a:ext cx="2263140" cy="18643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431BB7-0A04-59F4-31B5-FC0B9ABA8836}"/>
              </a:ext>
            </a:extLst>
          </p:cNvPr>
          <p:cNvSpPr txBox="1"/>
          <p:nvPr/>
        </p:nvSpPr>
        <p:spPr>
          <a:xfrm>
            <a:off x="9448800" y="0"/>
            <a:ext cx="337312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b="1" i="1" dirty="0">
                <a:ea typeface="Calibri"/>
                <a:cs typeface="Calibri"/>
              </a:rPr>
              <a:t>www.delcopa.gov/sustainability</a:t>
            </a:r>
            <a:endParaRPr 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166918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B7AA85DA-9628-4D56-B05D-87E174248E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t="-1" b="-564"/>
          <a:stretch/>
        </p:blipFill>
        <p:spPr>
          <a:xfrm>
            <a:off x="0" y="-1226587"/>
            <a:ext cx="12192000" cy="919236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1A7519-05DE-4250-A367-63F93BD9D3A8}"/>
              </a:ext>
            </a:extLst>
          </p:cNvPr>
          <p:cNvSpPr txBox="1"/>
          <p:nvPr/>
        </p:nvSpPr>
        <p:spPr>
          <a:xfrm>
            <a:off x="200891" y="107443"/>
            <a:ext cx="70857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>
                <a:latin typeface="Rubik Black" pitchFamily="2" charset="-79"/>
                <a:cs typeface="Rubik Black" pitchFamily="2" charset="-79"/>
              </a:rPr>
              <a:t>Sustainability in County Buildings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790ADB-F7D6-938C-F1AC-D5C4FCF2BB4D}"/>
              </a:ext>
            </a:extLst>
          </p:cNvPr>
          <p:cNvSpPr txBox="1"/>
          <p:nvPr/>
        </p:nvSpPr>
        <p:spPr>
          <a:xfrm>
            <a:off x="200891" y="1626824"/>
            <a:ext cx="6885709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Evaluating Solar Opportunities on County Properties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Grant-Funded LED Replacement and Submetering in Government Center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b="1" dirty="0">
              <a:solidFill>
                <a:prstClr val="black"/>
              </a:solidFill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Finalizing Recycling Standardization Report – State of Waste/Recycling in County Buildings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b="1" dirty="0">
              <a:solidFill>
                <a:prstClr val="black"/>
              </a:solidFill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Benchmarking Electricity Bills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b="1" dirty="0">
              <a:solidFill>
                <a:prstClr val="black"/>
              </a:solidFill>
              <a:latin typeface="Calibri" panose="020F0502020204030204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5886A4-47A6-A397-C981-26D630965C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5992" y="118756"/>
            <a:ext cx="4374277" cy="34057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A building with a blue roof&#10;&#10;AI-generated content may be incorrect.">
            <a:extLst>
              <a:ext uri="{FF2B5EF4-FFF2-40B4-BE49-F238E27FC236}">
                <a16:creationId xmlns:a16="http://schemas.microsoft.com/office/drawing/2014/main" id="{95361888-BA70-19A2-356A-3CE28E48D24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9792"/>
          <a:stretch/>
        </p:blipFill>
        <p:spPr>
          <a:xfrm>
            <a:off x="7485992" y="3622346"/>
            <a:ext cx="4505117" cy="31168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934940A-0CA6-FC7E-7695-CBA644A56D6F}"/>
              </a:ext>
            </a:extLst>
          </p:cNvPr>
          <p:cNvSpPr txBox="1"/>
          <p:nvPr/>
        </p:nvSpPr>
        <p:spPr>
          <a:xfrm>
            <a:off x="10841463" y="6154469"/>
            <a:ext cx="13505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Rubik Black" pitchFamily="2" charset="-79"/>
                <a:cs typeface="Rubik Black" pitchFamily="2" charset="-79"/>
              </a:rPr>
              <a:t>2026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7536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23B329-4996-7E5C-49DE-3ED989856D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bridge over a river&#10;&#10;Description automatically generated with medium confidence">
            <a:extLst>
              <a:ext uri="{FF2B5EF4-FFF2-40B4-BE49-F238E27FC236}">
                <a16:creationId xmlns:a16="http://schemas.microsoft.com/office/drawing/2014/main" id="{F2E47AEE-DB76-1F19-2205-55B7434E44F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-6099720"/>
            <a:ext cx="12188952" cy="1626354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8E58B69-7293-BB58-DEC5-065EB5209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3DD4CA-E3C0-820A-7754-1FBF125A2292}"/>
              </a:ext>
            </a:extLst>
          </p:cNvPr>
          <p:cNvSpPr txBox="1"/>
          <p:nvPr/>
        </p:nvSpPr>
        <p:spPr>
          <a:xfrm>
            <a:off x="84279" y="183667"/>
            <a:ext cx="11989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>
                <a:latin typeface="Rubik Black" pitchFamily="2" charset="-79"/>
                <a:cs typeface="Rubik Black" pitchFamily="2" charset="-79"/>
              </a:rPr>
              <a:t>Education and Outreach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B8DC1A-F839-8650-1213-40EB13C0A57A}"/>
              </a:ext>
            </a:extLst>
          </p:cNvPr>
          <p:cNvSpPr txBox="1"/>
          <p:nvPr/>
        </p:nvSpPr>
        <p:spPr>
          <a:xfrm>
            <a:off x="0" y="1288973"/>
            <a:ext cx="7052460" cy="7140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5 Community Presentations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Springfield Lion’s Club – 2/24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Delaware County Consortium of Governments – 2/24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Darby Creek Valley Association – 2/21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Chester Residents Concerned for Quality Living – 3/7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Delaware County Sustainability Conference - 3/13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Earth Day Celebration </a:t>
            </a:r>
            <a:r>
              <a:rPr lang="en-US" sz="2800" dirty="0"/>
              <a:t>– </a:t>
            </a:r>
            <a:r>
              <a:rPr lang="en-US" sz="2800" b="1" dirty="0"/>
              <a:t>Saturday, April 18</a:t>
            </a:r>
            <a:r>
              <a:rPr lang="en-US" sz="2800" b="1" baseline="30000" dirty="0"/>
              <a:t>th</a:t>
            </a:r>
            <a:r>
              <a:rPr lang="en-US" sz="2800" b="1" dirty="0"/>
              <a:t> - 11 AM – 2 PM – Rose Tree Park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D77037-1553-5ED2-CEF8-C98D0FEC355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503" t="4016" r="4239"/>
          <a:stretch/>
        </p:blipFill>
        <p:spPr>
          <a:xfrm>
            <a:off x="7492666" y="183144"/>
            <a:ext cx="4257603" cy="60900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C553D97-A0C7-7B9A-755C-89A111C35E72}"/>
              </a:ext>
            </a:extLst>
          </p:cNvPr>
          <p:cNvSpPr txBox="1"/>
          <p:nvPr/>
        </p:nvSpPr>
        <p:spPr>
          <a:xfrm>
            <a:off x="10917609" y="6281526"/>
            <a:ext cx="13424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Rubik Black" pitchFamily="2" charset="-79"/>
                <a:cs typeface="Rubik Black" pitchFamily="2" charset="-79"/>
              </a:rPr>
              <a:t>2026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28419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ree, outdoor, plant, surrounded&#10;&#10;Description automatically generated">
            <a:extLst>
              <a:ext uri="{FF2B5EF4-FFF2-40B4-BE49-F238E27FC236}">
                <a16:creationId xmlns:a16="http://schemas.microsoft.com/office/drawing/2014/main" id="{A965E057-B919-43CC-8D60-DBBB72D6868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21"/>
          <a:stretch/>
        </p:blipFill>
        <p:spPr>
          <a:xfrm>
            <a:off x="0" y="-37089"/>
            <a:ext cx="12308305" cy="693217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6EFE189-C665-4CB7-B7D6-AC48769F6F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8548" y="2370614"/>
            <a:ext cx="9919317" cy="211677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Rubik Black" pitchFamily="2" charset="-79"/>
                <a:cs typeface="Rubik Black" pitchFamily="2" charset="-79"/>
              </a:rPr>
              <a:t>DELAWARE COUNTY</a:t>
            </a:r>
            <a:br>
              <a:rPr lang="en-US" b="1" dirty="0">
                <a:latin typeface="Rubik Black" pitchFamily="2" charset="-79"/>
                <a:cs typeface="Rubik Black" pitchFamily="2" charset="-79"/>
              </a:rPr>
            </a:br>
            <a:r>
              <a:rPr lang="en-US" sz="9800" b="1" dirty="0">
                <a:latin typeface="Rubik Black" pitchFamily="2" charset="-79"/>
                <a:cs typeface="Rubik Black" pitchFamily="2" charset="-79"/>
              </a:rPr>
              <a:t>OFFICE OF SUSTAINABILITY</a:t>
            </a:r>
            <a:br>
              <a:rPr lang="en-US" sz="9800" b="1" dirty="0">
                <a:latin typeface="Rubik Black" pitchFamily="2" charset="-79"/>
                <a:cs typeface="Rubik Black" pitchFamily="2" charset="-79"/>
              </a:rPr>
            </a:br>
            <a:r>
              <a:rPr lang="en-US" sz="6700" b="1">
                <a:latin typeface="Rubik Black" pitchFamily="2" charset="-79"/>
                <a:cs typeface="Rubik Black" pitchFamily="2" charset="-79"/>
              </a:rPr>
              <a:t>2026 UPDATE</a:t>
            </a:r>
            <a:endParaRPr lang="en-US" dirty="0">
              <a:latin typeface="Rubik Black" pitchFamily="2" charset="-79"/>
              <a:cs typeface="Rubik Black" pitchFamily="2" charset="-79"/>
            </a:endParaRPr>
          </a:p>
        </p:txBody>
      </p:sp>
      <p:pic>
        <p:nvPicPr>
          <p:cNvPr id="13" name="Picture 12" descr="Shape&#10;&#10;Description automatically generated">
            <a:extLst>
              <a:ext uri="{FF2B5EF4-FFF2-40B4-BE49-F238E27FC236}">
                <a16:creationId xmlns:a16="http://schemas.microsoft.com/office/drawing/2014/main" id="{C0E4A89D-9281-4F86-8038-0D8407CEFE0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683" y="4895490"/>
            <a:ext cx="1832642" cy="1831421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16EC71E2-02C8-467E-A0B3-A442E960D6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061" y="4895490"/>
            <a:ext cx="1832641" cy="183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4299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7002" y="0"/>
            <a:ext cx="12288710" cy="6858000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27826" y="341342"/>
            <a:ext cx="10515600" cy="653896"/>
          </a:xfrm>
          <a:prstGeom prst="rect">
            <a:avLst/>
          </a:prstGeom>
        </p:spPr>
        <p:txBody>
          <a:bodyPr vert="horz" wrap="square" lIns="0" tIns="98932" rIns="0" bIns="0" rtlCol="0">
            <a:spAutoFit/>
          </a:bodyPr>
          <a:lstStyle/>
          <a:p>
            <a:r>
              <a:rPr lang="en-US" sz="4000" b="1" u="sng" dirty="0">
                <a:latin typeface="Rubik Black" pitchFamily="2" charset="-79"/>
                <a:cs typeface="Rubik Black" pitchFamily="2" charset="-79"/>
              </a:rPr>
              <a:t>Economic Sustainability </a:t>
            </a:r>
            <a:endParaRPr lang="en-US" sz="4000" u="sng" dirty="0">
              <a:latin typeface="Rubik Black" pitchFamily="2" charset="-79"/>
              <a:cs typeface="Rubik Black" pitchFamily="2" charset="-79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0917861" y="221308"/>
            <a:ext cx="840105" cy="643890"/>
            <a:chOff x="10940024" y="411272"/>
            <a:chExt cx="840105" cy="643890"/>
          </a:xfrm>
        </p:grpSpPr>
        <p:sp>
          <p:nvSpPr>
            <p:cNvPr id="7" name="object 7"/>
            <p:cNvSpPr/>
            <p:nvPr/>
          </p:nvSpPr>
          <p:spPr>
            <a:xfrm>
              <a:off x="10945517" y="672852"/>
              <a:ext cx="829310" cy="377190"/>
            </a:xfrm>
            <a:custGeom>
              <a:avLst/>
              <a:gdLst/>
              <a:ahLst/>
              <a:cxnLst/>
              <a:rect l="l" t="t" r="r" b="b"/>
              <a:pathLst>
                <a:path w="829309" h="377190">
                  <a:moveTo>
                    <a:pt x="828839" y="0"/>
                  </a:moveTo>
                  <a:lnTo>
                    <a:pt x="0" y="0"/>
                  </a:lnTo>
                  <a:lnTo>
                    <a:pt x="0" y="376610"/>
                  </a:lnTo>
                  <a:lnTo>
                    <a:pt x="828839" y="376610"/>
                  </a:lnTo>
                  <a:lnTo>
                    <a:pt x="828839" y="320119"/>
                  </a:lnTo>
                  <a:lnTo>
                    <a:pt x="94187" y="320119"/>
                  </a:lnTo>
                  <a:lnTo>
                    <a:pt x="56512" y="282458"/>
                  </a:lnTo>
                  <a:lnTo>
                    <a:pt x="56512" y="94144"/>
                  </a:lnTo>
                  <a:lnTo>
                    <a:pt x="94187" y="56483"/>
                  </a:lnTo>
                  <a:lnTo>
                    <a:pt x="828839" y="56483"/>
                  </a:lnTo>
                  <a:lnTo>
                    <a:pt x="828839" y="0"/>
                  </a:lnTo>
                  <a:close/>
                </a:path>
                <a:path w="829309" h="377190">
                  <a:moveTo>
                    <a:pt x="828839" y="56483"/>
                  </a:moveTo>
                  <a:lnTo>
                    <a:pt x="744072" y="56483"/>
                  </a:lnTo>
                  <a:lnTo>
                    <a:pt x="772328" y="84737"/>
                  </a:lnTo>
                  <a:lnTo>
                    <a:pt x="772328" y="291873"/>
                  </a:lnTo>
                  <a:lnTo>
                    <a:pt x="744072" y="320119"/>
                  </a:lnTo>
                  <a:lnTo>
                    <a:pt x="828839" y="320119"/>
                  </a:lnTo>
                  <a:lnTo>
                    <a:pt x="828839" y="56483"/>
                  </a:lnTo>
                  <a:close/>
                </a:path>
              </a:pathLst>
            </a:custGeom>
            <a:solidFill>
              <a:srgbClr val="3856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945517" y="672852"/>
              <a:ext cx="829310" cy="377190"/>
            </a:xfrm>
            <a:custGeom>
              <a:avLst/>
              <a:gdLst/>
              <a:ahLst/>
              <a:cxnLst/>
              <a:rect l="l" t="t" r="r" b="b"/>
              <a:pathLst>
                <a:path w="829309" h="377190">
                  <a:moveTo>
                    <a:pt x="772328" y="291873"/>
                  </a:moveTo>
                  <a:lnTo>
                    <a:pt x="744072" y="320119"/>
                  </a:lnTo>
                  <a:lnTo>
                    <a:pt x="94187" y="320119"/>
                  </a:lnTo>
                  <a:lnTo>
                    <a:pt x="56512" y="282458"/>
                  </a:lnTo>
                  <a:lnTo>
                    <a:pt x="56512" y="94144"/>
                  </a:lnTo>
                  <a:lnTo>
                    <a:pt x="94187" y="56483"/>
                  </a:lnTo>
                  <a:lnTo>
                    <a:pt x="744072" y="56483"/>
                  </a:lnTo>
                  <a:lnTo>
                    <a:pt x="772328" y="84737"/>
                  </a:lnTo>
                  <a:lnTo>
                    <a:pt x="772328" y="291873"/>
                  </a:lnTo>
                  <a:close/>
                </a:path>
                <a:path w="829309" h="377190">
                  <a:moveTo>
                    <a:pt x="0" y="0"/>
                  </a:moveTo>
                  <a:lnTo>
                    <a:pt x="0" y="376610"/>
                  </a:lnTo>
                  <a:lnTo>
                    <a:pt x="828839" y="376610"/>
                  </a:lnTo>
                  <a:lnTo>
                    <a:pt x="828839" y="0"/>
                  </a:lnTo>
                  <a:lnTo>
                    <a:pt x="0" y="0"/>
                  </a:lnTo>
                  <a:close/>
                </a:path>
              </a:pathLst>
            </a:custGeom>
            <a:ln w="10986">
              <a:solidFill>
                <a:srgbClr val="5382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279094" y="761503"/>
              <a:ext cx="161684" cy="19930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090722" y="827418"/>
              <a:ext cx="67498" cy="6747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561653" y="827418"/>
              <a:ext cx="67498" cy="6747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1052890" y="416764"/>
              <a:ext cx="546735" cy="207645"/>
            </a:xfrm>
            <a:custGeom>
              <a:avLst/>
              <a:gdLst/>
              <a:ahLst/>
              <a:cxnLst/>
              <a:rect l="l" t="t" r="r" b="b"/>
              <a:pathLst>
                <a:path w="546734" h="207645">
                  <a:moveTo>
                    <a:pt x="506722" y="0"/>
                  </a:moveTo>
                  <a:lnTo>
                    <a:pt x="0" y="207128"/>
                  </a:lnTo>
                  <a:lnTo>
                    <a:pt x="290093" y="149694"/>
                  </a:lnTo>
                  <a:lnTo>
                    <a:pt x="475640" y="74372"/>
                  </a:lnTo>
                  <a:lnTo>
                    <a:pt x="489768" y="110150"/>
                  </a:lnTo>
                  <a:lnTo>
                    <a:pt x="546280" y="98852"/>
                  </a:lnTo>
                  <a:lnTo>
                    <a:pt x="506722" y="0"/>
                  </a:lnTo>
                  <a:close/>
                </a:path>
              </a:pathLst>
            </a:custGeom>
            <a:solidFill>
              <a:srgbClr val="3856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1052890" y="416764"/>
              <a:ext cx="546735" cy="207645"/>
            </a:xfrm>
            <a:custGeom>
              <a:avLst/>
              <a:gdLst/>
              <a:ahLst/>
              <a:cxnLst/>
              <a:rect l="l" t="t" r="r" b="b"/>
              <a:pathLst>
                <a:path w="546734" h="207645">
                  <a:moveTo>
                    <a:pt x="475640" y="74372"/>
                  </a:moveTo>
                  <a:lnTo>
                    <a:pt x="489768" y="110150"/>
                  </a:lnTo>
                  <a:lnTo>
                    <a:pt x="546280" y="98852"/>
                  </a:lnTo>
                  <a:lnTo>
                    <a:pt x="506722" y="0"/>
                  </a:lnTo>
                  <a:lnTo>
                    <a:pt x="0" y="207128"/>
                  </a:lnTo>
                  <a:lnTo>
                    <a:pt x="290093" y="149694"/>
                  </a:lnTo>
                  <a:lnTo>
                    <a:pt x="475640" y="74372"/>
                  </a:lnTo>
                  <a:close/>
                </a:path>
              </a:pathLst>
            </a:custGeom>
            <a:ln w="10984">
              <a:solidFill>
                <a:srgbClr val="5382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1190402" y="539155"/>
              <a:ext cx="502284" cy="96520"/>
            </a:xfrm>
            <a:custGeom>
              <a:avLst/>
              <a:gdLst/>
              <a:ahLst/>
              <a:cxnLst/>
              <a:rect l="l" t="t" r="r" b="b"/>
              <a:pathLst>
                <a:path w="502284" h="96520">
                  <a:moveTo>
                    <a:pt x="483175" y="0"/>
                  </a:moveTo>
                  <a:lnTo>
                    <a:pt x="0" y="96035"/>
                  </a:lnTo>
                  <a:lnTo>
                    <a:pt x="289151" y="96035"/>
                  </a:lnTo>
                  <a:lnTo>
                    <a:pt x="437966" y="66848"/>
                  </a:lnTo>
                  <a:lnTo>
                    <a:pt x="444559" y="96035"/>
                  </a:lnTo>
                  <a:lnTo>
                    <a:pt x="502012" y="96035"/>
                  </a:lnTo>
                  <a:lnTo>
                    <a:pt x="483175" y="0"/>
                  </a:lnTo>
                  <a:close/>
                </a:path>
              </a:pathLst>
            </a:custGeom>
            <a:solidFill>
              <a:srgbClr val="3856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1190402" y="539155"/>
              <a:ext cx="502284" cy="96520"/>
            </a:xfrm>
            <a:custGeom>
              <a:avLst/>
              <a:gdLst/>
              <a:ahLst/>
              <a:cxnLst/>
              <a:rect l="l" t="t" r="r" b="b"/>
              <a:pathLst>
                <a:path w="502284" h="96520">
                  <a:moveTo>
                    <a:pt x="289151" y="96035"/>
                  </a:moveTo>
                  <a:lnTo>
                    <a:pt x="437966" y="66848"/>
                  </a:lnTo>
                  <a:lnTo>
                    <a:pt x="444559" y="96035"/>
                  </a:lnTo>
                  <a:lnTo>
                    <a:pt x="502012" y="96035"/>
                  </a:lnTo>
                  <a:lnTo>
                    <a:pt x="483175" y="0"/>
                  </a:lnTo>
                  <a:lnTo>
                    <a:pt x="0" y="96035"/>
                  </a:lnTo>
                  <a:lnTo>
                    <a:pt x="289151" y="96035"/>
                  </a:lnTo>
                  <a:close/>
                </a:path>
              </a:pathLst>
            </a:custGeom>
            <a:ln w="10984">
              <a:solidFill>
                <a:srgbClr val="5382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BF46FCC3-EAF7-D059-6684-02B33F87181E}"/>
              </a:ext>
            </a:extLst>
          </p:cNvPr>
          <p:cNvSpPr txBox="1"/>
          <p:nvPr/>
        </p:nvSpPr>
        <p:spPr>
          <a:xfrm>
            <a:off x="848806" y="5994072"/>
            <a:ext cx="46464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Rubik Black" pitchFamily="2" charset="-79"/>
                <a:cs typeface="Rubik Black" pitchFamily="2" charset="-79"/>
              </a:rPr>
              <a:t>*7 Open Grants in 2025</a:t>
            </a:r>
            <a:endParaRPr lang="en-US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B2E1B49-63DF-1F98-394C-5C6BF01C135B}"/>
              </a:ext>
            </a:extLst>
          </p:cNvPr>
          <p:cNvSpPr txBox="1"/>
          <p:nvPr/>
        </p:nvSpPr>
        <p:spPr>
          <a:xfrm>
            <a:off x="7106192" y="5994072"/>
            <a:ext cx="46464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highlight>
                  <a:srgbClr val="FFFF00"/>
                </a:highlight>
                <a:latin typeface="Rubik Black" pitchFamily="2" charset="-79"/>
                <a:cs typeface="Rubik Black" pitchFamily="2" charset="-79"/>
              </a:rPr>
              <a:t>*3 New Awards in 2026</a:t>
            </a:r>
            <a:endParaRPr lang="en-US" sz="3200" dirty="0">
              <a:solidFill>
                <a:schemeClr val="accent5">
                  <a:lumMod val="50000"/>
                </a:schemeClr>
              </a:solidFill>
              <a:highlight>
                <a:srgbClr val="FFFF00"/>
              </a:highlight>
            </a:endParaRP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AE6D0D5B-12E3-8F14-28A3-669C2F5C4E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111" y="1294333"/>
            <a:ext cx="11187129" cy="46105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0C3536-09FC-17D5-3B24-A87DFABF39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grassy area with trees in it&#10;&#10;AI-generated content may be incorrect.">
            <a:extLst>
              <a:ext uri="{FF2B5EF4-FFF2-40B4-BE49-F238E27FC236}">
                <a16:creationId xmlns:a16="http://schemas.microsoft.com/office/drawing/2014/main" id="{C01C7F27-3677-349E-25CF-8B7171F96A6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0313" y="-179883"/>
            <a:ext cx="12897100" cy="96728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BC149A-1FF0-04A3-45D1-512010A783C9}"/>
              </a:ext>
            </a:extLst>
          </p:cNvPr>
          <p:cNvSpPr txBox="1"/>
          <p:nvPr/>
        </p:nvSpPr>
        <p:spPr>
          <a:xfrm>
            <a:off x="11139524" y="6273225"/>
            <a:ext cx="11873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Rubik Black" pitchFamily="2" charset="-79"/>
                <a:cs typeface="Rubik Black" pitchFamily="2" charset="-79"/>
              </a:rPr>
              <a:t>2026</a:t>
            </a:r>
            <a:endParaRPr lang="en-US" sz="3200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F8EA16C7-DED5-9BA6-34CD-8CFEC7CDC5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051" y="1149666"/>
            <a:ext cx="6925457" cy="5526556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Join Us For Community Events!</a:t>
            </a:r>
          </a:p>
          <a:p>
            <a:pPr lvl="1"/>
            <a:r>
              <a:rPr lang="en-US" b="1" dirty="0"/>
              <a:t>Earth Day Celebration </a:t>
            </a:r>
            <a:r>
              <a:rPr lang="en-US" dirty="0"/>
              <a:t>– Saturday, April 18</a:t>
            </a:r>
            <a:r>
              <a:rPr lang="en-US" baseline="30000" dirty="0"/>
              <a:t>th</a:t>
            </a:r>
            <a:r>
              <a:rPr lang="en-US" dirty="0"/>
              <a:t> in Rose Tree Park </a:t>
            </a:r>
          </a:p>
          <a:p>
            <a:pPr lvl="1"/>
            <a:r>
              <a:rPr lang="en-US" b="1" dirty="0"/>
              <a:t>Campaign Sign Recycling </a:t>
            </a:r>
            <a:r>
              <a:rPr lang="en-US" dirty="0"/>
              <a:t>– May 29</a:t>
            </a:r>
            <a:r>
              <a:rPr lang="en-US" baseline="30000" dirty="0"/>
              <a:t>th</a:t>
            </a:r>
            <a:r>
              <a:rPr lang="en-US" dirty="0"/>
              <a:t> &amp; 30</a:t>
            </a:r>
            <a:r>
              <a:rPr lang="en-US" baseline="30000" dirty="0"/>
              <a:t>th</a:t>
            </a:r>
            <a:r>
              <a:rPr lang="en-US" dirty="0"/>
              <a:t> in Rose Tree Park</a:t>
            </a:r>
          </a:p>
          <a:p>
            <a:r>
              <a:rPr lang="en-US" b="1" dirty="0"/>
              <a:t>Explore County Resources and Bring Back to Your Organizations or Communities for Implementation!</a:t>
            </a:r>
          </a:p>
          <a:p>
            <a:pPr lvl="1"/>
            <a:r>
              <a:rPr lang="en-US" dirty="0"/>
              <a:t>Sustainable Communities Hub</a:t>
            </a:r>
          </a:p>
          <a:p>
            <a:pPr lvl="1"/>
            <a:r>
              <a:rPr lang="en-US" dirty="0"/>
              <a:t>Sustain Delco Plan</a:t>
            </a:r>
          </a:p>
          <a:p>
            <a:pPr lvl="1"/>
            <a:r>
              <a:rPr lang="en-US" dirty="0"/>
              <a:t>Zero Waste Plan</a:t>
            </a:r>
          </a:p>
          <a:p>
            <a:pPr lvl="1"/>
            <a:r>
              <a:rPr lang="en-US" dirty="0"/>
              <a:t>Tree Canopy Study</a:t>
            </a:r>
          </a:p>
          <a:p>
            <a:r>
              <a:rPr lang="en-US" b="1" dirty="0"/>
              <a:t>Take the Positive Momentum from today and go make a change!</a:t>
            </a:r>
          </a:p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67F0B9-8D5A-A0D1-EA70-C55F00DB1898}"/>
              </a:ext>
            </a:extLst>
          </p:cNvPr>
          <p:cNvSpPr txBox="1"/>
          <p:nvPr/>
        </p:nvSpPr>
        <p:spPr>
          <a:xfrm>
            <a:off x="228051" y="0"/>
            <a:ext cx="56134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u="sng" dirty="0">
                <a:latin typeface="Rubik Black" pitchFamily="2" charset="-79"/>
                <a:cs typeface="Rubik Black" pitchFamily="2" charset="-79"/>
              </a:rPr>
              <a:t>How to Get Involved!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FD06E8-AD7B-238E-3BC6-E1BA0D2A61B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503" t="4016" r="4239"/>
          <a:stretch/>
        </p:blipFill>
        <p:spPr>
          <a:xfrm>
            <a:off x="7706346" y="106026"/>
            <a:ext cx="4257603" cy="609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6190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284B70D5-875B-433D-BDBD-1522A85D6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grass, tree, outdoor, field&#10;&#10;Description automatically generated">
            <a:extLst>
              <a:ext uri="{FF2B5EF4-FFF2-40B4-BE49-F238E27FC236}">
                <a16:creationId xmlns:a16="http://schemas.microsoft.com/office/drawing/2014/main" id="{B677E5A7-F7B6-448C-ABD4-0B368789756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392" y="-630620"/>
            <a:ext cx="12542783" cy="8361855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947DF4A-614C-4B4C-8B80-E5B9D8E8C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1E299956-A9E7-4FC1-A0B1-D590CA973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7FC539C-B783-4B03-9F9E-D13430F3F6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Content Placeholder 12">
            <a:extLst>
              <a:ext uri="{FF2B5EF4-FFF2-40B4-BE49-F238E27FC236}">
                <a16:creationId xmlns:a16="http://schemas.microsoft.com/office/drawing/2014/main" id="{1917D895-91F4-43B7-BFC6-105DED712D94}"/>
              </a:ext>
            </a:extLst>
          </p:cNvPr>
          <p:cNvSpPr txBox="1">
            <a:spLocks/>
          </p:cNvSpPr>
          <p:nvPr/>
        </p:nvSpPr>
        <p:spPr>
          <a:xfrm>
            <a:off x="5172768" y="1593910"/>
            <a:ext cx="4604755" cy="3670180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3901"/>
              </a:buClr>
              <a:buSzTx/>
              <a:buFont typeface="Calibri" panose="020F050202020403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Rebecca Yurkovich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3901"/>
              </a:buClr>
              <a:buSzTx/>
              <a:buFont typeface="Calibri" panose="020F050202020403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County Sustainability Officer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3901"/>
              </a:buClr>
              <a:buSzTx/>
              <a:buFont typeface="Calibri" panose="020F050202020403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Delaware County Office of Sustainability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3901"/>
              </a:buClr>
              <a:buSzTx/>
              <a:buFont typeface="Calibri" panose="020F050202020403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Media, PA 19063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3901"/>
              </a:buClr>
              <a:buSzTx/>
              <a:buFont typeface="Calibri" panose="020F0502020204030204" pitchFamily="34" charset="0"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yurkovichr@co.delaware.pa.us</a:t>
            </a:r>
            <a:endParaRPr kumimoji="0" lang="en-US" sz="2800" b="0" i="0" u="sng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3901"/>
              </a:buClr>
              <a:buSzTx/>
              <a:buFont typeface="Calibri" panose="020F050202020403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3901"/>
              </a:buClr>
              <a:buSzTx/>
              <a:buFont typeface="Calibri" panose="020F050202020403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Cell: (484) 846-2075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3901"/>
              </a:buClr>
              <a:buSzTx/>
              <a:buFont typeface="Calibri" panose="020F050202020403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www.delcopa.gov/sustainability</a:t>
            </a:r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35FB19A6-0B99-4BC1-81DF-6ADF130C0E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400" y="1593910"/>
            <a:ext cx="1833863" cy="1832641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5D1CB050-0F08-4931-878C-3C1BDADC1D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129" y="1593910"/>
            <a:ext cx="1832641" cy="183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6934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No photo description available.">
            <a:extLst>
              <a:ext uri="{FF2B5EF4-FFF2-40B4-BE49-F238E27FC236}">
                <a16:creationId xmlns:a16="http://schemas.microsoft.com/office/drawing/2014/main" id="{883D278C-DC22-4330-8466-B322F97EBE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06"/>
          <a:stretch/>
        </p:blipFill>
        <p:spPr bwMode="auto">
          <a:xfrm>
            <a:off x="1524" y="-284205"/>
            <a:ext cx="12190476" cy="7142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" name="Rectangle: Single Corner Snipped 4">
            <a:extLst>
              <a:ext uri="{FF2B5EF4-FFF2-40B4-BE49-F238E27FC236}">
                <a16:creationId xmlns:a16="http://schemas.microsoft.com/office/drawing/2014/main" id="{C71AB586-EC18-48AA-A308-BF76C36005A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19125" y="685800"/>
            <a:ext cx="10677525" cy="5486400"/>
          </a:xfrm>
          <a:prstGeom prst="snip1Rect">
            <a:avLst/>
          </a:prstGeom>
          <a:noFill/>
          <a:ln w="76200">
            <a:solidFill>
              <a:srgbClr val="087D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1A7519-05DE-4250-A367-63F93BD9D3A8}"/>
              </a:ext>
            </a:extLst>
          </p:cNvPr>
          <p:cNvSpPr txBox="1"/>
          <p:nvPr/>
        </p:nvSpPr>
        <p:spPr>
          <a:xfrm>
            <a:off x="989760" y="763110"/>
            <a:ext cx="24449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u="sng" dirty="0">
                <a:latin typeface="Rubik Black" pitchFamily="2" charset="-79"/>
                <a:cs typeface="Rubik Black" pitchFamily="2" charset="-79"/>
              </a:rPr>
              <a:t>Agenda</a:t>
            </a:r>
          </a:p>
        </p:txBody>
      </p:sp>
      <p:pic>
        <p:nvPicPr>
          <p:cNvPr id="6" name="Content Placeholder 5" descr="Logo, company name&#10;&#10;Description automatically generated">
            <a:extLst>
              <a:ext uri="{FF2B5EF4-FFF2-40B4-BE49-F238E27FC236}">
                <a16:creationId xmlns:a16="http://schemas.microsoft.com/office/drawing/2014/main" id="{1DF1E917-7443-45E8-B7DF-7178C76E3A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885" y="103331"/>
            <a:ext cx="1165713" cy="1164937"/>
          </a:xfr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20C8AAF-7298-4E8B-9649-28E43A797744}"/>
              </a:ext>
            </a:extLst>
          </p:cNvPr>
          <p:cNvSpPr txBox="1"/>
          <p:nvPr/>
        </p:nvSpPr>
        <p:spPr>
          <a:xfrm>
            <a:off x="895349" y="1764240"/>
            <a:ext cx="614442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600" b="1" dirty="0"/>
              <a:t>Introduction to DCOS</a:t>
            </a:r>
          </a:p>
          <a:p>
            <a:pPr marL="457200" indent="-457200">
              <a:buFontTx/>
              <a:buChar char="-"/>
            </a:pPr>
            <a:r>
              <a:rPr lang="en-US" sz="3600" b="1" dirty="0"/>
              <a:t>Office of Sustainability Updates</a:t>
            </a:r>
          </a:p>
          <a:p>
            <a:pPr marL="914400" lvl="1" indent="-457200">
              <a:buFontTx/>
              <a:buChar char="-"/>
            </a:pPr>
            <a:r>
              <a:rPr lang="en-US" sz="3600" b="1" dirty="0"/>
              <a:t>Highlights since June 2025</a:t>
            </a:r>
          </a:p>
          <a:p>
            <a:pPr marL="914400" lvl="1" indent="-457200">
              <a:buFontTx/>
              <a:buChar char="-"/>
            </a:pPr>
            <a:r>
              <a:rPr lang="en-US" sz="3600" b="1" dirty="0"/>
              <a:t>In the Works - 2026</a:t>
            </a:r>
          </a:p>
          <a:p>
            <a:pPr marL="457200" indent="-457200">
              <a:buFontTx/>
              <a:buChar char="-"/>
            </a:pPr>
            <a:r>
              <a:rPr lang="en-US" sz="3600" b="1" dirty="0"/>
              <a:t>Economic Sustainability</a:t>
            </a:r>
          </a:p>
        </p:txBody>
      </p:sp>
      <p:sp>
        <p:nvSpPr>
          <p:cNvPr id="15" name="AutoShape 2" descr="Image preview">
            <a:extLst>
              <a:ext uri="{FF2B5EF4-FFF2-40B4-BE49-F238E27FC236}">
                <a16:creationId xmlns:a16="http://schemas.microsoft.com/office/drawing/2014/main" id="{23225A27-C1BF-1837-3513-E1D072FC31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8215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32E466-7052-FC3F-7053-6AAB36D80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No photo description available.">
            <a:extLst>
              <a:ext uri="{FF2B5EF4-FFF2-40B4-BE49-F238E27FC236}">
                <a16:creationId xmlns:a16="http://schemas.microsoft.com/office/drawing/2014/main" id="{817A9D8A-B1A8-AA55-E566-42365157E9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06"/>
          <a:stretch/>
        </p:blipFill>
        <p:spPr bwMode="auto">
          <a:xfrm>
            <a:off x="1524" y="-284205"/>
            <a:ext cx="12190476" cy="7142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41BDA58-1881-6882-2D29-17EE7959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" name="Rectangle: Single Corner Snipped 4">
            <a:extLst>
              <a:ext uri="{FF2B5EF4-FFF2-40B4-BE49-F238E27FC236}">
                <a16:creationId xmlns:a16="http://schemas.microsoft.com/office/drawing/2014/main" id="{FDD56AB6-8278-E035-5232-62C78DBE76E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19125" y="685800"/>
            <a:ext cx="10677525" cy="5486400"/>
          </a:xfrm>
          <a:prstGeom prst="snip1Rect">
            <a:avLst/>
          </a:prstGeom>
          <a:noFill/>
          <a:ln w="76200">
            <a:solidFill>
              <a:srgbClr val="087D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612478-5199-16E9-7C77-3D4CFE9B8E5E}"/>
              </a:ext>
            </a:extLst>
          </p:cNvPr>
          <p:cNvSpPr txBox="1"/>
          <p:nvPr/>
        </p:nvSpPr>
        <p:spPr>
          <a:xfrm>
            <a:off x="989760" y="763110"/>
            <a:ext cx="81676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u="sng" dirty="0">
                <a:latin typeface="Rubik Black" pitchFamily="2" charset="-79"/>
                <a:cs typeface="Rubik Black" pitchFamily="2" charset="-79"/>
              </a:rPr>
              <a:t>Office of Sustainability Structure</a:t>
            </a:r>
          </a:p>
        </p:txBody>
      </p:sp>
      <p:pic>
        <p:nvPicPr>
          <p:cNvPr id="6" name="Content Placeholder 5" descr="Logo, company name&#10;&#10;Description automatically generated">
            <a:extLst>
              <a:ext uri="{FF2B5EF4-FFF2-40B4-BE49-F238E27FC236}">
                <a16:creationId xmlns:a16="http://schemas.microsoft.com/office/drawing/2014/main" id="{09B47A7A-0876-82AD-D8FA-FFB035BC83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885" y="103331"/>
            <a:ext cx="1165713" cy="1164937"/>
          </a:xfr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CD0FB90-8958-A3D6-70A6-C08F496C7743}"/>
              </a:ext>
            </a:extLst>
          </p:cNvPr>
          <p:cNvSpPr txBox="1"/>
          <p:nvPr/>
        </p:nvSpPr>
        <p:spPr>
          <a:xfrm>
            <a:off x="1008035" y="2053465"/>
            <a:ext cx="5173864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Open Sans" panose="020B0606030504020204" pitchFamily="34" charset="0"/>
              </a:rPr>
              <a:t>Our m</a:t>
            </a:r>
            <a:r>
              <a:rPr lang="en-US" sz="2800" b="1" i="0" dirty="0">
                <a:effectLst/>
                <a:latin typeface="Open Sans" panose="020B0606030504020204" pitchFamily="34" charset="0"/>
              </a:rPr>
              <a:t>ission is making the Delaware County community and its government operations more sustainable and resilient to the effects of climate change.</a:t>
            </a:r>
            <a:endParaRPr lang="en-US" sz="2800" b="1" dirty="0"/>
          </a:p>
        </p:txBody>
      </p:sp>
      <p:pic>
        <p:nvPicPr>
          <p:cNvPr id="13" name="Picture 12" descr="Diagram&#10;&#10;AI-generated content may be incorrect.">
            <a:extLst>
              <a:ext uri="{FF2B5EF4-FFF2-40B4-BE49-F238E27FC236}">
                <a16:creationId xmlns:a16="http://schemas.microsoft.com/office/drawing/2014/main" id="{3CD94871-CEED-144E-067B-91B9565114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887" y="1561512"/>
            <a:ext cx="4999166" cy="4354413"/>
          </a:xfrm>
          <a:prstGeom prst="rect">
            <a:avLst/>
          </a:prstGeom>
        </p:spPr>
      </p:pic>
      <p:pic>
        <p:nvPicPr>
          <p:cNvPr id="4" name="Picture 3" descr="Graphical user interface&#10;&#10;AI-generated content may be incorrect.">
            <a:extLst>
              <a:ext uri="{FF2B5EF4-FFF2-40B4-BE49-F238E27FC236}">
                <a16:creationId xmlns:a16="http://schemas.microsoft.com/office/drawing/2014/main" id="{ED23924C-CC3F-8987-DF35-264BCB4E46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65" t="21465" r="31834" b="63114"/>
          <a:stretch/>
        </p:blipFill>
        <p:spPr>
          <a:xfrm>
            <a:off x="10223899" y="5064990"/>
            <a:ext cx="969217" cy="98325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0B493C-6D7F-DC16-FE86-5513D15ED33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8" t="41335" r="72779" b="31319"/>
          <a:stretch/>
        </p:blipFill>
        <p:spPr>
          <a:xfrm>
            <a:off x="6824872" y="3759302"/>
            <a:ext cx="969217" cy="103685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2326529-A829-5841-50D1-F59A184260B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9346" t="10039" r="12232" b="10704"/>
          <a:stretch/>
        </p:blipFill>
        <p:spPr>
          <a:xfrm>
            <a:off x="5611391" y="4995972"/>
            <a:ext cx="969217" cy="99100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5" name="AutoShape 2" descr="Image preview">
            <a:extLst>
              <a:ext uri="{FF2B5EF4-FFF2-40B4-BE49-F238E27FC236}">
                <a16:creationId xmlns:a16="http://schemas.microsoft.com/office/drawing/2014/main" id="{CA4A05C1-96F9-4F02-32E7-10814C3543A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1995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7F47B-C863-48FF-891C-D880AF2C8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6C20B-47A4-4073-94C1-A4FE1CBE98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0AD877-9611-4F72-884D-6D39BA9DC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230368" cy="6858000"/>
          </a:xfrm>
          <a:prstGeom prst="rect">
            <a:avLst/>
          </a:prstGeom>
        </p:spPr>
      </p:pic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C338E87-5353-4C52-B36C-2E729D5EC3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368" y="334564"/>
            <a:ext cx="6817896" cy="652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2549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assy area with trees in it&#10;&#10;AI-generated content may be incorrect.">
            <a:extLst>
              <a:ext uri="{FF2B5EF4-FFF2-40B4-BE49-F238E27FC236}">
                <a16:creationId xmlns:a16="http://schemas.microsoft.com/office/drawing/2014/main" id="{53F70393-198C-4E56-B7EF-8AB675899D3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624047" cy="94680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F33A0CC-6221-303C-94AF-6E366E61E85C}"/>
              </a:ext>
            </a:extLst>
          </p:cNvPr>
          <p:cNvSpPr txBox="1"/>
          <p:nvPr/>
        </p:nvSpPr>
        <p:spPr>
          <a:xfrm>
            <a:off x="617553" y="625421"/>
            <a:ext cx="11152203" cy="5201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600" b="1" dirty="0">
                <a:latin typeface="Rubik Black" pitchFamily="2" charset="-79"/>
                <a:cs typeface="Rubik Black" pitchFamily="2" charset="-79"/>
              </a:rPr>
              <a:t>Highlights </a:t>
            </a:r>
          </a:p>
          <a:p>
            <a:pPr algn="ctr"/>
            <a:r>
              <a:rPr lang="en-US" sz="16600" b="1" dirty="0">
                <a:latin typeface="Rubik Black" pitchFamily="2" charset="-79"/>
                <a:cs typeface="Rubik Black" pitchFamily="2" charset="-79"/>
              </a:rPr>
              <a:t>from 2025</a:t>
            </a:r>
          </a:p>
        </p:txBody>
      </p:sp>
    </p:spTree>
    <p:extLst>
      <p:ext uri="{BB962C8B-B14F-4D97-AF65-F5344CB8AC3E}">
        <p14:creationId xmlns:p14="http://schemas.microsoft.com/office/powerpoint/2010/main" val="38258870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1C46B7-74E8-91F6-62E3-E529E7BE8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No photo description available.">
            <a:extLst>
              <a:ext uri="{FF2B5EF4-FFF2-40B4-BE49-F238E27FC236}">
                <a16:creationId xmlns:a16="http://schemas.microsoft.com/office/drawing/2014/main" id="{283C38BE-45EE-FC52-633E-426F74D8D7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06"/>
          <a:stretch/>
        </p:blipFill>
        <p:spPr bwMode="auto">
          <a:xfrm>
            <a:off x="0" y="-284205"/>
            <a:ext cx="12190476" cy="7142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5" descr="Logo, company name&#10;&#10;Description automatically generated">
            <a:extLst>
              <a:ext uri="{FF2B5EF4-FFF2-40B4-BE49-F238E27FC236}">
                <a16:creationId xmlns:a16="http://schemas.microsoft.com/office/drawing/2014/main" id="{3D2112C4-573F-12CE-FFBA-C84D3D581E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885" y="103331"/>
            <a:ext cx="1165713" cy="1164937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4B4E46-FBA5-31E8-8C01-0AF09DCAAA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4008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372C09-3C33-D676-0962-717CCCBCDEDB}"/>
              </a:ext>
            </a:extLst>
          </p:cNvPr>
          <p:cNvSpPr txBox="1"/>
          <p:nvPr/>
        </p:nvSpPr>
        <p:spPr>
          <a:xfrm>
            <a:off x="10780885" y="6169894"/>
            <a:ext cx="61655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Rubik Black" pitchFamily="2" charset="-79"/>
                <a:cs typeface="Rubik Black" pitchFamily="2" charset="-79"/>
              </a:rPr>
              <a:t>2025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789712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5F0E0-B75F-8246-B663-604EC580D1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Logo, company name&#10;&#10;Description automatically generated">
            <a:extLst>
              <a:ext uri="{FF2B5EF4-FFF2-40B4-BE49-F238E27FC236}">
                <a16:creationId xmlns:a16="http://schemas.microsoft.com/office/drawing/2014/main" id="{B5C4CE5F-F011-C872-FA5C-CB79A1F8BB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885" y="103331"/>
            <a:ext cx="1165713" cy="1164937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C8D889-1C9D-0BD2-8A52-7CD05697727D}"/>
              </a:ext>
            </a:extLst>
          </p:cNvPr>
          <p:cNvSpPr txBox="1"/>
          <p:nvPr/>
        </p:nvSpPr>
        <p:spPr>
          <a:xfrm>
            <a:off x="10867003" y="6169894"/>
            <a:ext cx="61655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Rubik Black" pitchFamily="2" charset="-79"/>
                <a:cs typeface="Rubik Black" pitchFamily="2" charset="-79"/>
              </a:rPr>
              <a:t>2025</a:t>
            </a:r>
            <a:endParaRPr lang="en-US" sz="32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D9F3055-6779-3093-D1DE-FBD9238460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CE8DF6-E541-99DA-DB03-966F7F6472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6836"/>
            <a:ext cx="12207855" cy="686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0313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8E99CB-92A2-6FFF-65A9-F7F0BDF4C4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Logo, company name&#10;&#10;Description automatically generated">
            <a:extLst>
              <a:ext uri="{FF2B5EF4-FFF2-40B4-BE49-F238E27FC236}">
                <a16:creationId xmlns:a16="http://schemas.microsoft.com/office/drawing/2014/main" id="{323BCA62-113A-8D81-7DAF-346EEA70B7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885" y="103331"/>
            <a:ext cx="1165713" cy="1164937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FFAC09-E7FF-11D3-0133-31591C326950}"/>
              </a:ext>
            </a:extLst>
          </p:cNvPr>
          <p:cNvSpPr txBox="1"/>
          <p:nvPr/>
        </p:nvSpPr>
        <p:spPr>
          <a:xfrm>
            <a:off x="10867003" y="6169894"/>
            <a:ext cx="61655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Rubik Black" pitchFamily="2" charset="-79"/>
                <a:cs typeface="Rubik Black" pitchFamily="2" charset="-79"/>
              </a:rPr>
              <a:t>2025</a:t>
            </a:r>
            <a:endParaRPr lang="en-US" sz="32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DC116F0-D330-FAC8-A6ED-3B42FD60B8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7782CD-7170-B866-7D39-211E367BD5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6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0861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etrospect">
  <a:themeElements>
    <a:clrScheme name="Custom 7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093901"/>
      </a:accent1>
      <a:accent2>
        <a:srgbClr val="0F5A02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FDC7EF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Default Theme">
  <a:themeElements>
    <a:clrScheme name="IGPIA - Theme 12 - Light">
      <a:dk1>
        <a:srgbClr val="737572"/>
      </a:dk1>
      <a:lt1>
        <a:srgbClr val="FFFFFF"/>
      </a:lt1>
      <a:dk2>
        <a:srgbClr val="445469"/>
      </a:dk2>
      <a:lt2>
        <a:srgbClr val="FFFFFF"/>
      </a:lt2>
      <a:accent1>
        <a:srgbClr val="5DCEDB"/>
      </a:accent1>
      <a:accent2>
        <a:srgbClr val="5ECB95"/>
      </a:accent2>
      <a:accent3>
        <a:srgbClr val="F0D065"/>
      </a:accent3>
      <a:accent4>
        <a:srgbClr val="EC9F56"/>
      </a:accent4>
      <a:accent5>
        <a:srgbClr val="DC653D"/>
      </a:accent5>
      <a:accent6>
        <a:srgbClr val="CAC9D0"/>
      </a:accent6>
      <a:hlink>
        <a:srgbClr val="216BA9"/>
      </a:hlink>
      <a:folHlink>
        <a:srgbClr val="1FB18A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0">
              <a:srgbClr val="6FBFFF"/>
            </a:gs>
            <a:gs pos="98000">
              <a:srgbClr val="3C8BFF"/>
            </a:gs>
          </a:gsLst>
          <a:lin ang="5400000" scaled="1"/>
          <a:tileRect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9af08c4-22fb-45ed-88bf-170e4a33733e" xsi:nil="true"/>
    <lcf76f155ced4ddcb4097134ff3c332f xmlns="bd25124b-a777-4693-82e3-e095197e0be4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C4EE674FF57C74CAD8AD51B6C356DB8" ma:contentTypeVersion="16" ma:contentTypeDescription="Create a new document." ma:contentTypeScope="" ma:versionID="281e5b88b3bb31915956052cc6c65131">
  <xsd:schema xmlns:xsd="http://www.w3.org/2001/XMLSchema" xmlns:xs="http://www.w3.org/2001/XMLSchema" xmlns:p="http://schemas.microsoft.com/office/2006/metadata/properties" xmlns:ns2="bd25124b-a777-4693-82e3-e095197e0be4" xmlns:ns3="39af08c4-22fb-45ed-88bf-170e4a33733e" targetNamespace="http://schemas.microsoft.com/office/2006/metadata/properties" ma:root="true" ma:fieldsID="87cbd535e0367c8c736005b7d832a782" ns2:_="" ns3:_="">
    <xsd:import namespace="bd25124b-a777-4693-82e3-e095197e0be4"/>
    <xsd:import namespace="39af08c4-22fb-45ed-88bf-170e4a33733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  <xsd:element ref="ns2:MediaServiceBillingMetadata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25124b-a777-4693-82e3-e095197e0be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4ce7ab2b-db88-4743-bbcd-5cefa1ad13e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af08c4-22fb-45ed-88bf-170e4a33733e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f82e7b3b-29a9-4b6f-9371-b673192b31ae}" ma:internalName="TaxCatchAll" ma:showField="CatchAllData" ma:web="39af08c4-22fb-45ed-88bf-170e4a33733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A56C880-637E-4687-BBC3-2B56BC9C2B01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8d17eb5b-105a-4d86-98ce-a7e7cacab3eb"/>
    <ds:schemaRef ds:uri="d25929cd-21ce-4d79-8935-8e0abcb090b6"/>
    <ds:schemaRef ds:uri="http://www.w3.org/XML/1998/namespace"/>
    <ds:schemaRef ds:uri="39af08c4-22fb-45ed-88bf-170e4a33733e"/>
    <ds:schemaRef ds:uri="bd25124b-a777-4693-82e3-e095197e0be4"/>
  </ds:schemaRefs>
</ds:datastoreItem>
</file>

<file path=customXml/itemProps2.xml><?xml version="1.0" encoding="utf-8"?>
<ds:datastoreItem xmlns:ds="http://schemas.openxmlformats.org/officeDocument/2006/customXml" ds:itemID="{F0E0B56E-3332-447D-A5DE-C5B433C87C8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d25124b-a777-4693-82e3-e095197e0be4"/>
    <ds:schemaRef ds:uri="39af08c4-22fb-45ed-88bf-170e4a33733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0EDA9D5-A35C-4F4A-A912-4453630F078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12900</TotalTime>
  <Words>854</Words>
  <Application>Microsoft Office PowerPoint</Application>
  <PresentationFormat>Widescreen</PresentationFormat>
  <Paragraphs>187</Paragraphs>
  <Slides>22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Office Theme</vt:lpstr>
      <vt:lpstr>Retrospect</vt:lpstr>
      <vt:lpstr>Default Theme</vt:lpstr>
      <vt:lpstr>Office Theme</vt:lpstr>
      <vt:lpstr>PowerPoint Presentation</vt:lpstr>
      <vt:lpstr>DELAWARE COUNTY OFFICE OF SUSTAINABILITY 2026 UPDATE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Economic Sustainability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Delaware County  Office of Sustainability (DCOS) 2022 Annual Sustainability Report</dc:title>
  <dc:creator>Locke, Francine</dc:creator>
  <cp:lastModifiedBy>Yurkovich, Rebecca</cp:lastModifiedBy>
  <cp:revision>66</cp:revision>
  <dcterms:created xsi:type="dcterms:W3CDTF">2022-12-07T22:19:04Z</dcterms:created>
  <dcterms:modified xsi:type="dcterms:W3CDTF">2026-03-17T19:44:57Z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0x0101003C4EE674FF57C74CAD8AD51B6C356DB8</vt:lpwstr>
  </property>
  <property fmtid="{D5CDD505-2E9C-101B-9397-08002B2CF9AE}" pid="3" name="MediaServiceImageTags">
    <vt:lpwstr/>
  </property>
</Properties>
</file>