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0" r:id="rId3"/>
  </p:sldMasterIdLst>
  <p:sldIdLst>
    <p:sldId id="470" r:id="rId4"/>
    <p:sldId id="495" r:id="rId5"/>
    <p:sldId id="496" r:id="rId6"/>
    <p:sldId id="497" r:id="rId7"/>
    <p:sldId id="498" r:id="rId8"/>
    <p:sldId id="499" r:id="rId9"/>
    <p:sldId id="500" r:id="rId10"/>
    <p:sldId id="501" r:id="rId11"/>
    <p:sldId id="471" r:id="rId12"/>
    <p:sldId id="512" r:id="rId13"/>
    <p:sldId id="513" r:id="rId14"/>
    <p:sldId id="514" r:id="rId15"/>
    <p:sldId id="515" r:id="rId16"/>
    <p:sldId id="516" r:id="rId17"/>
    <p:sldId id="517" r:id="rId18"/>
    <p:sldId id="518" r:id="rId19"/>
    <p:sldId id="519" r:id="rId20"/>
    <p:sldId id="520" r:id="rId21"/>
    <p:sldId id="521" r:id="rId22"/>
    <p:sldId id="522" r:id="rId23"/>
    <p:sldId id="523" r:id="rId24"/>
    <p:sldId id="524" r:id="rId25"/>
    <p:sldId id="525" r:id="rId26"/>
    <p:sldId id="526" r:id="rId27"/>
    <p:sldId id="52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1" autoAdjust="0"/>
    <p:restoredTop sz="94660"/>
  </p:normalViewPr>
  <p:slideViewPr>
    <p:cSldViewPr snapToGrid="0">
      <p:cViewPr varScale="1">
        <p:scale>
          <a:sx n="90" d="100"/>
          <a:sy n="90" d="100"/>
        </p:scale>
        <p:origin x="39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urkovich, Rebecca" userId="aae7b272-2922-477a-8b35-c274f69ed7d2" providerId="ADAL" clId="{480AFC2F-A5B5-417E-91C6-09B645AFD7C7}"/>
    <pc:docChg chg="delSld delMainMaster">
      <pc:chgData name="Yurkovich, Rebecca" userId="aae7b272-2922-477a-8b35-c274f69ed7d2" providerId="ADAL" clId="{480AFC2F-A5B5-417E-91C6-09B645AFD7C7}" dt="2026-03-17T20:10:28.074" v="0" actId="2696"/>
      <pc:docMkLst>
        <pc:docMk/>
      </pc:docMkLst>
      <pc:sldChg chg="del">
        <pc:chgData name="Yurkovich, Rebecca" userId="aae7b272-2922-477a-8b35-c274f69ed7d2" providerId="ADAL" clId="{480AFC2F-A5B5-417E-91C6-09B645AFD7C7}" dt="2026-03-17T20:10:28.074" v="0" actId="2696"/>
        <pc:sldMkLst>
          <pc:docMk/>
          <pc:sldMk cId="2697922504" sldId="256"/>
        </pc:sldMkLst>
      </pc:sldChg>
      <pc:sldMasterChg chg="del delSldLayout">
        <pc:chgData name="Yurkovich, Rebecca" userId="aae7b272-2922-477a-8b35-c274f69ed7d2" providerId="ADAL" clId="{480AFC2F-A5B5-417E-91C6-09B645AFD7C7}" dt="2026-03-17T20:10:28.074" v="0" actId="2696"/>
        <pc:sldMasterMkLst>
          <pc:docMk/>
          <pc:sldMasterMk cId="4149586086" sldId="2147483648"/>
        </pc:sldMasterMkLst>
        <pc:sldLayoutChg chg="del">
          <pc:chgData name="Yurkovich, Rebecca" userId="aae7b272-2922-477a-8b35-c274f69ed7d2" providerId="ADAL" clId="{480AFC2F-A5B5-417E-91C6-09B645AFD7C7}" dt="2026-03-17T20:10:28.074" v="0" actId="2696"/>
          <pc:sldLayoutMkLst>
            <pc:docMk/>
            <pc:sldMasterMk cId="4149586086" sldId="2147483648"/>
            <pc:sldLayoutMk cId="80079723" sldId="2147483649"/>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3501981516" sldId="2147483650"/>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2163017918" sldId="2147483651"/>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3375549286" sldId="2147483652"/>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2303774009" sldId="2147483653"/>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3401092619" sldId="2147483654"/>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3733288249" sldId="2147483655"/>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3248392616" sldId="2147483656"/>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1913018407" sldId="2147483657"/>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2496216512" sldId="2147483658"/>
          </pc:sldLayoutMkLst>
        </pc:sldLayoutChg>
        <pc:sldLayoutChg chg="del">
          <pc:chgData name="Yurkovich, Rebecca" userId="aae7b272-2922-477a-8b35-c274f69ed7d2" providerId="ADAL" clId="{480AFC2F-A5B5-417E-91C6-09B645AFD7C7}" dt="2026-03-17T20:10:28.074" v="0" actId="2696"/>
          <pc:sldLayoutMkLst>
            <pc:docMk/>
            <pc:sldMasterMk cId="4149586086" sldId="2147483648"/>
            <pc:sldLayoutMk cId="2534921421"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DEB0-53FC-F0C4-B93E-424C014F5F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F4D591-E5C2-2EA9-CB27-BED5C8C87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4A4CA-A352-B653-6912-D337B4CDEC76}"/>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5" name="Footer Placeholder 4">
            <a:extLst>
              <a:ext uri="{FF2B5EF4-FFF2-40B4-BE49-F238E27FC236}">
                <a16:creationId xmlns:a16="http://schemas.microsoft.com/office/drawing/2014/main" id="{AF5E63E8-2368-64CE-9A04-2F880C3F3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6057B-4987-799B-0C70-C1AC30B57D7E}"/>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365619833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CD951-46AF-95FE-4FAC-2474D67B7B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0FC60-B7B7-F8A0-CA64-C0D417CB0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D120E-68A9-219C-F13A-BD3228F3791E}"/>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5" name="Footer Placeholder 4">
            <a:extLst>
              <a:ext uri="{FF2B5EF4-FFF2-40B4-BE49-F238E27FC236}">
                <a16:creationId xmlns:a16="http://schemas.microsoft.com/office/drawing/2014/main" id="{1B53BF7F-2374-15AD-1A67-FBD9D3C567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6DEA8-9281-611B-670D-65C7CEB9FFCB}"/>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244533609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0C01E-D2A5-C075-235D-ACCDBA6C36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B6E0D3-61F8-3757-7025-AC7A641841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B2B50E-4300-66D4-09DF-3B9919197EF0}"/>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5" name="Footer Placeholder 4">
            <a:extLst>
              <a:ext uri="{FF2B5EF4-FFF2-40B4-BE49-F238E27FC236}">
                <a16:creationId xmlns:a16="http://schemas.microsoft.com/office/drawing/2014/main" id="{C4A1EE3A-F2CE-6448-4179-C80532311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9006A-913A-57C5-E7F6-3BB28EE8EEAD}"/>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256156574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3/17/2026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9664560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6179119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0207200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86841382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3/17/2026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6229681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08805958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5322326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10443018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5212-2034-4105-FF97-94DECCE620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A6842-3CFB-D910-82D4-12801A1648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9D4F8-4569-6813-6C42-BDD4E1DA63ED}"/>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5" name="Footer Placeholder 4">
            <a:extLst>
              <a:ext uri="{FF2B5EF4-FFF2-40B4-BE49-F238E27FC236}">
                <a16:creationId xmlns:a16="http://schemas.microsoft.com/office/drawing/2014/main" id="{DDFE4706-559B-F4C8-6C2D-1783EC94E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6E054-FDA4-8704-AB4B-E560FDAC942F}"/>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247929316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47672939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3975093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66113620"/>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38683246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91579165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69863348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3/17/2026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56629273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0054014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3/17/2026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38732945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25996"/>
          </a:xfrm>
          <a:prstGeom prst="rect">
            <a:avLst/>
          </a:prstGeom>
        </p:spPr>
      </p:pic>
      <p:sp>
        <p:nvSpPr>
          <p:cNvPr id="2" name="Holder 2"/>
          <p:cNvSpPr>
            <a:spLocks noGrp="1"/>
          </p:cNvSpPr>
          <p:nvPr>
            <p:ph type="ctrTitle"/>
          </p:nvPr>
        </p:nvSpPr>
        <p:spPr>
          <a:xfrm>
            <a:off x="1030630" y="2613736"/>
            <a:ext cx="8819515" cy="1475104"/>
          </a:xfrm>
          <a:prstGeom prst="rect">
            <a:avLst/>
          </a:prstGeom>
        </p:spPr>
        <p:txBody>
          <a:bodyPr wrap="square" lIns="0" tIns="0" rIns="0" bIns="0">
            <a:spAutoFit/>
          </a:bodyPr>
          <a:lstStyle>
            <a:lvl1pPr>
              <a:defRPr sz="4400" b="1" i="0">
                <a:solidFill>
                  <a:srgbClr val="13284A"/>
                </a:solidFill>
                <a:latin typeface="Tahoma"/>
                <a:cs typeface="Tahoma"/>
              </a:defRPr>
            </a:lvl1pPr>
          </a:lstStyle>
          <a:p>
            <a:endParaRPr/>
          </a:p>
        </p:txBody>
      </p:sp>
      <p:sp>
        <p:nvSpPr>
          <p:cNvPr id="3" name="Holder 3"/>
          <p:cNvSpPr>
            <a:spLocks noGrp="1"/>
          </p:cNvSpPr>
          <p:nvPr>
            <p:ph type="subTitle" idx="4"/>
          </p:nvPr>
        </p:nvSpPr>
        <p:spPr>
          <a:xfrm>
            <a:off x="1030630" y="5002276"/>
            <a:ext cx="6466840" cy="937260"/>
          </a:xfrm>
          <a:prstGeom prst="rect">
            <a:avLst/>
          </a:prstGeom>
        </p:spPr>
        <p:txBody>
          <a:bodyPr wrap="square" lIns="0" tIns="0" rIns="0" bIns="0">
            <a:spAutoFit/>
          </a:bodyPr>
          <a:lstStyle>
            <a:lvl1pPr>
              <a:defRPr sz="4800" b="1" i="0">
                <a:solidFill>
                  <a:srgbClr val="13284A"/>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4591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67196-2D4E-F843-3986-756951056A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7EDEAD-BAFB-251E-A35A-E7CD744596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63822C-8FC3-E49D-FF40-785C61A302B6}"/>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5" name="Footer Placeholder 4">
            <a:extLst>
              <a:ext uri="{FF2B5EF4-FFF2-40B4-BE49-F238E27FC236}">
                <a16:creationId xmlns:a16="http://schemas.microsoft.com/office/drawing/2014/main" id="{1498F131-5BD8-56C7-44A9-7CFE0A2BEB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B84BF7-9FE8-0387-772B-493ABD21E43A}"/>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22672886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0476" cy="6856476"/>
          </a:xfrm>
          <a:prstGeom prst="rect">
            <a:avLst/>
          </a:prstGeom>
        </p:spPr>
      </p:pic>
      <p:sp>
        <p:nvSpPr>
          <p:cNvPr id="17" name="bg object 17"/>
          <p:cNvSpPr/>
          <p:nvPr/>
        </p:nvSpPr>
        <p:spPr>
          <a:xfrm>
            <a:off x="838200" y="1259586"/>
            <a:ext cx="10515600" cy="0"/>
          </a:xfrm>
          <a:custGeom>
            <a:avLst/>
            <a:gdLst/>
            <a:ahLst/>
            <a:cxnLst/>
            <a:rect l="l" t="t" r="r" b="b"/>
            <a:pathLst>
              <a:path w="10515600">
                <a:moveTo>
                  <a:pt x="0" y="0"/>
                </a:moveTo>
                <a:lnTo>
                  <a:pt x="10515600" y="0"/>
                </a:lnTo>
              </a:path>
            </a:pathLst>
          </a:custGeom>
          <a:ln w="12700">
            <a:solidFill>
              <a:srgbClr val="00ADE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13284A"/>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sz="4800" b="1" i="0">
                <a:solidFill>
                  <a:srgbClr val="13284A"/>
                </a:solidFill>
                <a:latin typeface="Tahoma"/>
                <a:cs typeface="Tahom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8010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838200" y="1856739"/>
            <a:ext cx="10515600" cy="0"/>
          </a:xfrm>
          <a:custGeom>
            <a:avLst/>
            <a:gdLst/>
            <a:ahLst/>
            <a:cxnLst/>
            <a:rect l="l" t="t" r="r" b="b"/>
            <a:pathLst>
              <a:path w="10515600">
                <a:moveTo>
                  <a:pt x="0" y="0"/>
                </a:moveTo>
                <a:lnTo>
                  <a:pt x="10515600" y="0"/>
                </a:lnTo>
              </a:path>
            </a:pathLst>
          </a:custGeom>
          <a:ln w="12700">
            <a:solidFill>
              <a:srgbClr val="00ADE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13284A"/>
                </a:solidFill>
                <a:latin typeface="Tahoma"/>
                <a:cs typeface="Tahoma"/>
              </a:defRPr>
            </a:lvl1pPr>
          </a:lstStyle>
          <a:p>
            <a:endParaRPr/>
          </a:p>
        </p:txBody>
      </p:sp>
      <p:sp>
        <p:nvSpPr>
          <p:cNvPr id="3" name="Holder 3"/>
          <p:cNvSpPr>
            <a:spLocks noGrp="1"/>
          </p:cNvSpPr>
          <p:nvPr>
            <p:ph sz="half" idx="2"/>
          </p:nvPr>
        </p:nvSpPr>
        <p:spPr>
          <a:xfrm>
            <a:off x="916939" y="1932064"/>
            <a:ext cx="4741545" cy="4090670"/>
          </a:xfrm>
          <a:prstGeom prst="rect">
            <a:avLst/>
          </a:prstGeom>
        </p:spPr>
        <p:txBody>
          <a:bodyPr wrap="square" lIns="0" tIns="0" rIns="0" bIns="0">
            <a:spAutoFit/>
          </a:bodyPr>
          <a:lstStyle>
            <a:lvl1pPr>
              <a:defRPr sz="2400" b="1" i="0">
                <a:solidFill>
                  <a:srgbClr val="13284A"/>
                </a:solidFill>
                <a:latin typeface="Tahoma"/>
                <a:cs typeface="Tahoma"/>
              </a:defRPr>
            </a:lvl1pPr>
          </a:lstStyle>
          <a:p>
            <a:endParaRPr/>
          </a:p>
        </p:txBody>
      </p:sp>
      <p:sp>
        <p:nvSpPr>
          <p:cNvPr id="4" name="Holder 4"/>
          <p:cNvSpPr>
            <a:spLocks noGrp="1"/>
          </p:cNvSpPr>
          <p:nvPr>
            <p:ph sz="half" idx="3"/>
          </p:nvPr>
        </p:nvSpPr>
        <p:spPr>
          <a:xfrm>
            <a:off x="6437121" y="1998091"/>
            <a:ext cx="4745355" cy="3998595"/>
          </a:xfrm>
          <a:prstGeom prst="rect">
            <a:avLst/>
          </a:prstGeom>
        </p:spPr>
        <p:txBody>
          <a:bodyPr wrap="square" lIns="0" tIns="0" rIns="0" bIns="0">
            <a:spAutoFit/>
          </a:bodyPr>
          <a:lstStyle>
            <a:lvl1pPr>
              <a:defRPr sz="2400" b="1" i="0">
                <a:solidFill>
                  <a:srgbClr val="13284A"/>
                </a:solidFill>
                <a:latin typeface="Tahoma"/>
                <a:cs typeface="Tahom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96914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0476" cy="6856476"/>
          </a:xfrm>
          <a:prstGeom prst="rect">
            <a:avLst/>
          </a:prstGeom>
        </p:spPr>
      </p:pic>
      <p:sp>
        <p:nvSpPr>
          <p:cNvPr id="17" name="bg object 17"/>
          <p:cNvSpPr/>
          <p:nvPr/>
        </p:nvSpPr>
        <p:spPr>
          <a:xfrm>
            <a:off x="838200" y="1259586"/>
            <a:ext cx="10515600" cy="0"/>
          </a:xfrm>
          <a:custGeom>
            <a:avLst/>
            <a:gdLst/>
            <a:ahLst/>
            <a:cxnLst/>
            <a:rect l="l" t="t" r="r" b="b"/>
            <a:pathLst>
              <a:path w="10515600">
                <a:moveTo>
                  <a:pt x="0" y="0"/>
                </a:moveTo>
                <a:lnTo>
                  <a:pt x="10515600" y="0"/>
                </a:lnTo>
              </a:path>
            </a:pathLst>
          </a:custGeom>
          <a:ln w="12700">
            <a:solidFill>
              <a:srgbClr val="00ADEE"/>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rgbClr val="13284A"/>
                </a:solidFill>
                <a:latin typeface="Tahoma"/>
                <a:cs typeface="Tahom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99789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09499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F1C5E-19DC-8DB7-F0D0-AC525A2FB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13F224-BD0D-B67A-4F02-B386402BFA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A3ACAD-FEFB-78FB-58F4-E6A4C05F49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96D3A9-17A7-50EC-969D-D0458952E5B2}"/>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6" name="Footer Placeholder 5">
            <a:extLst>
              <a:ext uri="{FF2B5EF4-FFF2-40B4-BE49-F238E27FC236}">
                <a16:creationId xmlns:a16="http://schemas.microsoft.com/office/drawing/2014/main" id="{5620E5BB-916F-F5A4-235C-EF5B4E657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406FA7-9ADD-6E02-1B76-E3945A163D0F}"/>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1493357518"/>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6892A-1EC5-5438-3316-43BD8636C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800E55-B998-ABA0-7187-68754064E3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47871B-A6C7-1479-68A8-80C2EAA434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709101-4161-531F-258E-C3D903670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2B924B-FD98-D654-A934-755C5ED350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9059A8-F7D4-3B1D-73C2-9323F3384C8F}"/>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8" name="Footer Placeholder 7">
            <a:extLst>
              <a:ext uri="{FF2B5EF4-FFF2-40B4-BE49-F238E27FC236}">
                <a16:creationId xmlns:a16="http://schemas.microsoft.com/office/drawing/2014/main" id="{76835706-1C1F-7829-7A54-5BD70A96F6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BFD1CF-60E9-F144-E695-F710B8C3C688}"/>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420780525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64C15-A163-F152-9654-62364A8ED1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9DF0F5-D44C-1F76-1CE7-3A29C3061223}"/>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4" name="Footer Placeholder 3">
            <a:extLst>
              <a:ext uri="{FF2B5EF4-FFF2-40B4-BE49-F238E27FC236}">
                <a16:creationId xmlns:a16="http://schemas.microsoft.com/office/drawing/2014/main" id="{D1A35EB7-14E9-FF28-962B-C79F0882D4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34E644-E45E-1204-D327-D1C5FD4A651E}"/>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280310897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87479-715A-39B5-93FF-3D7A8F8A0548}"/>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3" name="Footer Placeholder 2">
            <a:extLst>
              <a:ext uri="{FF2B5EF4-FFF2-40B4-BE49-F238E27FC236}">
                <a16:creationId xmlns:a16="http://schemas.microsoft.com/office/drawing/2014/main" id="{B88D33F9-CD07-251A-C74F-F82CD60BDC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81285F-3BB8-E3E5-31EF-83CD0DA49118}"/>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1528422213"/>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CD1D2-5F32-92C1-1C8F-1F8286D2C2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CE9BD1-611B-D14A-95DD-A31B8A27CD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5CDD96-AF3C-7D6A-3052-E31189B8B9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B358F-96F0-3941-E41C-3AA07D25BBC2}"/>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6" name="Footer Placeholder 5">
            <a:extLst>
              <a:ext uri="{FF2B5EF4-FFF2-40B4-BE49-F238E27FC236}">
                <a16:creationId xmlns:a16="http://schemas.microsoft.com/office/drawing/2014/main" id="{F4866AE2-0DDD-A7E0-8C95-FB48D1BEAD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56A5A-A3BF-1FF4-62B1-2C078B9CCD0A}"/>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305762508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5D703-4C98-FA21-B0D0-FF7701C54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A47BC9-FCE4-F87D-FD85-8A8F93BA8C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425912-FE3E-7C13-8BEF-B3F63D75E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5B16F-EF5F-1375-756E-193D7BFBE2F6}"/>
              </a:ext>
            </a:extLst>
          </p:cNvPr>
          <p:cNvSpPr>
            <a:spLocks noGrp="1"/>
          </p:cNvSpPr>
          <p:nvPr>
            <p:ph type="dt" sz="half" idx="10"/>
          </p:nvPr>
        </p:nvSpPr>
        <p:spPr/>
        <p:txBody>
          <a:bodyPr/>
          <a:lstStyle/>
          <a:p>
            <a:fld id="{03F3907A-58E7-4ABC-AA69-5A1DCC81DE4A}" type="datetimeFigureOut">
              <a:rPr lang="en-US" smtClean="0"/>
              <a:t>3/17/2026</a:t>
            </a:fld>
            <a:endParaRPr lang="en-US"/>
          </a:p>
        </p:txBody>
      </p:sp>
      <p:sp>
        <p:nvSpPr>
          <p:cNvPr id="6" name="Footer Placeholder 5">
            <a:extLst>
              <a:ext uri="{FF2B5EF4-FFF2-40B4-BE49-F238E27FC236}">
                <a16:creationId xmlns:a16="http://schemas.microsoft.com/office/drawing/2014/main" id="{7B585408-9754-0900-E48E-4AB1DCB0C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7E15AF-C701-BFC5-2D8F-59F3E895C66F}"/>
              </a:ext>
            </a:extLst>
          </p:cNvPr>
          <p:cNvSpPr>
            <a:spLocks noGrp="1"/>
          </p:cNvSpPr>
          <p:nvPr>
            <p:ph type="sldNum" sz="quarter" idx="12"/>
          </p:nvPr>
        </p:nvSpPr>
        <p:spPr/>
        <p:txBody>
          <a:bodyPr/>
          <a:lstStyle/>
          <a:p>
            <a:fld id="{115599EC-AAD6-483C-9D68-574142B57059}" type="slidenum">
              <a:rPr lang="en-US" smtClean="0"/>
              <a:t>‹#›</a:t>
            </a:fld>
            <a:endParaRPr lang="en-US"/>
          </a:p>
        </p:txBody>
      </p:sp>
    </p:spTree>
    <p:extLst>
      <p:ext uri="{BB962C8B-B14F-4D97-AF65-F5344CB8AC3E}">
        <p14:creationId xmlns:p14="http://schemas.microsoft.com/office/powerpoint/2010/main" val="119394179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66D13-3070-4F31-CEAE-1701DADCD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31F41-72F8-97AD-FEA8-A44DCCA926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F2194-16C2-3AAE-EFE8-2CC8583B9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3F3907A-58E7-4ABC-AA69-5A1DCC81DE4A}" type="datetimeFigureOut">
              <a:rPr lang="en-US" smtClean="0"/>
              <a:t>3/17/2026</a:t>
            </a:fld>
            <a:endParaRPr lang="en-US"/>
          </a:p>
        </p:txBody>
      </p:sp>
      <p:sp>
        <p:nvSpPr>
          <p:cNvPr id="5" name="Footer Placeholder 4">
            <a:extLst>
              <a:ext uri="{FF2B5EF4-FFF2-40B4-BE49-F238E27FC236}">
                <a16:creationId xmlns:a16="http://schemas.microsoft.com/office/drawing/2014/main" id="{8E78258E-300D-63A1-DCCE-605123E096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D62F2E-20EF-CD2D-6C54-B77F4FE697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5599EC-AAD6-483C-9D68-574142B57059}" type="slidenum">
              <a:rPr lang="en-US" smtClean="0"/>
              <a:t>‹#›</a:t>
            </a:fld>
            <a:endParaRPr lang="en-US"/>
          </a:p>
        </p:txBody>
      </p:sp>
    </p:spTree>
    <p:extLst>
      <p:ext uri="{BB962C8B-B14F-4D97-AF65-F5344CB8AC3E}">
        <p14:creationId xmlns:p14="http://schemas.microsoft.com/office/powerpoint/2010/main" val="587156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3/17/2026</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103205588"/>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6939" y="428320"/>
            <a:ext cx="8162290" cy="697230"/>
          </a:xfrm>
          <a:prstGeom prst="rect">
            <a:avLst/>
          </a:prstGeom>
        </p:spPr>
        <p:txBody>
          <a:bodyPr wrap="square" lIns="0" tIns="0" rIns="0" bIns="0">
            <a:spAutoFit/>
          </a:bodyPr>
          <a:lstStyle>
            <a:lvl1pPr>
              <a:defRPr sz="4400" b="1" i="0">
                <a:solidFill>
                  <a:srgbClr val="13284A"/>
                </a:solidFill>
                <a:latin typeface="Tahoma"/>
                <a:cs typeface="Tahoma"/>
              </a:defRPr>
            </a:lvl1pPr>
          </a:lstStyle>
          <a:p>
            <a:endParaRPr/>
          </a:p>
        </p:txBody>
      </p:sp>
      <p:sp>
        <p:nvSpPr>
          <p:cNvPr id="3" name="Holder 3"/>
          <p:cNvSpPr>
            <a:spLocks noGrp="1"/>
          </p:cNvSpPr>
          <p:nvPr>
            <p:ph type="body" idx="1"/>
          </p:nvPr>
        </p:nvSpPr>
        <p:spPr>
          <a:xfrm>
            <a:off x="5397753" y="1169923"/>
            <a:ext cx="5368290" cy="2073910"/>
          </a:xfrm>
          <a:prstGeom prst="rect">
            <a:avLst/>
          </a:prstGeom>
        </p:spPr>
        <p:txBody>
          <a:bodyPr wrap="square" lIns="0" tIns="0" rIns="0" bIns="0">
            <a:spAutoFit/>
          </a:bodyPr>
          <a:lstStyle>
            <a:lvl1pPr>
              <a:defRPr sz="4800" b="1" i="0">
                <a:solidFill>
                  <a:srgbClr val="13284A"/>
                </a:solidFill>
                <a:latin typeface="Tahoma"/>
                <a:cs typeface="Tahoma"/>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3/17/2026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043453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0.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synapse-energy.com/risks-rapid-data-center-growth-pjm" TargetMode="Externa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5.png"/><Relationship Id="rId1" Type="http://schemas.openxmlformats.org/officeDocument/2006/relationships/slideLayout" Target="../slideLayouts/slideLayout33.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hyperlink" Target="https://www.nrdc.org/bio/jackson-morris/data-centers-gobbling-existing-nukes-threatens-grid-decarb-goals-0"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hyperlink" Target="https://www.pa.gov/agencies/revenue/incentives-credits-and-programs/computer-data-center-equipment-program" TargetMode="Externa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hyperlink" Target="mailto:rrouth@nrdc.org" TargetMode="External"/><Relationship Id="rId2" Type="http://schemas.openxmlformats.org/officeDocument/2006/relationships/image" Target="../media/image35.png"/><Relationship Id="rId1" Type="http://schemas.openxmlformats.org/officeDocument/2006/relationships/slideLayout" Target="../slideLayouts/slideLayout33.xml"/><Relationship Id="rId4" Type="http://schemas.openxmlformats.org/officeDocument/2006/relationships/hyperlink" Target="mailto:rrout@nrd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13B"/>
        </a:solidFill>
        <a:effectLst/>
      </p:bgPr>
    </p:bg>
    <p:spTree>
      <p:nvGrpSpPr>
        <p:cNvPr id="1" name="">
          <a:extLst>
            <a:ext uri="{FF2B5EF4-FFF2-40B4-BE49-F238E27FC236}">
              <a16:creationId xmlns:a16="http://schemas.microsoft.com/office/drawing/2014/main" id="{A19B4BEC-72D9-7951-109E-A23F38719F27}"/>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B4F44E4D-28A0-BD98-CAF7-78EBE044FA1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descr="A picture containing text, person, picture frame&#10;&#10;AI-generated content may be incorrect.">
            <a:extLst>
              <a:ext uri="{FF2B5EF4-FFF2-40B4-BE49-F238E27FC236}">
                <a16:creationId xmlns:a16="http://schemas.microsoft.com/office/drawing/2014/main" id="{A38E66EB-05C9-4DCA-BA3E-1C869336F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44533486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99695" rIns="0" bIns="0" rtlCol="0">
            <a:spAutoFit/>
          </a:bodyPr>
          <a:lstStyle/>
          <a:p>
            <a:pPr marL="12700" marR="5080">
              <a:lnSpc>
                <a:spcPts val="5400"/>
              </a:lnSpc>
              <a:spcBef>
                <a:spcPts val="785"/>
              </a:spcBef>
            </a:pPr>
            <a:r>
              <a:rPr sz="5000" spc="-240"/>
              <a:t>Data</a:t>
            </a:r>
            <a:r>
              <a:rPr sz="5000" spc="-165"/>
              <a:t> </a:t>
            </a:r>
            <a:r>
              <a:rPr sz="5000" spc="-245"/>
              <a:t>Centers:</a:t>
            </a:r>
            <a:r>
              <a:rPr sz="5000" spc="-165"/>
              <a:t> </a:t>
            </a:r>
            <a:r>
              <a:rPr sz="5000" spc="-215"/>
              <a:t>Climate</a:t>
            </a:r>
            <a:r>
              <a:rPr sz="5000" spc="-185"/>
              <a:t> </a:t>
            </a:r>
            <a:r>
              <a:rPr sz="5000" spc="-25"/>
              <a:t>and </a:t>
            </a:r>
            <a:r>
              <a:rPr sz="5000" spc="-260"/>
              <a:t>Environmental</a:t>
            </a:r>
            <a:r>
              <a:rPr sz="5000" spc="-204"/>
              <a:t> Considerations</a:t>
            </a:r>
            <a:endParaRPr sz="5000"/>
          </a:p>
        </p:txBody>
      </p:sp>
      <p:sp>
        <p:nvSpPr>
          <p:cNvPr id="3" name="object 3"/>
          <p:cNvSpPr txBox="1">
            <a:spLocks noGrp="1"/>
          </p:cNvSpPr>
          <p:nvPr>
            <p:ph type="subTitle" idx="4"/>
          </p:nvPr>
        </p:nvSpPr>
        <p:spPr>
          <a:prstGeom prst="rect">
            <a:avLst/>
          </a:prstGeom>
        </p:spPr>
        <p:txBody>
          <a:bodyPr vert="horz" wrap="square" lIns="0" tIns="12065" rIns="0" bIns="0" rtlCol="0">
            <a:spAutoFit/>
          </a:bodyPr>
          <a:lstStyle/>
          <a:p>
            <a:pPr marL="12700" marR="5080">
              <a:lnSpc>
                <a:spcPct val="124700"/>
              </a:lnSpc>
              <a:spcBef>
                <a:spcPts val="95"/>
              </a:spcBef>
            </a:pPr>
            <a:r>
              <a:rPr sz="2400" b="0" spc="75">
                <a:latin typeface="Tahoma"/>
                <a:cs typeface="Tahoma"/>
              </a:rPr>
              <a:t>PA</a:t>
            </a:r>
            <a:r>
              <a:rPr sz="2400" b="0" spc="-100">
                <a:latin typeface="Tahoma"/>
                <a:cs typeface="Tahoma"/>
              </a:rPr>
              <a:t> </a:t>
            </a:r>
            <a:r>
              <a:rPr sz="2400" b="0" spc="45">
                <a:latin typeface="Tahoma"/>
                <a:cs typeface="Tahoma"/>
              </a:rPr>
              <a:t>Delaware</a:t>
            </a:r>
            <a:r>
              <a:rPr sz="2400" b="0" spc="-25">
                <a:latin typeface="Tahoma"/>
                <a:cs typeface="Tahoma"/>
              </a:rPr>
              <a:t> </a:t>
            </a:r>
            <a:r>
              <a:rPr sz="2400" b="0" spc="75">
                <a:latin typeface="Tahoma"/>
                <a:cs typeface="Tahoma"/>
              </a:rPr>
              <a:t>County</a:t>
            </a:r>
            <a:r>
              <a:rPr sz="2400" b="0" spc="-25">
                <a:latin typeface="Tahoma"/>
                <a:cs typeface="Tahoma"/>
              </a:rPr>
              <a:t> </a:t>
            </a:r>
            <a:r>
              <a:rPr sz="2400" b="0">
                <a:latin typeface="Tahoma"/>
                <a:cs typeface="Tahoma"/>
              </a:rPr>
              <a:t>Sustainability</a:t>
            </a:r>
            <a:r>
              <a:rPr sz="2400" b="0" spc="-20">
                <a:latin typeface="Tahoma"/>
                <a:cs typeface="Tahoma"/>
              </a:rPr>
              <a:t> </a:t>
            </a:r>
            <a:r>
              <a:rPr sz="2400" b="0" spc="65">
                <a:latin typeface="Tahoma"/>
                <a:cs typeface="Tahoma"/>
              </a:rPr>
              <a:t>Conference </a:t>
            </a:r>
            <a:r>
              <a:rPr sz="2400" b="0" spc="75">
                <a:latin typeface="Tahoma"/>
                <a:cs typeface="Tahoma"/>
              </a:rPr>
              <a:t>March</a:t>
            </a:r>
            <a:r>
              <a:rPr sz="2400" b="0" spc="-130">
                <a:latin typeface="Tahoma"/>
                <a:cs typeface="Tahoma"/>
              </a:rPr>
              <a:t> </a:t>
            </a:r>
            <a:r>
              <a:rPr sz="2400" b="0">
                <a:latin typeface="Tahoma"/>
                <a:cs typeface="Tahoma"/>
              </a:rPr>
              <a:t>13,</a:t>
            </a:r>
            <a:r>
              <a:rPr sz="2400" b="0" spc="-204">
                <a:latin typeface="Tahoma"/>
                <a:cs typeface="Tahoma"/>
              </a:rPr>
              <a:t> </a:t>
            </a:r>
            <a:r>
              <a:rPr sz="2400" b="0" spc="50">
                <a:latin typeface="Tahoma"/>
                <a:cs typeface="Tahoma"/>
              </a:rPr>
              <a:t>2026</a:t>
            </a:r>
            <a:endParaRPr sz="2400">
              <a:latin typeface="Tahoma"/>
              <a:cs typeface="Tahom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0476" cy="6856476"/>
          </a:xfrm>
          <a:prstGeom prst="rect">
            <a:avLst/>
          </a:prstGeom>
        </p:spPr>
      </p:pic>
      <p:sp>
        <p:nvSpPr>
          <p:cNvPr id="3" name="object 3"/>
          <p:cNvSpPr txBox="1"/>
          <p:nvPr/>
        </p:nvSpPr>
        <p:spPr>
          <a:xfrm>
            <a:off x="5397753" y="2573782"/>
            <a:ext cx="2518410" cy="8483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5400" b="1" i="0" u="none" strike="noStrike" kern="0" cap="none" spc="-280" normalizeH="0" baseline="0" noProof="0">
                <a:ln>
                  <a:noFill/>
                </a:ln>
                <a:solidFill>
                  <a:srgbClr val="13284A"/>
                </a:solidFill>
                <a:effectLst/>
                <a:uLnTx/>
                <a:uFillTx/>
                <a:latin typeface="Tahoma"/>
                <a:ea typeface="+mn-ea"/>
                <a:cs typeface="Tahoma"/>
              </a:rPr>
              <a:t>Context</a:t>
            </a:r>
            <a:endParaRPr kumimoji="0" sz="54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4" name="object 4"/>
          <p:cNvSpPr txBox="1"/>
          <p:nvPr/>
        </p:nvSpPr>
        <p:spPr>
          <a:xfrm>
            <a:off x="5397753" y="3826002"/>
            <a:ext cx="5848985" cy="1835150"/>
          </a:xfrm>
          <a:prstGeom prst="rect">
            <a:avLst/>
          </a:prstGeom>
        </p:spPr>
        <p:txBody>
          <a:bodyPr vert="horz" wrap="square" lIns="0" tIns="53975" rIns="0" bIns="0" rtlCol="0">
            <a:spAutoFit/>
          </a:bodyPr>
          <a:lstStyle/>
          <a:p>
            <a:pPr marL="469900" marR="554990" lvl="0" indent="-457834" algn="l" defTabSz="914400" rtl="0" eaLnBrk="1" fontAlgn="auto" latinLnBrk="0" hangingPunct="1">
              <a:lnSpc>
                <a:spcPts val="2590"/>
              </a:lnSpc>
              <a:spcBef>
                <a:spcPts val="425"/>
              </a:spcBef>
              <a:spcAft>
                <a:spcPts val="0"/>
              </a:spcAft>
              <a:buClrTx/>
              <a:buSzTx/>
              <a:buFont typeface="Arial MT"/>
              <a:buChar char="•"/>
              <a:tabLst>
                <a:tab pos="469900" algn="l"/>
              </a:tabLst>
              <a:defRPr/>
            </a:pPr>
            <a:r>
              <a:rPr kumimoji="0" sz="2400" b="0" i="0" u="none" strike="noStrike" kern="0" cap="none" spc="0" normalizeH="0" baseline="0" noProof="0">
                <a:ln>
                  <a:noFill/>
                </a:ln>
                <a:solidFill>
                  <a:srgbClr val="00ADEE"/>
                </a:solidFill>
                <a:effectLst/>
                <a:uLnTx/>
                <a:uFillTx/>
                <a:latin typeface="Tahoma"/>
                <a:ea typeface="+mn-ea"/>
                <a:cs typeface="Tahoma"/>
              </a:rPr>
              <a:t>Historical</a:t>
            </a:r>
            <a:r>
              <a:rPr kumimoji="0" sz="2400" b="0" i="0" u="none" strike="noStrike" kern="0" cap="none" spc="50" normalizeH="0" baseline="0" noProof="0">
                <a:ln>
                  <a:noFill/>
                </a:ln>
                <a:solidFill>
                  <a:srgbClr val="00ADEE"/>
                </a:solidFill>
                <a:effectLst/>
                <a:uLnTx/>
                <a:uFillTx/>
                <a:latin typeface="Tahoma"/>
                <a:ea typeface="+mn-ea"/>
                <a:cs typeface="Tahoma"/>
              </a:rPr>
              <a:t> </a:t>
            </a:r>
            <a:r>
              <a:rPr kumimoji="0" sz="2400" b="0" i="0" u="none" strike="noStrike" kern="0" cap="none" spc="100" normalizeH="0" baseline="0" noProof="0">
                <a:ln>
                  <a:noFill/>
                </a:ln>
                <a:solidFill>
                  <a:srgbClr val="00ADEE"/>
                </a:solidFill>
                <a:effectLst/>
                <a:uLnTx/>
                <a:uFillTx/>
                <a:latin typeface="Tahoma"/>
                <a:ea typeface="+mn-ea"/>
                <a:cs typeface="Tahoma"/>
              </a:rPr>
              <a:t>load</a:t>
            </a:r>
            <a:r>
              <a:rPr kumimoji="0" sz="2400" b="0" i="0" u="none" strike="noStrike" kern="0" cap="none" spc="4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growth</a:t>
            </a:r>
            <a:r>
              <a:rPr kumimoji="0" sz="2400" b="0" i="0" u="none" strike="noStrike" kern="0" cap="none" spc="50" normalizeH="0" baseline="0" noProof="0">
                <a:ln>
                  <a:noFill/>
                </a:ln>
                <a:solidFill>
                  <a:srgbClr val="00ADEE"/>
                </a:solidFill>
                <a:effectLst/>
                <a:uLnTx/>
                <a:uFillTx/>
                <a:latin typeface="Tahoma"/>
                <a:ea typeface="+mn-ea"/>
                <a:cs typeface="Tahoma"/>
              </a:rPr>
              <a:t> </a:t>
            </a:r>
            <a:r>
              <a:rPr kumimoji="0" sz="2400" b="0" i="0" u="none" strike="noStrike" kern="0" cap="none" spc="-60" normalizeH="0" baseline="0" noProof="0">
                <a:ln>
                  <a:noFill/>
                </a:ln>
                <a:solidFill>
                  <a:srgbClr val="00ADEE"/>
                </a:solidFill>
                <a:effectLst/>
                <a:uLnTx/>
                <a:uFillTx/>
                <a:latin typeface="Tahoma"/>
                <a:ea typeface="+mn-ea"/>
                <a:cs typeface="Tahoma"/>
              </a:rPr>
              <a:t>vs.</a:t>
            </a:r>
            <a:r>
              <a:rPr kumimoji="0" sz="2400" b="0" i="0" u="none" strike="noStrike" kern="0" cap="none" spc="-45" normalizeH="0" baseline="0" noProof="0">
                <a:ln>
                  <a:noFill/>
                </a:ln>
                <a:solidFill>
                  <a:srgbClr val="00ADEE"/>
                </a:solidFill>
                <a:effectLst/>
                <a:uLnTx/>
                <a:uFillTx/>
                <a:latin typeface="Tahoma"/>
                <a:ea typeface="+mn-ea"/>
                <a:cs typeface="Tahoma"/>
              </a:rPr>
              <a:t> </a:t>
            </a:r>
            <a:r>
              <a:rPr kumimoji="0" sz="2400" b="0" i="0" u="none" strike="noStrike" kern="0" cap="none" spc="-10" normalizeH="0" baseline="0" noProof="0">
                <a:ln>
                  <a:noFill/>
                </a:ln>
                <a:solidFill>
                  <a:srgbClr val="00ADEE"/>
                </a:solidFill>
                <a:effectLst/>
                <a:uLnTx/>
                <a:uFillTx/>
                <a:latin typeface="Tahoma"/>
                <a:ea typeface="+mn-ea"/>
                <a:cs typeface="Tahoma"/>
              </a:rPr>
              <a:t>current </a:t>
            </a:r>
            <a:r>
              <a:rPr kumimoji="0" sz="2400" b="0" i="0" u="none" strike="noStrike" kern="0" cap="none" spc="50" normalizeH="0" baseline="0" noProof="0">
                <a:ln>
                  <a:noFill/>
                </a:ln>
                <a:solidFill>
                  <a:srgbClr val="00ADEE"/>
                </a:solidFill>
                <a:effectLst/>
                <a:uLnTx/>
                <a:uFillTx/>
                <a:latin typeface="Tahoma"/>
                <a:ea typeface="+mn-ea"/>
                <a:cs typeface="Tahoma"/>
              </a:rPr>
              <a:t>projections</a:t>
            </a:r>
            <a:r>
              <a:rPr kumimoji="0" sz="2400" b="0" i="0" u="none" strike="noStrike" kern="0" cap="none" spc="-35" normalizeH="0" baseline="0" noProof="0">
                <a:ln>
                  <a:noFill/>
                </a:ln>
                <a:solidFill>
                  <a:srgbClr val="00ADEE"/>
                </a:solidFill>
                <a:effectLst/>
                <a:uLnTx/>
                <a:uFillTx/>
                <a:latin typeface="Tahoma"/>
                <a:ea typeface="+mn-ea"/>
                <a:cs typeface="Tahoma"/>
              </a:rPr>
              <a:t> </a:t>
            </a:r>
            <a:r>
              <a:rPr kumimoji="0" sz="2400" b="0" i="0" u="none" strike="noStrike" kern="0" cap="none" spc="50" normalizeH="0" baseline="0" noProof="0">
                <a:ln>
                  <a:noFill/>
                </a:ln>
                <a:solidFill>
                  <a:srgbClr val="00ADEE"/>
                </a:solidFill>
                <a:effectLst/>
                <a:uLnTx/>
                <a:uFillTx/>
                <a:latin typeface="Tahoma"/>
                <a:ea typeface="+mn-ea"/>
                <a:cs typeface="Tahoma"/>
              </a:rPr>
              <a:t>of</a:t>
            </a:r>
            <a:r>
              <a:rPr kumimoji="0" sz="2400" b="0" i="0" u="none" strike="noStrike" kern="0" cap="none" spc="2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data</a:t>
            </a:r>
            <a:r>
              <a:rPr kumimoji="0" sz="2400" b="0" i="0" u="none" strike="noStrike" kern="0" cap="none" spc="-2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center</a:t>
            </a:r>
            <a:r>
              <a:rPr kumimoji="0" sz="2400" b="0" i="0" u="none" strike="noStrike" kern="0" cap="none" spc="-15" normalizeH="0" baseline="0" noProof="0">
                <a:ln>
                  <a:noFill/>
                </a:ln>
                <a:solidFill>
                  <a:srgbClr val="00ADEE"/>
                </a:solidFill>
                <a:effectLst/>
                <a:uLnTx/>
                <a:uFillTx/>
                <a:latin typeface="Tahoma"/>
                <a:ea typeface="+mn-ea"/>
                <a:cs typeface="Tahoma"/>
              </a:rPr>
              <a:t> </a:t>
            </a:r>
            <a:r>
              <a:rPr kumimoji="0" sz="2400" b="0" i="0" u="none" strike="noStrike" kern="0" cap="none" spc="95" normalizeH="0" baseline="0" noProof="0">
                <a:ln>
                  <a:noFill/>
                </a:ln>
                <a:solidFill>
                  <a:srgbClr val="00ADEE"/>
                </a:solidFill>
                <a:effectLst/>
                <a:uLnTx/>
                <a:uFillTx/>
                <a:latin typeface="Tahoma"/>
                <a:ea typeface="+mn-ea"/>
                <a:cs typeface="Tahoma"/>
              </a:rPr>
              <a:t>demand</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469900" marR="5080" lvl="0" indent="-457834" algn="l" defTabSz="914400" rtl="0" eaLnBrk="1" fontAlgn="auto" latinLnBrk="0" hangingPunct="1">
              <a:lnSpc>
                <a:spcPts val="2590"/>
              </a:lnSpc>
              <a:spcBef>
                <a:spcPts val="1005"/>
              </a:spcBef>
              <a:spcAft>
                <a:spcPts val="0"/>
              </a:spcAft>
              <a:buClrTx/>
              <a:buSzTx/>
              <a:buFont typeface="Arial MT"/>
              <a:buChar char="•"/>
              <a:tabLst>
                <a:tab pos="469900" algn="l"/>
              </a:tabLst>
              <a:defRPr/>
            </a:pPr>
            <a:r>
              <a:rPr kumimoji="0" sz="2400" b="0" i="0" u="none" strike="noStrike" kern="0" cap="none" spc="55" normalizeH="0" baseline="0" noProof="0">
                <a:ln>
                  <a:noFill/>
                </a:ln>
                <a:solidFill>
                  <a:srgbClr val="00ADEE"/>
                </a:solidFill>
                <a:effectLst/>
                <a:uLnTx/>
                <a:uFillTx/>
                <a:latin typeface="Tahoma"/>
                <a:ea typeface="+mn-ea"/>
                <a:cs typeface="Tahoma"/>
              </a:rPr>
              <a:t>Growth</a:t>
            </a:r>
            <a:r>
              <a:rPr kumimoji="0" sz="2400" b="0" i="0" u="none" strike="noStrike" kern="0" cap="none" spc="-11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is</a:t>
            </a:r>
            <a:r>
              <a:rPr kumimoji="0" sz="2400" b="0" i="0" u="none" strike="noStrike" kern="0" cap="none" spc="-125" normalizeH="0" baseline="0" noProof="0">
                <a:ln>
                  <a:noFill/>
                </a:ln>
                <a:solidFill>
                  <a:srgbClr val="00ADEE"/>
                </a:solidFill>
                <a:effectLst/>
                <a:uLnTx/>
                <a:uFillTx/>
                <a:latin typeface="Tahoma"/>
                <a:ea typeface="+mn-ea"/>
                <a:cs typeface="Tahoma"/>
              </a:rPr>
              <a:t> </a:t>
            </a:r>
            <a:r>
              <a:rPr kumimoji="0" sz="2400" b="0" i="0" u="none" strike="noStrike" kern="0" cap="none" spc="100" normalizeH="0" baseline="0" noProof="0">
                <a:ln>
                  <a:noFill/>
                </a:ln>
                <a:solidFill>
                  <a:srgbClr val="00ADEE"/>
                </a:solidFill>
                <a:effectLst/>
                <a:uLnTx/>
                <a:uFillTx/>
                <a:latin typeface="Tahoma"/>
                <a:ea typeface="+mn-ea"/>
                <a:cs typeface="Tahoma"/>
              </a:rPr>
              <a:t>coming</a:t>
            </a:r>
            <a:r>
              <a:rPr kumimoji="0" sz="2400" b="0" i="0" u="none" strike="noStrike" kern="0" cap="none" spc="-110" normalizeH="0" baseline="0" noProof="0">
                <a:ln>
                  <a:noFill/>
                </a:ln>
                <a:solidFill>
                  <a:srgbClr val="00ADEE"/>
                </a:solidFill>
                <a:effectLst/>
                <a:uLnTx/>
                <a:uFillTx/>
                <a:latin typeface="Tahoma"/>
                <a:ea typeface="+mn-ea"/>
                <a:cs typeface="Tahoma"/>
              </a:rPr>
              <a:t> </a:t>
            </a:r>
            <a:r>
              <a:rPr kumimoji="0" sz="2400" b="0" i="0" u="none" strike="noStrike" kern="0" cap="none" spc="-40" normalizeH="0" baseline="0" noProof="0">
                <a:ln>
                  <a:noFill/>
                </a:ln>
                <a:solidFill>
                  <a:srgbClr val="00ADEE"/>
                </a:solidFill>
                <a:effectLst/>
                <a:uLnTx/>
                <a:uFillTx/>
                <a:latin typeface="Tahoma"/>
                <a:ea typeface="+mn-ea"/>
                <a:cs typeface="Tahoma"/>
              </a:rPr>
              <a:t>faster,</a:t>
            </a:r>
            <a:r>
              <a:rPr kumimoji="0" sz="2400" b="0" i="0" u="none" strike="noStrike" kern="0" cap="none" spc="-17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larger,</a:t>
            </a:r>
            <a:r>
              <a:rPr kumimoji="0" sz="2400" b="0" i="0" u="none" strike="noStrike" kern="0" cap="none" spc="-185" normalizeH="0" baseline="0" noProof="0">
                <a:ln>
                  <a:noFill/>
                </a:ln>
                <a:solidFill>
                  <a:srgbClr val="00ADEE"/>
                </a:solidFill>
                <a:effectLst/>
                <a:uLnTx/>
                <a:uFillTx/>
                <a:latin typeface="Tahoma"/>
                <a:ea typeface="+mn-ea"/>
                <a:cs typeface="Tahoma"/>
              </a:rPr>
              <a:t> </a:t>
            </a:r>
            <a:r>
              <a:rPr kumimoji="0" sz="2400" b="0" i="0" u="none" strike="noStrike" kern="0" cap="none" spc="60" normalizeH="0" baseline="0" noProof="0">
                <a:ln>
                  <a:noFill/>
                </a:ln>
                <a:solidFill>
                  <a:srgbClr val="00ADEE"/>
                </a:solidFill>
                <a:effectLst/>
                <a:uLnTx/>
                <a:uFillTx/>
                <a:latin typeface="Tahoma"/>
                <a:ea typeface="+mn-ea"/>
                <a:cs typeface="Tahoma"/>
              </a:rPr>
              <a:t>and </a:t>
            </a:r>
            <a:r>
              <a:rPr kumimoji="0" sz="2400" b="0" i="0" u="none" strike="noStrike" kern="0" cap="none" spc="75" normalizeH="0" baseline="0" noProof="0">
                <a:ln>
                  <a:noFill/>
                </a:ln>
                <a:solidFill>
                  <a:srgbClr val="00ADEE"/>
                </a:solidFill>
                <a:effectLst/>
                <a:uLnTx/>
                <a:uFillTx/>
                <a:latin typeface="Tahoma"/>
                <a:ea typeface="+mn-ea"/>
                <a:cs typeface="Tahoma"/>
              </a:rPr>
              <a:t>more</a:t>
            </a:r>
            <a:r>
              <a:rPr kumimoji="0" sz="2400" b="0" i="0" u="none" strike="noStrike" kern="0" cap="none" spc="-120" normalizeH="0" baseline="0" noProof="0">
                <a:ln>
                  <a:noFill/>
                </a:ln>
                <a:solidFill>
                  <a:srgbClr val="00ADEE"/>
                </a:solidFill>
                <a:effectLst/>
                <a:uLnTx/>
                <a:uFillTx/>
                <a:latin typeface="Tahoma"/>
                <a:ea typeface="+mn-ea"/>
                <a:cs typeface="Tahoma"/>
              </a:rPr>
              <a:t> </a:t>
            </a:r>
            <a:r>
              <a:rPr kumimoji="0" sz="2400" b="0" i="0" u="none" strike="noStrike" kern="0" cap="none" spc="55" normalizeH="0" baseline="0" noProof="0">
                <a:ln>
                  <a:noFill/>
                </a:ln>
                <a:solidFill>
                  <a:srgbClr val="00ADEE"/>
                </a:solidFill>
                <a:effectLst/>
                <a:uLnTx/>
                <a:uFillTx/>
                <a:latin typeface="Tahoma"/>
                <a:ea typeface="+mn-ea"/>
                <a:cs typeface="Tahoma"/>
              </a:rPr>
              <a:t>concentrated</a:t>
            </a:r>
            <a:r>
              <a:rPr kumimoji="0" sz="2400" b="0" i="0" u="none" strike="noStrike" kern="0" cap="none" spc="-9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than</a:t>
            </a:r>
            <a:r>
              <a:rPr kumimoji="0" sz="2400" b="0" i="0" u="none" strike="noStrike" kern="0" cap="none" spc="-114" normalizeH="0" baseline="0" noProof="0">
                <a:ln>
                  <a:noFill/>
                </a:ln>
                <a:solidFill>
                  <a:srgbClr val="00ADEE"/>
                </a:solidFill>
                <a:effectLst/>
                <a:uLnTx/>
                <a:uFillTx/>
                <a:latin typeface="Tahoma"/>
                <a:ea typeface="+mn-ea"/>
                <a:cs typeface="Tahoma"/>
              </a:rPr>
              <a:t> </a:t>
            </a:r>
            <a:r>
              <a:rPr kumimoji="0" sz="2400" b="0" i="0" u="none" strike="noStrike" kern="0" cap="none" spc="55" normalizeH="0" baseline="0" noProof="0">
                <a:ln>
                  <a:noFill/>
                </a:ln>
                <a:solidFill>
                  <a:srgbClr val="00ADEE"/>
                </a:solidFill>
                <a:effectLst/>
                <a:uLnTx/>
                <a:uFillTx/>
                <a:latin typeface="Tahoma"/>
                <a:ea typeface="+mn-ea"/>
                <a:cs typeface="Tahoma"/>
              </a:rPr>
              <a:t>expected, </a:t>
            </a:r>
            <a:r>
              <a:rPr kumimoji="0" sz="2400" b="0" i="0" u="none" strike="noStrike" kern="0" cap="none" spc="60" normalizeH="0" baseline="0" noProof="0">
                <a:ln>
                  <a:noFill/>
                </a:ln>
                <a:solidFill>
                  <a:srgbClr val="00ADEE"/>
                </a:solidFill>
                <a:effectLst/>
                <a:uLnTx/>
                <a:uFillTx/>
                <a:latin typeface="Tahoma"/>
                <a:ea typeface="+mn-ea"/>
                <a:cs typeface="Tahoma"/>
              </a:rPr>
              <a:t>overwhelming</a:t>
            </a:r>
            <a:r>
              <a:rPr kumimoji="0" sz="2400" b="0" i="0" u="none" strike="noStrike" kern="0" cap="none" spc="-3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key</a:t>
            </a:r>
            <a:r>
              <a:rPr kumimoji="0" sz="2400" b="0" i="0" u="none" strike="noStrike" kern="0" cap="none" spc="-2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data</a:t>
            </a:r>
            <a:r>
              <a:rPr kumimoji="0" sz="2400" b="0" i="0" u="none" strike="noStrike" kern="0" cap="none" spc="-3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center </a:t>
            </a:r>
            <a:r>
              <a:rPr kumimoji="0" sz="2400" b="0" i="0" u="none" strike="noStrike" kern="0" cap="none" spc="-10" normalizeH="0" baseline="0" noProof="0">
                <a:ln>
                  <a:noFill/>
                </a:ln>
                <a:solidFill>
                  <a:srgbClr val="00ADEE"/>
                </a:solidFill>
                <a:effectLst/>
                <a:uLnTx/>
                <a:uFillTx/>
                <a:latin typeface="Tahoma"/>
                <a:ea typeface="+mn-ea"/>
                <a:cs typeface="Tahoma"/>
              </a:rPr>
              <a:t>markets</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5" name="object 5"/>
          <p:cNvSpPr txBox="1">
            <a:spLocks noGrp="1"/>
          </p:cNvSpPr>
          <p:nvPr>
            <p:ph type="title"/>
          </p:nvPr>
        </p:nvSpPr>
        <p:spPr>
          <a:xfrm>
            <a:off x="970381" y="2276729"/>
            <a:ext cx="2678430" cy="2206625"/>
          </a:xfrm>
          <a:prstGeom prst="rect">
            <a:avLst/>
          </a:prstGeom>
          <a:solidFill>
            <a:srgbClr val="FFFFFF">
              <a:alpha val="79998"/>
            </a:srgbClr>
          </a:solidFill>
        </p:spPr>
        <p:txBody>
          <a:bodyPr vert="horz" wrap="square" lIns="0" tIns="69215" rIns="0" bIns="0" rtlCol="0">
            <a:spAutoFit/>
          </a:bodyPr>
          <a:lstStyle/>
          <a:p>
            <a:pPr marL="805815">
              <a:lnSpc>
                <a:spcPct val="100000"/>
              </a:lnSpc>
              <a:spcBef>
                <a:spcPts val="545"/>
              </a:spcBef>
            </a:pPr>
            <a:r>
              <a:rPr sz="13000" spc="30"/>
              <a:t>1</a:t>
            </a:r>
            <a:endParaRPr sz="1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03425" y="6242100"/>
            <a:ext cx="3232150"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1" u="none" strike="noStrike" kern="0" cap="none" spc="-95" normalizeH="0" baseline="0" noProof="0">
                <a:ln>
                  <a:noFill/>
                </a:ln>
                <a:solidFill>
                  <a:srgbClr val="13284A"/>
                </a:solidFill>
                <a:effectLst/>
                <a:uLnTx/>
                <a:uFillTx/>
                <a:latin typeface="Verdana"/>
                <a:ea typeface="+mn-ea"/>
                <a:cs typeface="Verdana"/>
              </a:rPr>
              <a:t>Source:</a:t>
            </a:r>
            <a:r>
              <a:rPr kumimoji="0" sz="1200" b="0" i="1" u="none" strike="noStrike" kern="0" cap="none" spc="-120" normalizeH="0" baseline="0" noProof="0">
                <a:ln>
                  <a:noFill/>
                </a:ln>
                <a:solidFill>
                  <a:srgbClr val="13284A"/>
                </a:solidFill>
                <a:effectLst/>
                <a:uLnTx/>
                <a:uFillTx/>
                <a:latin typeface="Verdana"/>
                <a:ea typeface="+mn-ea"/>
                <a:cs typeface="Verdana"/>
              </a:rPr>
              <a:t> </a:t>
            </a:r>
            <a:r>
              <a:rPr kumimoji="0" sz="1200" b="0" i="1" u="none" strike="noStrike" kern="0" cap="none" spc="-30" normalizeH="0" baseline="0" noProof="0">
                <a:ln>
                  <a:noFill/>
                </a:ln>
                <a:solidFill>
                  <a:srgbClr val="13284A"/>
                </a:solidFill>
                <a:effectLst/>
                <a:uLnTx/>
                <a:uFillTx/>
                <a:latin typeface="Verdana"/>
                <a:ea typeface="+mn-ea"/>
                <a:cs typeface="Verdana"/>
              </a:rPr>
              <a:t>NRDC</a:t>
            </a:r>
            <a:r>
              <a:rPr kumimoji="0" sz="1200" b="0" i="1" u="none" strike="noStrike" kern="0" cap="none" spc="-90" normalizeH="0" baseline="0" noProof="0">
                <a:ln>
                  <a:noFill/>
                </a:ln>
                <a:solidFill>
                  <a:srgbClr val="13284A"/>
                </a:solidFill>
                <a:effectLst/>
                <a:uLnTx/>
                <a:uFillTx/>
                <a:latin typeface="Verdana"/>
                <a:ea typeface="+mn-ea"/>
                <a:cs typeface="Verdana"/>
              </a:rPr>
              <a:t> </a:t>
            </a:r>
            <a:r>
              <a:rPr kumimoji="0" sz="1200" b="0" i="1" u="none" strike="noStrike" kern="0" cap="none" spc="-110" normalizeH="0" baseline="0" noProof="0">
                <a:ln>
                  <a:noFill/>
                </a:ln>
                <a:solidFill>
                  <a:srgbClr val="13284A"/>
                </a:solidFill>
                <a:effectLst/>
                <a:uLnTx/>
                <a:uFillTx/>
                <a:latin typeface="Verdana"/>
                <a:ea typeface="+mn-ea"/>
                <a:cs typeface="Verdana"/>
              </a:rPr>
              <a:t>(data</a:t>
            </a:r>
            <a:r>
              <a:rPr kumimoji="0" sz="1200" b="0" i="1" u="none" strike="noStrike" kern="0" cap="none" spc="-100" normalizeH="0" baseline="0" noProof="0">
                <a:ln>
                  <a:noFill/>
                </a:ln>
                <a:solidFill>
                  <a:srgbClr val="13284A"/>
                </a:solidFill>
                <a:effectLst/>
                <a:uLnTx/>
                <a:uFillTx/>
                <a:latin typeface="Verdana"/>
                <a:ea typeface="+mn-ea"/>
                <a:cs typeface="Verdana"/>
              </a:rPr>
              <a:t> </a:t>
            </a:r>
            <a:r>
              <a:rPr kumimoji="0" sz="1200" b="0" i="1" u="none" strike="noStrike" kern="0" cap="none" spc="-90" normalizeH="0" baseline="0" noProof="0">
                <a:ln>
                  <a:noFill/>
                </a:ln>
                <a:solidFill>
                  <a:srgbClr val="13284A"/>
                </a:solidFill>
                <a:effectLst/>
                <a:uLnTx/>
                <a:uFillTx/>
                <a:latin typeface="Verdana"/>
                <a:ea typeface="+mn-ea"/>
                <a:cs typeface="Verdana"/>
              </a:rPr>
              <a:t>from</a:t>
            </a:r>
            <a:r>
              <a:rPr kumimoji="0" sz="1200" b="0" i="1" u="none" strike="noStrike" kern="0" cap="none" spc="-110" normalizeH="0" baseline="0" noProof="0">
                <a:ln>
                  <a:noFill/>
                </a:ln>
                <a:solidFill>
                  <a:srgbClr val="13284A"/>
                </a:solidFill>
                <a:effectLst/>
                <a:uLnTx/>
                <a:uFillTx/>
                <a:latin typeface="Verdana"/>
                <a:ea typeface="+mn-ea"/>
                <a:cs typeface="Verdana"/>
              </a:rPr>
              <a:t> </a:t>
            </a:r>
            <a:r>
              <a:rPr kumimoji="0" sz="1200" b="0" i="1" u="none" strike="noStrike" kern="0" cap="none" spc="-105" normalizeH="0" baseline="0" noProof="0">
                <a:ln>
                  <a:noFill/>
                </a:ln>
                <a:solidFill>
                  <a:srgbClr val="13284A"/>
                </a:solidFill>
                <a:effectLst/>
                <a:uLnTx/>
                <a:uFillTx/>
                <a:latin typeface="Verdana"/>
                <a:ea typeface="+mn-ea"/>
                <a:cs typeface="Verdana"/>
              </a:rPr>
              <a:t>EIA,</a:t>
            </a:r>
            <a:r>
              <a:rPr kumimoji="0" sz="1200" b="0" i="1" u="none" strike="noStrike" kern="0" cap="none" spc="-110" normalizeH="0" baseline="0" noProof="0">
                <a:ln>
                  <a:noFill/>
                </a:ln>
                <a:solidFill>
                  <a:srgbClr val="13284A"/>
                </a:solidFill>
                <a:effectLst/>
                <a:uLnTx/>
                <a:uFillTx/>
                <a:latin typeface="Verdana"/>
                <a:ea typeface="+mn-ea"/>
                <a:cs typeface="Verdana"/>
              </a:rPr>
              <a:t> </a:t>
            </a:r>
            <a:r>
              <a:rPr kumimoji="0" sz="1200" b="0" i="1" u="none" strike="noStrike" kern="0" cap="none" spc="-120" normalizeH="0" baseline="0" noProof="0">
                <a:ln>
                  <a:noFill/>
                </a:ln>
                <a:solidFill>
                  <a:srgbClr val="13284A"/>
                </a:solidFill>
                <a:effectLst/>
                <a:uLnTx/>
                <a:uFillTx/>
                <a:latin typeface="Verdana"/>
                <a:ea typeface="+mn-ea"/>
                <a:cs typeface="Verdana"/>
              </a:rPr>
              <a:t>ICF,</a:t>
            </a:r>
            <a:r>
              <a:rPr kumimoji="0" sz="1200" b="0" i="1" u="none" strike="noStrike" kern="0" cap="none" spc="-160" normalizeH="0" baseline="0" noProof="0">
                <a:ln>
                  <a:noFill/>
                </a:ln>
                <a:solidFill>
                  <a:srgbClr val="13284A"/>
                </a:solidFill>
                <a:effectLst/>
                <a:uLnTx/>
                <a:uFillTx/>
                <a:latin typeface="Verdana"/>
                <a:ea typeface="+mn-ea"/>
                <a:cs typeface="Verdana"/>
              </a:rPr>
              <a:t> </a:t>
            </a:r>
            <a:r>
              <a:rPr kumimoji="0" sz="1200" b="0" i="1" u="none" strike="noStrike" kern="0" cap="none" spc="-60" normalizeH="0" baseline="0" noProof="0">
                <a:ln>
                  <a:noFill/>
                </a:ln>
                <a:solidFill>
                  <a:srgbClr val="13284A"/>
                </a:solidFill>
                <a:effectLst/>
                <a:uLnTx/>
                <a:uFillTx/>
                <a:latin typeface="Verdana"/>
                <a:ea typeface="+mn-ea"/>
                <a:cs typeface="Verdana"/>
              </a:rPr>
              <a:t>AEO,</a:t>
            </a:r>
            <a:r>
              <a:rPr kumimoji="0" sz="1200" b="0" i="1" u="none" strike="noStrike" kern="0" cap="none" spc="-110" normalizeH="0" baseline="0" noProof="0">
                <a:ln>
                  <a:noFill/>
                </a:ln>
                <a:solidFill>
                  <a:srgbClr val="13284A"/>
                </a:solidFill>
                <a:effectLst/>
                <a:uLnTx/>
                <a:uFillTx/>
                <a:latin typeface="Verdana"/>
                <a:ea typeface="+mn-ea"/>
                <a:cs typeface="Verdana"/>
              </a:rPr>
              <a:t> </a:t>
            </a:r>
            <a:r>
              <a:rPr kumimoji="0" sz="1200" b="0" i="1" u="none" strike="noStrike" kern="0" cap="none" spc="-40" normalizeH="0" baseline="0" noProof="0">
                <a:ln>
                  <a:noFill/>
                </a:ln>
                <a:solidFill>
                  <a:srgbClr val="13284A"/>
                </a:solidFill>
                <a:effectLst/>
                <a:uLnTx/>
                <a:uFillTx/>
                <a:latin typeface="Verdana"/>
                <a:ea typeface="+mn-ea"/>
                <a:cs typeface="Verdana"/>
              </a:rPr>
              <a:t>NERC)</a:t>
            </a:r>
            <a:endParaRPr kumimoji="0" sz="1200" b="0" i="0" u="none" strike="noStrike" kern="0" cap="none" spc="0" normalizeH="0" baseline="0" noProof="0">
              <a:ln>
                <a:noFill/>
              </a:ln>
              <a:solidFill>
                <a:sysClr val="windowText" lastClr="000000"/>
              </a:solidFill>
              <a:effectLst/>
              <a:uLnTx/>
              <a:uFillTx/>
              <a:latin typeface="Verdana"/>
              <a:ea typeface="+mn-ea"/>
              <a:cs typeface="Verdana"/>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80"/>
              <a:t>Load</a:t>
            </a:r>
            <a:r>
              <a:rPr spc="-150"/>
              <a:t> </a:t>
            </a:r>
            <a:r>
              <a:rPr spc="-240"/>
              <a:t>Growth:</a:t>
            </a:r>
            <a:r>
              <a:rPr spc="-150"/>
              <a:t> </a:t>
            </a:r>
            <a:r>
              <a:rPr spc="-185"/>
              <a:t>National</a:t>
            </a:r>
            <a:r>
              <a:rPr spc="-150"/>
              <a:t> </a:t>
            </a:r>
            <a:r>
              <a:rPr spc="-170"/>
              <a:t>Context</a:t>
            </a:r>
          </a:p>
        </p:txBody>
      </p:sp>
      <p:pic>
        <p:nvPicPr>
          <p:cNvPr id="4" name="object 4"/>
          <p:cNvPicPr/>
          <p:nvPr/>
        </p:nvPicPr>
        <p:blipFill>
          <a:blip r:embed="rId2" cstate="print"/>
          <a:stretch>
            <a:fillRect/>
          </a:stretch>
        </p:blipFill>
        <p:spPr>
          <a:xfrm>
            <a:off x="228790" y="1899894"/>
            <a:ext cx="6939533" cy="4138041"/>
          </a:xfrm>
          <a:prstGeom prst="rect">
            <a:avLst/>
          </a:prstGeom>
        </p:spPr>
      </p:pic>
      <p:pic>
        <p:nvPicPr>
          <p:cNvPr id="5" name="object 5"/>
          <p:cNvPicPr/>
          <p:nvPr/>
        </p:nvPicPr>
        <p:blipFill>
          <a:blip r:embed="rId3" cstate="print"/>
          <a:stretch>
            <a:fillRect/>
          </a:stretch>
        </p:blipFill>
        <p:spPr>
          <a:xfrm>
            <a:off x="7370826" y="2163698"/>
            <a:ext cx="4419600" cy="34137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235"/>
              <a:t>Growth</a:t>
            </a:r>
            <a:r>
              <a:rPr spc="-155"/>
              <a:t> </a:t>
            </a:r>
            <a:r>
              <a:rPr spc="-245"/>
              <a:t>is</a:t>
            </a:r>
            <a:r>
              <a:rPr spc="-155"/>
              <a:t> </a:t>
            </a:r>
            <a:r>
              <a:rPr spc="-170"/>
              <a:t>Highly</a:t>
            </a:r>
            <a:r>
              <a:rPr spc="-155"/>
              <a:t> </a:t>
            </a:r>
            <a:r>
              <a:rPr spc="-175"/>
              <a:t>Concentrated</a:t>
            </a:r>
          </a:p>
        </p:txBody>
      </p:sp>
      <p:pic>
        <p:nvPicPr>
          <p:cNvPr id="3" name="object 3"/>
          <p:cNvPicPr/>
          <p:nvPr/>
        </p:nvPicPr>
        <p:blipFill>
          <a:blip r:embed="rId2" cstate="print"/>
          <a:stretch>
            <a:fillRect/>
          </a:stretch>
        </p:blipFill>
        <p:spPr>
          <a:xfrm>
            <a:off x="171424" y="1600377"/>
            <a:ext cx="7271639" cy="4472686"/>
          </a:xfrm>
          <a:prstGeom prst="rect">
            <a:avLst/>
          </a:prstGeom>
        </p:spPr>
      </p:pic>
      <p:grpSp>
        <p:nvGrpSpPr>
          <p:cNvPr id="4" name="object 4"/>
          <p:cNvGrpSpPr/>
          <p:nvPr/>
        </p:nvGrpSpPr>
        <p:grpSpPr>
          <a:xfrm>
            <a:off x="7663433" y="1413128"/>
            <a:ext cx="4131310" cy="5217160"/>
            <a:chOff x="7663433" y="1413128"/>
            <a:chExt cx="4131310" cy="5217160"/>
          </a:xfrm>
        </p:grpSpPr>
        <p:pic>
          <p:nvPicPr>
            <p:cNvPr id="5" name="object 5"/>
            <p:cNvPicPr/>
            <p:nvPr/>
          </p:nvPicPr>
          <p:blipFill>
            <a:blip r:embed="rId3" cstate="print"/>
            <a:stretch>
              <a:fillRect/>
            </a:stretch>
          </p:blipFill>
          <p:spPr>
            <a:xfrm>
              <a:off x="7663433" y="1413128"/>
              <a:ext cx="4130802" cy="2608326"/>
            </a:xfrm>
            <a:prstGeom prst="rect">
              <a:avLst/>
            </a:prstGeom>
          </p:spPr>
        </p:pic>
        <p:pic>
          <p:nvPicPr>
            <p:cNvPr id="6" name="object 6"/>
            <p:cNvPicPr/>
            <p:nvPr/>
          </p:nvPicPr>
          <p:blipFill>
            <a:blip r:embed="rId4" cstate="print"/>
            <a:stretch>
              <a:fillRect/>
            </a:stretch>
          </p:blipFill>
          <p:spPr>
            <a:xfrm>
              <a:off x="7663433" y="4021442"/>
              <a:ext cx="4116197" cy="2608326"/>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62961" y="2001146"/>
            <a:ext cx="6092825" cy="3626485"/>
            <a:chOff x="562961" y="2001146"/>
            <a:chExt cx="6092825" cy="3626485"/>
          </a:xfrm>
        </p:grpSpPr>
        <p:sp>
          <p:nvSpPr>
            <p:cNvPr id="3" name="object 3"/>
            <p:cNvSpPr/>
            <p:nvPr/>
          </p:nvSpPr>
          <p:spPr>
            <a:xfrm>
              <a:off x="562961" y="2001146"/>
              <a:ext cx="6092825" cy="3626485"/>
            </a:xfrm>
            <a:custGeom>
              <a:avLst/>
              <a:gdLst/>
              <a:ahLst/>
              <a:cxnLst/>
              <a:rect l="l" t="t" r="r" b="b"/>
              <a:pathLst>
                <a:path w="6092825" h="3626485">
                  <a:moveTo>
                    <a:pt x="6092206" y="0"/>
                  </a:moveTo>
                  <a:lnTo>
                    <a:pt x="0" y="0"/>
                  </a:lnTo>
                  <a:lnTo>
                    <a:pt x="0" y="3626369"/>
                  </a:lnTo>
                  <a:lnTo>
                    <a:pt x="6092206" y="3626369"/>
                  </a:lnTo>
                  <a:lnTo>
                    <a:pt x="609220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3609184" y="3017550"/>
              <a:ext cx="1059180" cy="1622425"/>
            </a:xfrm>
            <a:custGeom>
              <a:avLst/>
              <a:gdLst/>
              <a:ahLst/>
              <a:cxnLst/>
              <a:rect l="l" t="t" r="r" b="b"/>
              <a:pathLst>
                <a:path w="1059179" h="1622425">
                  <a:moveTo>
                    <a:pt x="0" y="0"/>
                  </a:moveTo>
                  <a:lnTo>
                    <a:pt x="0" y="1058687"/>
                  </a:lnTo>
                  <a:lnTo>
                    <a:pt x="896339" y="1622268"/>
                  </a:lnTo>
                  <a:lnTo>
                    <a:pt x="921844" y="1579538"/>
                  </a:lnTo>
                  <a:lnTo>
                    <a:pt x="945247" y="1535776"/>
                  </a:lnTo>
                  <a:lnTo>
                    <a:pt x="966526" y="1491062"/>
                  </a:lnTo>
                  <a:lnTo>
                    <a:pt x="985660" y="1445473"/>
                  </a:lnTo>
                  <a:lnTo>
                    <a:pt x="1002625" y="1399089"/>
                  </a:lnTo>
                  <a:lnTo>
                    <a:pt x="1017400" y="1351986"/>
                  </a:lnTo>
                  <a:lnTo>
                    <a:pt x="1029963" y="1304245"/>
                  </a:lnTo>
                  <a:lnTo>
                    <a:pt x="1040291" y="1255942"/>
                  </a:lnTo>
                  <a:lnTo>
                    <a:pt x="1048363" y="1207156"/>
                  </a:lnTo>
                  <a:lnTo>
                    <a:pt x="1054156" y="1157967"/>
                  </a:lnTo>
                  <a:lnTo>
                    <a:pt x="1057648" y="1108451"/>
                  </a:lnTo>
                  <a:lnTo>
                    <a:pt x="1058817" y="1058687"/>
                  </a:lnTo>
                  <a:lnTo>
                    <a:pt x="1057727" y="1010226"/>
                  </a:lnTo>
                  <a:lnTo>
                    <a:pt x="1054490" y="962324"/>
                  </a:lnTo>
                  <a:lnTo>
                    <a:pt x="1049151" y="915028"/>
                  </a:lnTo>
                  <a:lnTo>
                    <a:pt x="1041758" y="868384"/>
                  </a:lnTo>
                  <a:lnTo>
                    <a:pt x="1032357" y="822441"/>
                  </a:lnTo>
                  <a:lnTo>
                    <a:pt x="1020996" y="777243"/>
                  </a:lnTo>
                  <a:lnTo>
                    <a:pt x="1007719" y="732838"/>
                  </a:lnTo>
                  <a:lnTo>
                    <a:pt x="992576" y="689273"/>
                  </a:lnTo>
                  <a:lnTo>
                    <a:pt x="975611" y="646595"/>
                  </a:lnTo>
                  <a:lnTo>
                    <a:pt x="956872" y="604849"/>
                  </a:lnTo>
                  <a:lnTo>
                    <a:pt x="936406" y="564083"/>
                  </a:lnTo>
                  <a:lnTo>
                    <a:pt x="914259" y="524343"/>
                  </a:lnTo>
                  <a:lnTo>
                    <a:pt x="890478" y="485677"/>
                  </a:lnTo>
                  <a:lnTo>
                    <a:pt x="865110" y="448131"/>
                  </a:lnTo>
                  <a:lnTo>
                    <a:pt x="838202" y="411751"/>
                  </a:lnTo>
                  <a:lnTo>
                    <a:pt x="809799" y="376585"/>
                  </a:lnTo>
                  <a:lnTo>
                    <a:pt x="779950" y="342678"/>
                  </a:lnTo>
                  <a:lnTo>
                    <a:pt x="748700" y="310079"/>
                  </a:lnTo>
                  <a:lnTo>
                    <a:pt x="716096" y="278833"/>
                  </a:lnTo>
                  <a:lnTo>
                    <a:pt x="682186" y="248987"/>
                  </a:lnTo>
                  <a:lnTo>
                    <a:pt x="647015" y="220588"/>
                  </a:lnTo>
                  <a:lnTo>
                    <a:pt x="610631" y="193682"/>
                  </a:lnTo>
                  <a:lnTo>
                    <a:pt x="573080" y="168317"/>
                  </a:lnTo>
                  <a:lnTo>
                    <a:pt x="534409" y="144540"/>
                  </a:lnTo>
                  <a:lnTo>
                    <a:pt x="494664" y="122395"/>
                  </a:lnTo>
                  <a:lnTo>
                    <a:pt x="453893" y="101932"/>
                  </a:lnTo>
                  <a:lnTo>
                    <a:pt x="412143" y="83195"/>
                  </a:lnTo>
                  <a:lnTo>
                    <a:pt x="369459" y="66233"/>
                  </a:lnTo>
                  <a:lnTo>
                    <a:pt x="325888" y="51091"/>
                  </a:lnTo>
                  <a:lnTo>
                    <a:pt x="281478" y="37816"/>
                  </a:lnTo>
                  <a:lnTo>
                    <a:pt x="236275" y="26456"/>
                  </a:lnTo>
                  <a:lnTo>
                    <a:pt x="190326" y="17056"/>
                  </a:lnTo>
                  <a:lnTo>
                    <a:pt x="143677" y="9664"/>
                  </a:lnTo>
                  <a:lnTo>
                    <a:pt x="96375" y="4326"/>
                  </a:lnTo>
                  <a:lnTo>
                    <a:pt x="48467" y="1089"/>
                  </a:lnTo>
                  <a:lnTo>
                    <a:pt x="0" y="0"/>
                  </a:lnTo>
                  <a:close/>
                </a:path>
              </a:pathLst>
            </a:custGeom>
            <a:solidFill>
              <a:srgbClr val="0982A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3609184" y="3017550"/>
              <a:ext cx="1059180" cy="1622425"/>
            </a:xfrm>
            <a:custGeom>
              <a:avLst/>
              <a:gdLst/>
              <a:ahLst/>
              <a:cxnLst/>
              <a:rect l="l" t="t" r="r" b="b"/>
              <a:pathLst>
                <a:path w="1059179" h="1622425">
                  <a:moveTo>
                    <a:pt x="0" y="0"/>
                  </a:moveTo>
                  <a:lnTo>
                    <a:pt x="48467" y="1089"/>
                  </a:lnTo>
                  <a:lnTo>
                    <a:pt x="96375" y="4326"/>
                  </a:lnTo>
                  <a:lnTo>
                    <a:pt x="143677" y="9664"/>
                  </a:lnTo>
                  <a:lnTo>
                    <a:pt x="190326" y="17056"/>
                  </a:lnTo>
                  <a:lnTo>
                    <a:pt x="236275" y="26456"/>
                  </a:lnTo>
                  <a:lnTo>
                    <a:pt x="281478" y="37816"/>
                  </a:lnTo>
                  <a:lnTo>
                    <a:pt x="325888" y="51091"/>
                  </a:lnTo>
                  <a:lnTo>
                    <a:pt x="369459" y="66233"/>
                  </a:lnTo>
                  <a:lnTo>
                    <a:pt x="412143" y="83195"/>
                  </a:lnTo>
                  <a:lnTo>
                    <a:pt x="453893" y="101932"/>
                  </a:lnTo>
                  <a:lnTo>
                    <a:pt x="494664" y="122395"/>
                  </a:lnTo>
                  <a:lnTo>
                    <a:pt x="534409" y="144540"/>
                  </a:lnTo>
                  <a:lnTo>
                    <a:pt x="573080" y="168317"/>
                  </a:lnTo>
                  <a:lnTo>
                    <a:pt x="610631" y="193682"/>
                  </a:lnTo>
                  <a:lnTo>
                    <a:pt x="647015" y="220588"/>
                  </a:lnTo>
                  <a:lnTo>
                    <a:pt x="682186" y="248987"/>
                  </a:lnTo>
                  <a:lnTo>
                    <a:pt x="716096" y="278833"/>
                  </a:lnTo>
                  <a:lnTo>
                    <a:pt x="748700" y="310079"/>
                  </a:lnTo>
                  <a:lnTo>
                    <a:pt x="779950" y="342678"/>
                  </a:lnTo>
                  <a:lnTo>
                    <a:pt x="809799" y="376585"/>
                  </a:lnTo>
                  <a:lnTo>
                    <a:pt x="838202" y="411751"/>
                  </a:lnTo>
                  <a:lnTo>
                    <a:pt x="865110" y="448131"/>
                  </a:lnTo>
                  <a:lnTo>
                    <a:pt x="890478" y="485677"/>
                  </a:lnTo>
                  <a:lnTo>
                    <a:pt x="914259" y="524343"/>
                  </a:lnTo>
                  <a:lnTo>
                    <a:pt x="936406" y="564083"/>
                  </a:lnTo>
                  <a:lnTo>
                    <a:pt x="956872" y="604849"/>
                  </a:lnTo>
                  <a:lnTo>
                    <a:pt x="975611" y="646595"/>
                  </a:lnTo>
                  <a:lnTo>
                    <a:pt x="992576" y="689273"/>
                  </a:lnTo>
                  <a:lnTo>
                    <a:pt x="1007719" y="732838"/>
                  </a:lnTo>
                  <a:lnTo>
                    <a:pt x="1020996" y="777243"/>
                  </a:lnTo>
                  <a:lnTo>
                    <a:pt x="1032357" y="822441"/>
                  </a:lnTo>
                  <a:lnTo>
                    <a:pt x="1041758" y="868384"/>
                  </a:lnTo>
                  <a:lnTo>
                    <a:pt x="1049151" y="915028"/>
                  </a:lnTo>
                  <a:lnTo>
                    <a:pt x="1054490" y="962324"/>
                  </a:lnTo>
                  <a:lnTo>
                    <a:pt x="1057727" y="1010226"/>
                  </a:lnTo>
                  <a:lnTo>
                    <a:pt x="1058817" y="1058687"/>
                  </a:lnTo>
                  <a:lnTo>
                    <a:pt x="1057648" y="1108451"/>
                  </a:lnTo>
                  <a:lnTo>
                    <a:pt x="1054156" y="1157967"/>
                  </a:lnTo>
                  <a:lnTo>
                    <a:pt x="1048363" y="1207156"/>
                  </a:lnTo>
                  <a:lnTo>
                    <a:pt x="1040291" y="1255942"/>
                  </a:lnTo>
                  <a:lnTo>
                    <a:pt x="1029963" y="1304245"/>
                  </a:lnTo>
                  <a:lnTo>
                    <a:pt x="1017400" y="1351986"/>
                  </a:lnTo>
                  <a:lnTo>
                    <a:pt x="1002625" y="1399089"/>
                  </a:lnTo>
                  <a:lnTo>
                    <a:pt x="985660" y="1445473"/>
                  </a:lnTo>
                  <a:lnTo>
                    <a:pt x="966526" y="1491062"/>
                  </a:lnTo>
                  <a:lnTo>
                    <a:pt x="945247" y="1535776"/>
                  </a:lnTo>
                  <a:lnTo>
                    <a:pt x="921844" y="1579538"/>
                  </a:lnTo>
                  <a:lnTo>
                    <a:pt x="896339" y="1622268"/>
                  </a:lnTo>
                  <a:lnTo>
                    <a:pt x="0" y="1058687"/>
                  </a:lnTo>
                  <a:lnTo>
                    <a:pt x="0" y="0"/>
                  </a:lnTo>
                  <a:close/>
                </a:path>
              </a:pathLst>
            </a:custGeom>
            <a:ln w="6577">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3609184" y="4076237"/>
              <a:ext cx="896619" cy="898525"/>
            </a:xfrm>
            <a:custGeom>
              <a:avLst/>
              <a:gdLst/>
              <a:ahLst/>
              <a:cxnLst/>
              <a:rect l="l" t="t" r="r" b="b"/>
              <a:pathLst>
                <a:path w="896620" h="898525">
                  <a:moveTo>
                    <a:pt x="0" y="0"/>
                  </a:moveTo>
                  <a:lnTo>
                    <a:pt x="561019" y="897911"/>
                  </a:lnTo>
                  <a:lnTo>
                    <a:pt x="605434" y="868595"/>
                  </a:lnTo>
                  <a:lnTo>
                    <a:pt x="648225" y="837157"/>
                  </a:lnTo>
                  <a:lnTo>
                    <a:pt x="689322" y="803669"/>
                  </a:lnTo>
                  <a:lnTo>
                    <a:pt x="728652" y="768199"/>
                  </a:lnTo>
                  <a:lnTo>
                    <a:pt x="766146" y="730818"/>
                  </a:lnTo>
                  <a:lnTo>
                    <a:pt x="801733" y="691595"/>
                  </a:lnTo>
                  <a:lnTo>
                    <a:pt x="835341" y="650602"/>
                  </a:lnTo>
                  <a:lnTo>
                    <a:pt x="866900" y="607907"/>
                  </a:lnTo>
                  <a:lnTo>
                    <a:pt x="896339" y="563581"/>
                  </a:lnTo>
                  <a:lnTo>
                    <a:pt x="0" y="0"/>
                  </a:lnTo>
                  <a:close/>
                </a:path>
              </a:pathLst>
            </a:custGeom>
            <a:solidFill>
              <a:srgbClr val="0E9E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p:nvPr/>
          </p:nvSpPr>
          <p:spPr>
            <a:xfrm>
              <a:off x="3609184" y="4076237"/>
              <a:ext cx="896619" cy="898525"/>
            </a:xfrm>
            <a:custGeom>
              <a:avLst/>
              <a:gdLst/>
              <a:ahLst/>
              <a:cxnLst/>
              <a:rect l="l" t="t" r="r" b="b"/>
              <a:pathLst>
                <a:path w="896620" h="898525">
                  <a:moveTo>
                    <a:pt x="896339" y="563581"/>
                  </a:moveTo>
                  <a:lnTo>
                    <a:pt x="866900" y="607907"/>
                  </a:lnTo>
                  <a:lnTo>
                    <a:pt x="835341" y="650602"/>
                  </a:lnTo>
                  <a:lnTo>
                    <a:pt x="801733" y="691595"/>
                  </a:lnTo>
                  <a:lnTo>
                    <a:pt x="766146" y="730818"/>
                  </a:lnTo>
                  <a:lnTo>
                    <a:pt x="728652" y="768199"/>
                  </a:lnTo>
                  <a:lnTo>
                    <a:pt x="689322" y="803669"/>
                  </a:lnTo>
                  <a:lnTo>
                    <a:pt x="648225" y="837157"/>
                  </a:lnTo>
                  <a:lnTo>
                    <a:pt x="605434" y="868595"/>
                  </a:lnTo>
                  <a:lnTo>
                    <a:pt x="561019" y="897911"/>
                  </a:lnTo>
                  <a:lnTo>
                    <a:pt x="0" y="0"/>
                  </a:lnTo>
                  <a:lnTo>
                    <a:pt x="896339" y="563581"/>
                  </a:lnTo>
                  <a:close/>
                </a:path>
              </a:pathLst>
            </a:custGeom>
            <a:ln w="657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2550272" y="3017550"/>
              <a:ext cx="1620520" cy="2117725"/>
            </a:xfrm>
            <a:custGeom>
              <a:avLst/>
              <a:gdLst/>
              <a:ahLst/>
              <a:cxnLst/>
              <a:rect l="l" t="t" r="r" b="b"/>
              <a:pathLst>
                <a:path w="1620520" h="2117725">
                  <a:moveTo>
                    <a:pt x="1058911" y="0"/>
                  </a:moveTo>
                  <a:lnTo>
                    <a:pt x="1009400" y="1157"/>
                  </a:lnTo>
                  <a:lnTo>
                    <a:pt x="960135" y="4614"/>
                  </a:lnTo>
                  <a:lnTo>
                    <a:pt x="911192" y="10349"/>
                  </a:lnTo>
                  <a:lnTo>
                    <a:pt x="862648" y="18340"/>
                  </a:lnTo>
                  <a:lnTo>
                    <a:pt x="814578" y="28565"/>
                  </a:lnTo>
                  <a:lnTo>
                    <a:pt x="767061" y="41003"/>
                  </a:lnTo>
                  <a:lnTo>
                    <a:pt x="720171" y="55631"/>
                  </a:lnTo>
                  <a:lnTo>
                    <a:pt x="673985" y="72427"/>
                  </a:lnTo>
                  <a:lnTo>
                    <a:pt x="628580" y="91371"/>
                  </a:lnTo>
                  <a:lnTo>
                    <a:pt x="584031" y="112439"/>
                  </a:lnTo>
                  <a:lnTo>
                    <a:pt x="540417" y="135611"/>
                  </a:lnTo>
                  <a:lnTo>
                    <a:pt x="497812" y="160863"/>
                  </a:lnTo>
                  <a:lnTo>
                    <a:pt x="457289" y="187462"/>
                  </a:lnTo>
                  <a:lnTo>
                    <a:pt x="418378" y="215585"/>
                  </a:lnTo>
                  <a:lnTo>
                    <a:pt x="381095" y="245170"/>
                  </a:lnTo>
                  <a:lnTo>
                    <a:pt x="345452" y="276152"/>
                  </a:lnTo>
                  <a:lnTo>
                    <a:pt x="311467" y="308466"/>
                  </a:lnTo>
                  <a:lnTo>
                    <a:pt x="279153" y="342048"/>
                  </a:lnTo>
                  <a:lnTo>
                    <a:pt x="248526" y="376833"/>
                  </a:lnTo>
                  <a:lnTo>
                    <a:pt x="219600" y="412758"/>
                  </a:lnTo>
                  <a:lnTo>
                    <a:pt x="192390" y="449757"/>
                  </a:lnTo>
                  <a:lnTo>
                    <a:pt x="166911" y="487767"/>
                  </a:lnTo>
                  <a:lnTo>
                    <a:pt x="143178" y="526722"/>
                  </a:lnTo>
                  <a:lnTo>
                    <a:pt x="121206" y="566560"/>
                  </a:lnTo>
                  <a:lnTo>
                    <a:pt x="101011" y="607214"/>
                  </a:lnTo>
                  <a:lnTo>
                    <a:pt x="82605" y="648621"/>
                  </a:lnTo>
                  <a:lnTo>
                    <a:pt x="66006" y="690717"/>
                  </a:lnTo>
                  <a:lnTo>
                    <a:pt x="51227" y="733436"/>
                  </a:lnTo>
                  <a:lnTo>
                    <a:pt x="38283" y="776716"/>
                  </a:lnTo>
                  <a:lnTo>
                    <a:pt x="27190" y="820490"/>
                  </a:lnTo>
                  <a:lnTo>
                    <a:pt x="17962" y="864696"/>
                  </a:lnTo>
                  <a:lnTo>
                    <a:pt x="10614" y="909268"/>
                  </a:lnTo>
                  <a:lnTo>
                    <a:pt x="5161" y="954142"/>
                  </a:lnTo>
                  <a:lnTo>
                    <a:pt x="1618" y="999253"/>
                  </a:lnTo>
                  <a:lnTo>
                    <a:pt x="0" y="1044538"/>
                  </a:lnTo>
                  <a:lnTo>
                    <a:pt x="321" y="1089932"/>
                  </a:lnTo>
                  <a:lnTo>
                    <a:pt x="2597" y="1135371"/>
                  </a:lnTo>
                  <a:lnTo>
                    <a:pt x="6843" y="1180789"/>
                  </a:lnTo>
                  <a:lnTo>
                    <a:pt x="13072" y="1226123"/>
                  </a:lnTo>
                  <a:lnTo>
                    <a:pt x="21302" y="1271309"/>
                  </a:lnTo>
                  <a:lnTo>
                    <a:pt x="31545" y="1316282"/>
                  </a:lnTo>
                  <a:lnTo>
                    <a:pt x="43818" y="1360977"/>
                  </a:lnTo>
                  <a:lnTo>
                    <a:pt x="58134" y="1405331"/>
                  </a:lnTo>
                  <a:lnTo>
                    <a:pt x="74509" y="1449278"/>
                  </a:lnTo>
                  <a:lnTo>
                    <a:pt x="92958" y="1492755"/>
                  </a:lnTo>
                  <a:lnTo>
                    <a:pt x="113496" y="1535696"/>
                  </a:lnTo>
                  <a:lnTo>
                    <a:pt x="136138" y="1578039"/>
                  </a:lnTo>
                  <a:lnTo>
                    <a:pt x="160897" y="1619717"/>
                  </a:lnTo>
                  <a:lnTo>
                    <a:pt x="187505" y="1660239"/>
                  </a:lnTo>
                  <a:lnTo>
                    <a:pt x="215638" y="1699148"/>
                  </a:lnTo>
                  <a:lnTo>
                    <a:pt x="245232" y="1736430"/>
                  </a:lnTo>
                  <a:lnTo>
                    <a:pt x="276221" y="1772070"/>
                  </a:lnTo>
                  <a:lnTo>
                    <a:pt x="308543" y="1806053"/>
                  </a:lnTo>
                  <a:lnTo>
                    <a:pt x="342132" y="1838365"/>
                  </a:lnTo>
                  <a:lnTo>
                    <a:pt x="376924" y="1868990"/>
                  </a:lnTo>
                  <a:lnTo>
                    <a:pt x="412855" y="1897913"/>
                  </a:lnTo>
                  <a:lnTo>
                    <a:pt x="449860" y="1925120"/>
                  </a:lnTo>
                  <a:lnTo>
                    <a:pt x="487876" y="1950596"/>
                  </a:lnTo>
                  <a:lnTo>
                    <a:pt x="526837" y="1974326"/>
                  </a:lnTo>
                  <a:lnTo>
                    <a:pt x="566679" y="1996295"/>
                  </a:lnTo>
                  <a:lnTo>
                    <a:pt x="607338" y="2016487"/>
                  </a:lnTo>
                  <a:lnTo>
                    <a:pt x="648750" y="2034890"/>
                  </a:lnTo>
                  <a:lnTo>
                    <a:pt x="690850" y="2051486"/>
                  </a:lnTo>
                  <a:lnTo>
                    <a:pt x="733574" y="2066263"/>
                  </a:lnTo>
                  <a:lnTo>
                    <a:pt x="776857" y="2079204"/>
                  </a:lnTo>
                  <a:lnTo>
                    <a:pt x="820635" y="2090295"/>
                  </a:lnTo>
                  <a:lnTo>
                    <a:pt x="864844" y="2099520"/>
                  </a:lnTo>
                  <a:lnTo>
                    <a:pt x="909420" y="2106866"/>
                  </a:lnTo>
                  <a:lnTo>
                    <a:pt x="954297" y="2112317"/>
                  </a:lnTo>
                  <a:lnTo>
                    <a:pt x="999412" y="2115859"/>
                  </a:lnTo>
                  <a:lnTo>
                    <a:pt x="1044701" y="2117476"/>
                  </a:lnTo>
                  <a:lnTo>
                    <a:pt x="1090098" y="2117153"/>
                  </a:lnTo>
                  <a:lnTo>
                    <a:pt x="1135540" y="2114876"/>
                  </a:lnTo>
                  <a:lnTo>
                    <a:pt x="1180962" y="2110631"/>
                  </a:lnTo>
                  <a:lnTo>
                    <a:pt x="1226299" y="2104401"/>
                  </a:lnTo>
                  <a:lnTo>
                    <a:pt x="1271489" y="2096172"/>
                  </a:lnTo>
                  <a:lnTo>
                    <a:pt x="1316465" y="2085929"/>
                  </a:lnTo>
                  <a:lnTo>
                    <a:pt x="1361164" y="2073658"/>
                  </a:lnTo>
                  <a:lnTo>
                    <a:pt x="1405521" y="2059344"/>
                  </a:lnTo>
                  <a:lnTo>
                    <a:pt x="1449473" y="2042971"/>
                  </a:lnTo>
                  <a:lnTo>
                    <a:pt x="1492954" y="2024525"/>
                  </a:lnTo>
                  <a:lnTo>
                    <a:pt x="1535900" y="2003991"/>
                  </a:lnTo>
                  <a:lnTo>
                    <a:pt x="1578247" y="1981354"/>
                  </a:lnTo>
                  <a:lnTo>
                    <a:pt x="1619930" y="1956599"/>
                  </a:lnTo>
                  <a:lnTo>
                    <a:pt x="1058911" y="1058687"/>
                  </a:lnTo>
                  <a:lnTo>
                    <a:pt x="1058911" y="0"/>
                  </a:lnTo>
                  <a:close/>
                </a:path>
              </a:pathLst>
            </a:custGeom>
            <a:solidFill>
              <a:srgbClr val="9FC6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2550272" y="3017550"/>
              <a:ext cx="1620520" cy="2117725"/>
            </a:xfrm>
            <a:custGeom>
              <a:avLst/>
              <a:gdLst/>
              <a:ahLst/>
              <a:cxnLst/>
              <a:rect l="l" t="t" r="r" b="b"/>
              <a:pathLst>
                <a:path w="1620520" h="2117725">
                  <a:moveTo>
                    <a:pt x="1619930" y="1956599"/>
                  </a:moveTo>
                  <a:lnTo>
                    <a:pt x="1578247" y="1981354"/>
                  </a:lnTo>
                  <a:lnTo>
                    <a:pt x="1535900" y="2003991"/>
                  </a:lnTo>
                  <a:lnTo>
                    <a:pt x="1492954" y="2024525"/>
                  </a:lnTo>
                  <a:lnTo>
                    <a:pt x="1449473" y="2042971"/>
                  </a:lnTo>
                  <a:lnTo>
                    <a:pt x="1405521" y="2059344"/>
                  </a:lnTo>
                  <a:lnTo>
                    <a:pt x="1361164" y="2073658"/>
                  </a:lnTo>
                  <a:lnTo>
                    <a:pt x="1316465" y="2085929"/>
                  </a:lnTo>
                  <a:lnTo>
                    <a:pt x="1271489" y="2096172"/>
                  </a:lnTo>
                  <a:lnTo>
                    <a:pt x="1226299" y="2104401"/>
                  </a:lnTo>
                  <a:lnTo>
                    <a:pt x="1180962" y="2110631"/>
                  </a:lnTo>
                  <a:lnTo>
                    <a:pt x="1135540" y="2114876"/>
                  </a:lnTo>
                  <a:lnTo>
                    <a:pt x="1090098" y="2117153"/>
                  </a:lnTo>
                  <a:lnTo>
                    <a:pt x="1044701" y="2117476"/>
                  </a:lnTo>
                  <a:lnTo>
                    <a:pt x="999412" y="2115859"/>
                  </a:lnTo>
                  <a:lnTo>
                    <a:pt x="954297" y="2112317"/>
                  </a:lnTo>
                  <a:lnTo>
                    <a:pt x="909420" y="2106866"/>
                  </a:lnTo>
                  <a:lnTo>
                    <a:pt x="864844" y="2099520"/>
                  </a:lnTo>
                  <a:lnTo>
                    <a:pt x="820635" y="2090295"/>
                  </a:lnTo>
                  <a:lnTo>
                    <a:pt x="776857" y="2079204"/>
                  </a:lnTo>
                  <a:lnTo>
                    <a:pt x="733574" y="2066263"/>
                  </a:lnTo>
                  <a:lnTo>
                    <a:pt x="690850" y="2051486"/>
                  </a:lnTo>
                  <a:lnTo>
                    <a:pt x="648750" y="2034890"/>
                  </a:lnTo>
                  <a:lnTo>
                    <a:pt x="607338" y="2016487"/>
                  </a:lnTo>
                  <a:lnTo>
                    <a:pt x="566679" y="1996295"/>
                  </a:lnTo>
                  <a:lnTo>
                    <a:pt x="526837" y="1974326"/>
                  </a:lnTo>
                  <a:lnTo>
                    <a:pt x="487876" y="1950596"/>
                  </a:lnTo>
                  <a:lnTo>
                    <a:pt x="449860" y="1925120"/>
                  </a:lnTo>
                  <a:lnTo>
                    <a:pt x="412855" y="1897913"/>
                  </a:lnTo>
                  <a:lnTo>
                    <a:pt x="376924" y="1868990"/>
                  </a:lnTo>
                  <a:lnTo>
                    <a:pt x="342132" y="1838365"/>
                  </a:lnTo>
                  <a:lnTo>
                    <a:pt x="308543" y="1806053"/>
                  </a:lnTo>
                  <a:lnTo>
                    <a:pt x="276221" y="1772070"/>
                  </a:lnTo>
                  <a:lnTo>
                    <a:pt x="245232" y="1736430"/>
                  </a:lnTo>
                  <a:lnTo>
                    <a:pt x="215638" y="1699148"/>
                  </a:lnTo>
                  <a:lnTo>
                    <a:pt x="187505" y="1660239"/>
                  </a:lnTo>
                  <a:lnTo>
                    <a:pt x="160897" y="1619717"/>
                  </a:lnTo>
                  <a:lnTo>
                    <a:pt x="136138" y="1578039"/>
                  </a:lnTo>
                  <a:lnTo>
                    <a:pt x="113496" y="1535696"/>
                  </a:lnTo>
                  <a:lnTo>
                    <a:pt x="92958" y="1492755"/>
                  </a:lnTo>
                  <a:lnTo>
                    <a:pt x="74509" y="1449278"/>
                  </a:lnTo>
                  <a:lnTo>
                    <a:pt x="58134" y="1405331"/>
                  </a:lnTo>
                  <a:lnTo>
                    <a:pt x="43818" y="1360977"/>
                  </a:lnTo>
                  <a:lnTo>
                    <a:pt x="31545" y="1316282"/>
                  </a:lnTo>
                  <a:lnTo>
                    <a:pt x="21302" y="1271309"/>
                  </a:lnTo>
                  <a:lnTo>
                    <a:pt x="13072" y="1226123"/>
                  </a:lnTo>
                  <a:lnTo>
                    <a:pt x="6843" y="1180789"/>
                  </a:lnTo>
                  <a:lnTo>
                    <a:pt x="2597" y="1135371"/>
                  </a:lnTo>
                  <a:lnTo>
                    <a:pt x="321" y="1089932"/>
                  </a:lnTo>
                  <a:lnTo>
                    <a:pt x="0" y="1044538"/>
                  </a:lnTo>
                  <a:lnTo>
                    <a:pt x="1618" y="999253"/>
                  </a:lnTo>
                  <a:lnTo>
                    <a:pt x="5161" y="954142"/>
                  </a:lnTo>
                  <a:lnTo>
                    <a:pt x="10614" y="909268"/>
                  </a:lnTo>
                  <a:lnTo>
                    <a:pt x="17962" y="864696"/>
                  </a:lnTo>
                  <a:lnTo>
                    <a:pt x="27190" y="820490"/>
                  </a:lnTo>
                  <a:lnTo>
                    <a:pt x="38283" y="776716"/>
                  </a:lnTo>
                  <a:lnTo>
                    <a:pt x="51227" y="733436"/>
                  </a:lnTo>
                  <a:lnTo>
                    <a:pt x="66006" y="690717"/>
                  </a:lnTo>
                  <a:lnTo>
                    <a:pt x="82605" y="648621"/>
                  </a:lnTo>
                  <a:lnTo>
                    <a:pt x="101011" y="607214"/>
                  </a:lnTo>
                  <a:lnTo>
                    <a:pt x="121206" y="566560"/>
                  </a:lnTo>
                  <a:lnTo>
                    <a:pt x="143178" y="526722"/>
                  </a:lnTo>
                  <a:lnTo>
                    <a:pt x="166911" y="487767"/>
                  </a:lnTo>
                  <a:lnTo>
                    <a:pt x="192390" y="449757"/>
                  </a:lnTo>
                  <a:lnTo>
                    <a:pt x="219600" y="412758"/>
                  </a:lnTo>
                  <a:lnTo>
                    <a:pt x="248526" y="376833"/>
                  </a:lnTo>
                  <a:lnTo>
                    <a:pt x="279153" y="342048"/>
                  </a:lnTo>
                  <a:lnTo>
                    <a:pt x="311467" y="308466"/>
                  </a:lnTo>
                  <a:lnTo>
                    <a:pt x="345452" y="276152"/>
                  </a:lnTo>
                  <a:lnTo>
                    <a:pt x="381095" y="245170"/>
                  </a:lnTo>
                  <a:lnTo>
                    <a:pt x="418378" y="215585"/>
                  </a:lnTo>
                  <a:lnTo>
                    <a:pt x="457289" y="187462"/>
                  </a:lnTo>
                  <a:lnTo>
                    <a:pt x="497812" y="160863"/>
                  </a:lnTo>
                  <a:lnTo>
                    <a:pt x="540417" y="135611"/>
                  </a:lnTo>
                  <a:lnTo>
                    <a:pt x="584031" y="112439"/>
                  </a:lnTo>
                  <a:lnTo>
                    <a:pt x="628580" y="91371"/>
                  </a:lnTo>
                  <a:lnTo>
                    <a:pt x="673985" y="72427"/>
                  </a:lnTo>
                  <a:lnTo>
                    <a:pt x="720171" y="55631"/>
                  </a:lnTo>
                  <a:lnTo>
                    <a:pt x="767061" y="41003"/>
                  </a:lnTo>
                  <a:lnTo>
                    <a:pt x="814578" y="28565"/>
                  </a:lnTo>
                  <a:lnTo>
                    <a:pt x="862648" y="18340"/>
                  </a:lnTo>
                  <a:lnTo>
                    <a:pt x="911192" y="10349"/>
                  </a:lnTo>
                  <a:lnTo>
                    <a:pt x="960135" y="4614"/>
                  </a:lnTo>
                  <a:lnTo>
                    <a:pt x="1009400" y="1157"/>
                  </a:lnTo>
                  <a:lnTo>
                    <a:pt x="1058911" y="0"/>
                  </a:lnTo>
                  <a:lnTo>
                    <a:pt x="1058911" y="1058687"/>
                  </a:lnTo>
                  <a:lnTo>
                    <a:pt x="1619930" y="1956599"/>
                  </a:lnTo>
                  <a:close/>
                </a:path>
              </a:pathLst>
            </a:custGeom>
            <a:ln w="657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p:cNvSpPr txBox="1"/>
          <p:nvPr/>
        </p:nvSpPr>
        <p:spPr>
          <a:xfrm>
            <a:off x="4587217" y="3332364"/>
            <a:ext cx="320040" cy="2578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500" b="0" i="0" u="none" strike="noStrike" kern="0" cap="none" spc="-25" normalizeH="0" baseline="0" noProof="0">
                <a:ln>
                  <a:noFill/>
                </a:ln>
                <a:solidFill>
                  <a:srgbClr val="404040"/>
                </a:solidFill>
                <a:effectLst/>
                <a:uLnTx/>
                <a:uFillTx/>
                <a:latin typeface="Trebuchet MS"/>
                <a:ea typeface="+mn-ea"/>
                <a:cs typeface="Trebuchet MS"/>
              </a:rPr>
              <a:t>378</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11" name="object 11"/>
          <p:cNvSpPr txBox="1"/>
          <p:nvPr/>
        </p:nvSpPr>
        <p:spPr>
          <a:xfrm>
            <a:off x="4397952" y="4837588"/>
            <a:ext cx="220979" cy="2578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500" b="0" i="0" u="none" strike="noStrike" kern="0" cap="none" spc="-25" normalizeH="0" baseline="0" noProof="0">
                <a:ln>
                  <a:noFill/>
                </a:ln>
                <a:solidFill>
                  <a:srgbClr val="404040"/>
                </a:solidFill>
                <a:effectLst/>
                <a:uLnTx/>
                <a:uFillTx/>
                <a:latin typeface="Trebuchet MS"/>
                <a:ea typeface="+mn-ea"/>
                <a:cs typeface="Trebuchet MS"/>
              </a:rPr>
              <a:t>80</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12" name="object 12"/>
          <p:cNvSpPr txBox="1"/>
          <p:nvPr/>
        </p:nvSpPr>
        <p:spPr>
          <a:xfrm>
            <a:off x="2217255" y="4272835"/>
            <a:ext cx="320040" cy="2578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500" b="0" i="0" u="none" strike="noStrike" kern="0" cap="none" spc="-25" normalizeH="0" baseline="0" noProof="0">
                <a:ln>
                  <a:noFill/>
                </a:ln>
                <a:solidFill>
                  <a:srgbClr val="404040"/>
                </a:solidFill>
                <a:effectLst/>
                <a:uLnTx/>
                <a:uFillTx/>
                <a:latin typeface="Trebuchet MS"/>
                <a:ea typeface="+mn-ea"/>
                <a:cs typeface="Trebuchet MS"/>
              </a:rPr>
              <a:t>656</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grpSp>
        <p:nvGrpSpPr>
          <p:cNvPr id="13" name="object 13"/>
          <p:cNvGrpSpPr/>
          <p:nvPr/>
        </p:nvGrpSpPr>
        <p:grpSpPr>
          <a:xfrm>
            <a:off x="1684098" y="2235710"/>
            <a:ext cx="3668395" cy="3291840"/>
            <a:chOff x="1684098" y="2235710"/>
            <a:chExt cx="3668395" cy="3291840"/>
          </a:xfrm>
        </p:grpSpPr>
        <p:pic>
          <p:nvPicPr>
            <p:cNvPr id="14" name="object 14"/>
            <p:cNvPicPr/>
            <p:nvPr/>
          </p:nvPicPr>
          <p:blipFill>
            <a:blip r:embed="rId2" cstate="print"/>
            <a:stretch>
              <a:fillRect/>
            </a:stretch>
          </p:blipFill>
          <p:spPr>
            <a:xfrm>
              <a:off x="2019005" y="2235710"/>
              <a:ext cx="3333349" cy="268318"/>
            </a:xfrm>
            <a:prstGeom prst="rect">
              <a:avLst/>
            </a:prstGeom>
          </p:spPr>
        </p:pic>
        <p:pic>
          <p:nvPicPr>
            <p:cNvPr id="15" name="object 15"/>
            <p:cNvPicPr/>
            <p:nvPr/>
          </p:nvPicPr>
          <p:blipFill>
            <a:blip r:embed="rId3" cstate="print"/>
            <a:stretch>
              <a:fillRect/>
            </a:stretch>
          </p:blipFill>
          <p:spPr>
            <a:xfrm>
              <a:off x="2451508" y="2623680"/>
              <a:ext cx="1723079" cy="263934"/>
            </a:xfrm>
            <a:prstGeom prst="rect">
              <a:avLst/>
            </a:prstGeom>
          </p:spPr>
        </p:pic>
        <p:sp>
          <p:nvSpPr>
            <p:cNvPr id="16" name="object 16"/>
            <p:cNvSpPr/>
            <p:nvPr/>
          </p:nvSpPr>
          <p:spPr>
            <a:xfrm>
              <a:off x="4268978" y="2623692"/>
              <a:ext cx="635000" cy="264160"/>
            </a:xfrm>
            <a:custGeom>
              <a:avLst/>
              <a:gdLst/>
              <a:ahLst/>
              <a:cxnLst/>
              <a:rect l="l" t="t" r="r" b="b"/>
              <a:pathLst>
                <a:path w="635000" h="264160">
                  <a:moveTo>
                    <a:pt x="56121" y="0"/>
                  </a:moveTo>
                  <a:lnTo>
                    <a:pt x="35636" y="0"/>
                  </a:lnTo>
                  <a:lnTo>
                    <a:pt x="30162" y="10375"/>
                  </a:lnTo>
                  <a:lnTo>
                    <a:pt x="12547" y="52870"/>
                  </a:lnTo>
                  <a:lnTo>
                    <a:pt x="2387" y="97612"/>
                  </a:lnTo>
                  <a:lnTo>
                    <a:pt x="0" y="133197"/>
                  </a:lnTo>
                  <a:lnTo>
                    <a:pt x="266" y="145529"/>
                  </a:lnTo>
                  <a:lnTo>
                    <a:pt x="6515" y="190512"/>
                  </a:lnTo>
                  <a:lnTo>
                    <a:pt x="20561" y="232041"/>
                  </a:lnTo>
                  <a:lnTo>
                    <a:pt x="35636" y="263766"/>
                  </a:lnTo>
                  <a:lnTo>
                    <a:pt x="56121" y="263766"/>
                  </a:lnTo>
                  <a:lnTo>
                    <a:pt x="49377" y="249796"/>
                  </a:lnTo>
                  <a:lnTo>
                    <a:pt x="43281" y="235153"/>
                  </a:lnTo>
                  <a:lnTo>
                    <a:pt x="29083" y="187566"/>
                  </a:lnTo>
                  <a:lnTo>
                    <a:pt x="24079" y="138455"/>
                  </a:lnTo>
                  <a:lnTo>
                    <a:pt x="24574" y="120192"/>
                  </a:lnTo>
                  <a:lnTo>
                    <a:pt x="32042" y="66471"/>
                  </a:lnTo>
                  <a:lnTo>
                    <a:pt x="48564" y="15849"/>
                  </a:lnTo>
                  <a:lnTo>
                    <a:pt x="56121" y="0"/>
                  </a:lnTo>
                  <a:close/>
                </a:path>
                <a:path w="635000" h="264160">
                  <a:moveTo>
                    <a:pt x="277990" y="1270"/>
                  </a:moveTo>
                  <a:lnTo>
                    <a:pt x="249453" y="1270"/>
                  </a:lnTo>
                  <a:lnTo>
                    <a:pt x="189979" y="114287"/>
                  </a:lnTo>
                  <a:lnTo>
                    <a:pt x="141566" y="23749"/>
                  </a:lnTo>
                  <a:lnTo>
                    <a:pt x="129552" y="1270"/>
                  </a:lnTo>
                  <a:lnTo>
                    <a:pt x="100215" y="1270"/>
                  </a:lnTo>
                  <a:lnTo>
                    <a:pt x="100215" y="208686"/>
                  </a:lnTo>
                  <a:lnTo>
                    <a:pt x="125641" y="208686"/>
                  </a:lnTo>
                  <a:lnTo>
                    <a:pt x="125641" y="41897"/>
                  </a:lnTo>
                  <a:lnTo>
                    <a:pt x="180098" y="143395"/>
                  </a:lnTo>
                  <a:lnTo>
                    <a:pt x="198437" y="143395"/>
                  </a:lnTo>
                  <a:lnTo>
                    <a:pt x="208343" y="124587"/>
                  </a:lnTo>
                  <a:lnTo>
                    <a:pt x="251929" y="41897"/>
                  </a:lnTo>
                  <a:lnTo>
                    <a:pt x="251929" y="208686"/>
                  </a:lnTo>
                  <a:lnTo>
                    <a:pt x="277990" y="208686"/>
                  </a:lnTo>
                  <a:lnTo>
                    <a:pt x="277990" y="23749"/>
                  </a:lnTo>
                  <a:lnTo>
                    <a:pt x="277990" y="1270"/>
                  </a:lnTo>
                  <a:close/>
                </a:path>
                <a:path w="635000" h="264160">
                  <a:moveTo>
                    <a:pt x="559028" y="1270"/>
                  </a:moveTo>
                  <a:lnTo>
                    <a:pt x="532003" y="1270"/>
                  </a:lnTo>
                  <a:lnTo>
                    <a:pt x="490220" y="175920"/>
                  </a:lnTo>
                  <a:lnTo>
                    <a:pt x="453796" y="31635"/>
                  </a:lnTo>
                  <a:lnTo>
                    <a:pt x="446138" y="1270"/>
                  </a:lnTo>
                  <a:lnTo>
                    <a:pt x="416877" y="1270"/>
                  </a:lnTo>
                  <a:lnTo>
                    <a:pt x="372783" y="175920"/>
                  </a:lnTo>
                  <a:lnTo>
                    <a:pt x="331330" y="1270"/>
                  </a:lnTo>
                  <a:lnTo>
                    <a:pt x="303263" y="1270"/>
                  </a:lnTo>
                  <a:lnTo>
                    <a:pt x="358114" y="208686"/>
                  </a:lnTo>
                  <a:lnTo>
                    <a:pt x="386499" y="208686"/>
                  </a:lnTo>
                  <a:lnTo>
                    <a:pt x="394754" y="175920"/>
                  </a:lnTo>
                  <a:lnTo>
                    <a:pt x="431063" y="31635"/>
                  </a:lnTo>
                  <a:lnTo>
                    <a:pt x="476034" y="208686"/>
                  </a:lnTo>
                  <a:lnTo>
                    <a:pt x="503936" y="208686"/>
                  </a:lnTo>
                  <a:lnTo>
                    <a:pt x="512635" y="175920"/>
                  </a:lnTo>
                  <a:lnTo>
                    <a:pt x="559028" y="1270"/>
                  </a:lnTo>
                  <a:close/>
                </a:path>
                <a:path w="635000" h="264160">
                  <a:moveTo>
                    <a:pt x="635000" y="130251"/>
                  </a:moveTo>
                  <a:lnTo>
                    <a:pt x="630770" y="83375"/>
                  </a:lnTo>
                  <a:lnTo>
                    <a:pt x="618502" y="41529"/>
                  </a:lnTo>
                  <a:lnTo>
                    <a:pt x="599046" y="0"/>
                  </a:lnTo>
                  <a:lnTo>
                    <a:pt x="578561" y="0"/>
                  </a:lnTo>
                  <a:lnTo>
                    <a:pt x="585393" y="14058"/>
                  </a:lnTo>
                  <a:lnTo>
                    <a:pt x="591540" y="28752"/>
                  </a:lnTo>
                  <a:lnTo>
                    <a:pt x="605751" y="76276"/>
                  </a:lnTo>
                  <a:lnTo>
                    <a:pt x="610768" y="125069"/>
                  </a:lnTo>
                  <a:lnTo>
                    <a:pt x="610273" y="143484"/>
                  </a:lnTo>
                  <a:lnTo>
                    <a:pt x="602869" y="197281"/>
                  </a:lnTo>
                  <a:lnTo>
                    <a:pt x="586206" y="247865"/>
                  </a:lnTo>
                  <a:lnTo>
                    <a:pt x="578561" y="263766"/>
                  </a:lnTo>
                  <a:lnTo>
                    <a:pt x="599046" y="263766"/>
                  </a:lnTo>
                  <a:lnTo>
                    <a:pt x="618578" y="221843"/>
                  </a:lnTo>
                  <a:lnTo>
                    <a:pt x="630770" y="177673"/>
                  </a:lnTo>
                  <a:lnTo>
                    <a:pt x="634733" y="142455"/>
                  </a:lnTo>
                  <a:lnTo>
                    <a:pt x="635000" y="130251"/>
                  </a:lnTo>
                  <a:close/>
                </a:path>
              </a:pathLst>
            </a:custGeom>
            <a:solidFill>
              <a:srgbClr val="58585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1687591" y="5418501"/>
              <a:ext cx="105410" cy="105410"/>
            </a:xfrm>
            <a:custGeom>
              <a:avLst/>
              <a:gdLst/>
              <a:ahLst/>
              <a:cxnLst/>
              <a:rect l="l" t="t" r="r" b="b"/>
              <a:pathLst>
                <a:path w="105410" h="105410">
                  <a:moveTo>
                    <a:pt x="105235" y="0"/>
                  </a:moveTo>
                  <a:lnTo>
                    <a:pt x="0" y="0"/>
                  </a:lnTo>
                  <a:lnTo>
                    <a:pt x="0" y="105223"/>
                  </a:lnTo>
                  <a:lnTo>
                    <a:pt x="105235" y="105223"/>
                  </a:lnTo>
                  <a:lnTo>
                    <a:pt x="105235" y="0"/>
                  </a:lnTo>
                  <a:close/>
                </a:path>
              </a:pathLst>
            </a:custGeom>
            <a:solidFill>
              <a:srgbClr val="0982A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object 18"/>
            <p:cNvSpPr/>
            <p:nvPr/>
          </p:nvSpPr>
          <p:spPr>
            <a:xfrm>
              <a:off x="1687591" y="5418501"/>
              <a:ext cx="105410" cy="105410"/>
            </a:xfrm>
            <a:custGeom>
              <a:avLst/>
              <a:gdLst/>
              <a:ahLst/>
              <a:cxnLst/>
              <a:rect l="l" t="t" r="r" b="b"/>
              <a:pathLst>
                <a:path w="105410" h="105410">
                  <a:moveTo>
                    <a:pt x="0" y="105223"/>
                  </a:moveTo>
                  <a:lnTo>
                    <a:pt x="105235" y="105223"/>
                  </a:lnTo>
                  <a:lnTo>
                    <a:pt x="105235" y="0"/>
                  </a:lnTo>
                  <a:lnTo>
                    <a:pt x="0" y="0"/>
                  </a:lnTo>
                  <a:lnTo>
                    <a:pt x="0" y="105223"/>
                  </a:lnTo>
                  <a:close/>
                </a:path>
              </a:pathLst>
            </a:custGeom>
            <a:ln w="657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9" name="object 19"/>
          <p:cNvSpPr txBox="1"/>
          <p:nvPr/>
        </p:nvSpPr>
        <p:spPr>
          <a:xfrm>
            <a:off x="1831948" y="5317979"/>
            <a:ext cx="1539875" cy="2578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500" b="0" i="0" u="none" strike="noStrike" kern="0" cap="none" spc="-55" normalizeH="0" baseline="0" noProof="0">
                <a:ln>
                  <a:noFill/>
                </a:ln>
                <a:solidFill>
                  <a:srgbClr val="585858"/>
                </a:solidFill>
                <a:effectLst/>
                <a:uLnTx/>
                <a:uFillTx/>
                <a:latin typeface="Trebuchet MS"/>
                <a:ea typeface="+mn-ea"/>
                <a:cs typeface="Trebuchet MS"/>
              </a:rPr>
              <a:t>Leased</a:t>
            </a:r>
            <a:r>
              <a:rPr kumimoji="0" sz="1500" b="0" i="0" u="none" strike="noStrike" kern="0" cap="none" spc="-140" normalizeH="0" baseline="0" noProof="0">
                <a:ln>
                  <a:noFill/>
                </a:ln>
                <a:solidFill>
                  <a:srgbClr val="585858"/>
                </a:solidFill>
                <a:effectLst/>
                <a:uLnTx/>
                <a:uFillTx/>
                <a:latin typeface="Trebuchet MS"/>
                <a:ea typeface="+mn-ea"/>
                <a:cs typeface="Trebuchet MS"/>
              </a:rPr>
              <a:t> </a:t>
            </a:r>
            <a:r>
              <a:rPr kumimoji="0" sz="1500" b="0" i="0" u="none" strike="noStrike" kern="0" cap="none" spc="-70" normalizeH="0" baseline="0" noProof="0">
                <a:ln>
                  <a:noFill/>
                </a:ln>
                <a:solidFill>
                  <a:srgbClr val="585858"/>
                </a:solidFill>
                <a:effectLst/>
                <a:uLnTx/>
                <a:uFillTx/>
                <a:latin typeface="Trebuchet MS"/>
                <a:ea typeface="+mn-ea"/>
                <a:cs typeface="Trebuchet MS"/>
              </a:rPr>
              <a:t>Data</a:t>
            </a:r>
            <a:r>
              <a:rPr kumimoji="0" sz="1500" b="0" i="0" u="none" strike="noStrike" kern="0" cap="none" spc="-135" normalizeH="0" baseline="0" noProof="0">
                <a:ln>
                  <a:noFill/>
                </a:ln>
                <a:solidFill>
                  <a:srgbClr val="585858"/>
                </a:solidFill>
                <a:effectLst/>
                <a:uLnTx/>
                <a:uFillTx/>
                <a:latin typeface="Trebuchet MS"/>
                <a:ea typeface="+mn-ea"/>
                <a:cs typeface="Trebuchet MS"/>
              </a:rPr>
              <a:t> </a:t>
            </a:r>
            <a:r>
              <a:rPr kumimoji="0" sz="1500" b="0" i="0" u="none" strike="noStrike" kern="0" cap="none" spc="-60" normalizeH="0" baseline="0" noProof="0">
                <a:ln>
                  <a:noFill/>
                </a:ln>
                <a:solidFill>
                  <a:srgbClr val="585858"/>
                </a:solidFill>
                <a:effectLst/>
                <a:uLnTx/>
                <a:uFillTx/>
                <a:latin typeface="Trebuchet MS"/>
                <a:ea typeface="+mn-ea"/>
                <a:cs typeface="Trebuchet MS"/>
              </a:rPr>
              <a:t>Center</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grpSp>
        <p:nvGrpSpPr>
          <p:cNvPr id="20" name="object 20"/>
          <p:cNvGrpSpPr/>
          <p:nvPr/>
        </p:nvGrpSpPr>
        <p:grpSpPr>
          <a:xfrm>
            <a:off x="3591660" y="5415008"/>
            <a:ext cx="113664" cy="112395"/>
            <a:chOff x="3591660" y="5415008"/>
            <a:chExt cx="113664" cy="112395"/>
          </a:xfrm>
        </p:grpSpPr>
        <p:sp>
          <p:nvSpPr>
            <p:cNvPr id="21" name="object 21"/>
            <p:cNvSpPr/>
            <p:nvPr/>
          </p:nvSpPr>
          <p:spPr>
            <a:xfrm>
              <a:off x="3595153" y="5418501"/>
              <a:ext cx="106680" cy="105410"/>
            </a:xfrm>
            <a:custGeom>
              <a:avLst/>
              <a:gdLst/>
              <a:ahLst/>
              <a:cxnLst/>
              <a:rect l="l" t="t" r="r" b="b"/>
              <a:pathLst>
                <a:path w="106679" h="105410">
                  <a:moveTo>
                    <a:pt x="106192" y="0"/>
                  </a:moveTo>
                  <a:lnTo>
                    <a:pt x="0" y="0"/>
                  </a:lnTo>
                  <a:lnTo>
                    <a:pt x="0" y="105223"/>
                  </a:lnTo>
                  <a:lnTo>
                    <a:pt x="106192" y="105223"/>
                  </a:lnTo>
                  <a:lnTo>
                    <a:pt x="106192" y="0"/>
                  </a:lnTo>
                  <a:close/>
                </a:path>
              </a:pathLst>
            </a:custGeom>
            <a:solidFill>
              <a:srgbClr val="0E9ED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3595153" y="5418501"/>
              <a:ext cx="106680" cy="105410"/>
            </a:xfrm>
            <a:custGeom>
              <a:avLst/>
              <a:gdLst/>
              <a:ahLst/>
              <a:cxnLst/>
              <a:rect l="l" t="t" r="r" b="b"/>
              <a:pathLst>
                <a:path w="106679" h="105410">
                  <a:moveTo>
                    <a:pt x="0" y="105223"/>
                  </a:moveTo>
                  <a:lnTo>
                    <a:pt x="106192" y="105223"/>
                  </a:lnTo>
                  <a:lnTo>
                    <a:pt x="106192" y="0"/>
                  </a:lnTo>
                  <a:lnTo>
                    <a:pt x="0" y="0"/>
                  </a:lnTo>
                  <a:lnTo>
                    <a:pt x="0" y="105223"/>
                  </a:lnTo>
                  <a:close/>
                </a:path>
              </a:pathLst>
            </a:custGeom>
            <a:ln w="657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3" name="object 23"/>
          <p:cNvSpPr txBox="1"/>
          <p:nvPr/>
        </p:nvSpPr>
        <p:spPr>
          <a:xfrm>
            <a:off x="3740306" y="5317980"/>
            <a:ext cx="952500" cy="2578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500" b="0" i="0" u="none" strike="noStrike" kern="0" cap="none" spc="-60" normalizeH="0" baseline="0" noProof="0">
                <a:ln>
                  <a:noFill/>
                </a:ln>
                <a:solidFill>
                  <a:srgbClr val="585858"/>
                </a:solidFill>
                <a:effectLst/>
                <a:uLnTx/>
                <a:uFillTx/>
                <a:latin typeface="Trebuchet MS"/>
                <a:ea typeface="+mn-ea"/>
                <a:cs typeface="Trebuchet MS"/>
              </a:rPr>
              <a:t>Hyperscaler</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grpSp>
        <p:nvGrpSpPr>
          <p:cNvPr id="24" name="object 24"/>
          <p:cNvGrpSpPr/>
          <p:nvPr/>
        </p:nvGrpSpPr>
        <p:grpSpPr>
          <a:xfrm>
            <a:off x="4912929" y="5415009"/>
            <a:ext cx="113664" cy="112395"/>
            <a:chOff x="4912929" y="5415009"/>
            <a:chExt cx="113664" cy="112395"/>
          </a:xfrm>
        </p:grpSpPr>
        <p:sp>
          <p:nvSpPr>
            <p:cNvPr id="25" name="object 25"/>
            <p:cNvSpPr/>
            <p:nvPr/>
          </p:nvSpPr>
          <p:spPr>
            <a:xfrm>
              <a:off x="4916422" y="5418501"/>
              <a:ext cx="106680" cy="105410"/>
            </a:xfrm>
            <a:custGeom>
              <a:avLst/>
              <a:gdLst/>
              <a:ahLst/>
              <a:cxnLst/>
              <a:rect l="l" t="t" r="r" b="b"/>
              <a:pathLst>
                <a:path w="106679" h="105410">
                  <a:moveTo>
                    <a:pt x="106192" y="0"/>
                  </a:moveTo>
                  <a:lnTo>
                    <a:pt x="0" y="0"/>
                  </a:lnTo>
                  <a:lnTo>
                    <a:pt x="0" y="105223"/>
                  </a:lnTo>
                  <a:lnTo>
                    <a:pt x="106192" y="105223"/>
                  </a:lnTo>
                  <a:lnTo>
                    <a:pt x="106192" y="0"/>
                  </a:lnTo>
                  <a:close/>
                </a:path>
              </a:pathLst>
            </a:custGeom>
            <a:solidFill>
              <a:srgbClr val="9FC6E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object 26"/>
            <p:cNvSpPr/>
            <p:nvPr/>
          </p:nvSpPr>
          <p:spPr>
            <a:xfrm>
              <a:off x="4916422" y="5418501"/>
              <a:ext cx="106680" cy="105410"/>
            </a:xfrm>
            <a:custGeom>
              <a:avLst/>
              <a:gdLst/>
              <a:ahLst/>
              <a:cxnLst/>
              <a:rect l="l" t="t" r="r" b="b"/>
              <a:pathLst>
                <a:path w="106679" h="105410">
                  <a:moveTo>
                    <a:pt x="0" y="105223"/>
                  </a:moveTo>
                  <a:lnTo>
                    <a:pt x="106192" y="105223"/>
                  </a:lnTo>
                  <a:lnTo>
                    <a:pt x="106192" y="0"/>
                  </a:lnTo>
                  <a:lnTo>
                    <a:pt x="0" y="0"/>
                  </a:lnTo>
                  <a:lnTo>
                    <a:pt x="0" y="105223"/>
                  </a:lnTo>
                  <a:close/>
                </a:path>
              </a:pathLst>
            </a:custGeom>
            <a:ln w="6576">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7" name="object 27"/>
          <p:cNvSpPr txBox="1"/>
          <p:nvPr/>
        </p:nvSpPr>
        <p:spPr>
          <a:xfrm>
            <a:off x="5061337" y="5317980"/>
            <a:ext cx="542925" cy="257810"/>
          </a:xfrm>
          <a:prstGeom prst="rect">
            <a:avLst/>
          </a:prstGeom>
        </p:spPr>
        <p:txBody>
          <a:bodyPr vert="horz" wrap="square" lIns="0" tIns="15240" rIns="0" bIns="0" rtlCol="0">
            <a:spAutoFit/>
          </a:bodyPr>
          <a:lstStyle/>
          <a:p>
            <a:pPr marL="12700" marR="0" lvl="0" indent="0" algn="l" defTabSz="914400" rtl="0" eaLnBrk="1" fontAlgn="auto" latinLnBrk="0" hangingPunct="1">
              <a:lnSpc>
                <a:spcPct val="100000"/>
              </a:lnSpc>
              <a:spcBef>
                <a:spcPts val="120"/>
              </a:spcBef>
              <a:spcAft>
                <a:spcPts val="0"/>
              </a:spcAft>
              <a:buClrTx/>
              <a:buSzTx/>
              <a:buFontTx/>
              <a:buNone/>
              <a:tabLst/>
              <a:defRPr/>
            </a:pPr>
            <a:r>
              <a:rPr kumimoji="0" sz="1500" b="0" i="0" u="none" strike="noStrike" kern="0" cap="none" spc="-65" normalizeH="0" baseline="0" noProof="0">
                <a:ln>
                  <a:noFill/>
                </a:ln>
                <a:solidFill>
                  <a:srgbClr val="585858"/>
                </a:solidFill>
                <a:effectLst/>
                <a:uLnTx/>
                <a:uFillTx/>
                <a:latin typeface="Trebuchet MS"/>
                <a:ea typeface="+mn-ea"/>
                <a:cs typeface="Trebuchet MS"/>
              </a:rPr>
              <a:t>Crypto</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28" name="object 28"/>
          <p:cNvSpPr/>
          <p:nvPr/>
        </p:nvSpPr>
        <p:spPr>
          <a:xfrm>
            <a:off x="563439" y="2001624"/>
            <a:ext cx="6092825" cy="3626485"/>
          </a:xfrm>
          <a:custGeom>
            <a:avLst/>
            <a:gdLst/>
            <a:ahLst/>
            <a:cxnLst/>
            <a:rect l="l" t="t" r="r" b="b"/>
            <a:pathLst>
              <a:path w="6092825" h="3626485">
                <a:moveTo>
                  <a:pt x="0" y="3626369"/>
                </a:moveTo>
                <a:lnTo>
                  <a:pt x="6092206" y="3626369"/>
                </a:lnTo>
                <a:lnTo>
                  <a:pt x="6092206" y="0"/>
                </a:lnTo>
                <a:lnTo>
                  <a:pt x="0" y="0"/>
                </a:lnTo>
                <a:lnTo>
                  <a:pt x="0" y="3626369"/>
                </a:lnTo>
                <a:close/>
              </a:path>
            </a:pathLst>
          </a:custGeom>
          <a:ln w="3288">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325"/>
              <a:t>State-</a:t>
            </a:r>
            <a:r>
              <a:rPr spc="-225"/>
              <a:t>Level</a:t>
            </a:r>
            <a:r>
              <a:rPr spc="-170"/>
              <a:t> </a:t>
            </a:r>
            <a:r>
              <a:rPr spc="-235"/>
              <a:t>Data</a:t>
            </a:r>
            <a:r>
              <a:rPr spc="-145"/>
              <a:t> </a:t>
            </a:r>
            <a:r>
              <a:rPr spc="-195"/>
              <a:t>Center</a:t>
            </a:r>
            <a:r>
              <a:rPr spc="-155"/>
              <a:t> Growth</a:t>
            </a:r>
          </a:p>
        </p:txBody>
      </p:sp>
      <p:sp>
        <p:nvSpPr>
          <p:cNvPr id="30" name="object 30"/>
          <p:cNvSpPr txBox="1"/>
          <p:nvPr/>
        </p:nvSpPr>
        <p:spPr>
          <a:xfrm>
            <a:off x="640181" y="5808370"/>
            <a:ext cx="309054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1" u="none" strike="noStrike" kern="0" cap="none" spc="-80" normalizeH="0" baseline="0" noProof="0">
                <a:ln>
                  <a:noFill/>
                </a:ln>
                <a:solidFill>
                  <a:srgbClr val="13284A"/>
                </a:solidFill>
                <a:effectLst/>
                <a:uLnTx/>
                <a:uFillTx/>
                <a:latin typeface="Verdana"/>
                <a:ea typeface="+mn-ea"/>
                <a:cs typeface="Verdana"/>
              </a:rPr>
              <a:t>S&amp;P </a:t>
            </a:r>
            <a:r>
              <a:rPr kumimoji="0" sz="1200" b="0" i="1" u="none" strike="noStrike" kern="0" cap="none" spc="-35" normalizeH="0" baseline="0" noProof="0">
                <a:ln>
                  <a:noFill/>
                </a:ln>
                <a:solidFill>
                  <a:srgbClr val="13284A"/>
                </a:solidFill>
                <a:effectLst/>
                <a:uLnTx/>
                <a:uFillTx/>
                <a:latin typeface="Verdana"/>
                <a:ea typeface="+mn-ea"/>
                <a:cs typeface="Verdana"/>
              </a:rPr>
              <a:t>Global</a:t>
            </a:r>
            <a:r>
              <a:rPr kumimoji="0" sz="1200" b="0" i="1" u="none" strike="noStrike" kern="0" cap="none" spc="-105" normalizeH="0" baseline="0" noProof="0">
                <a:ln>
                  <a:noFill/>
                </a:ln>
                <a:solidFill>
                  <a:srgbClr val="13284A"/>
                </a:solidFill>
                <a:effectLst/>
                <a:uLnTx/>
                <a:uFillTx/>
                <a:latin typeface="Verdana"/>
                <a:ea typeface="+mn-ea"/>
                <a:cs typeface="Verdana"/>
              </a:rPr>
              <a:t> </a:t>
            </a:r>
            <a:r>
              <a:rPr kumimoji="0" sz="1200" b="0" i="1" u="none" strike="noStrike" kern="0" cap="none" spc="-60" normalizeH="0" baseline="0" noProof="0">
                <a:ln>
                  <a:noFill/>
                </a:ln>
                <a:solidFill>
                  <a:srgbClr val="13284A"/>
                </a:solidFill>
                <a:effectLst/>
                <a:uLnTx/>
                <a:uFillTx/>
                <a:latin typeface="Verdana"/>
                <a:ea typeface="+mn-ea"/>
                <a:cs typeface="Verdana"/>
              </a:rPr>
              <a:t>Capital</a:t>
            </a:r>
            <a:r>
              <a:rPr kumimoji="0" sz="1200" b="0" i="1" u="none" strike="noStrike" kern="0" cap="none" spc="-90" normalizeH="0" baseline="0" noProof="0">
                <a:ln>
                  <a:noFill/>
                </a:ln>
                <a:solidFill>
                  <a:srgbClr val="13284A"/>
                </a:solidFill>
                <a:effectLst/>
                <a:uLnTx/>
                <a:uFillTx/>
                <a:latin typeface="Verdana"/>
                <a:ea typeface="+mn-ea"/>
                <a:cs typeface="Verdana"/>
              </a:rPr>
              <a:t> </a:t>
            </a:r>
            <a:r>
              <a:rPr kumimoji="0" sz="1200" b="0" i="1" u="none" strike="noStrike" kern="0" cap="none" spc="-80" normalizeH="0" baseline="0" noProof="0">
                <a:ln>
                  <a:noFill/>
                </a:ln>
                <a:solidFill>
                  <a:srgbClr val="13284A"/>
                </a:solidFill>
                <a:effectLst/>
                <a:uLnTx/>
                <a:uFillTx/>
                <a:latin typeface="Verdana"/>
                <a:ea typeface="+mn-ea"/>
                <a:cs typeface="Verdana"/>
              </a:rPr>
              <a:t>IQ</a:t>
            </a:r>
            <a:r>
              <a:rPr kumimoji="0" sz="1200" b="0" i="1" u="none" strike="noStrike" kern="0" cap="none" spc="-100" normalizeH="0" baseline="0" noProof="0">
                <a:ln>
                  <a:noFill/>
                </a:ln>
                <a:solidFill>
                  <a:srgbClr val="13284A"/>
                </a:solidFill>
                <a:effectLst/>
                <a:uLnTx/>
                <a:uFillTx/>
                <a:latin typeface="Verdana"/>
                <a:ea typeface="+mn-ea"/>
                <a:cs typeface="Verdana"/>
              </a:rPr>
              <a:t> </a:t>
            </a:r>
            <a:r>
              <a:rPr kumimoji="0" sz="1200" b="0" i="1" u="none" strike="noStrike" kern="0" cap="none" spc="-90" normalizeH="0" baseline="0" noProof="0">
                <a:ln>
                  <a:noFill/>
                </a:ln>
                <a:solidFill>
                  <a:srgbClr val="13284A"/>
                </a:solidFill>
                <a:effectLst/>
                <a:uLnTx/>
                <a:uFillTx/>
                <a:latin typeface="Verdana"/>
                <a:ea typeface="+mn-ea"/>
                <a:cs typeface="Verdana"/>
              </a:rPr>
              <a:t>Data</a:t>
            </a:r>
            <a:r>
              <a:rPr kumimoji="0" sz="1200" b="0" i="1" u="none" strike="noStrike" kern="0" cap="none" spc="-105" normalizeH="0" baseline="0" noProof="0">
                <a:ln>
                  <a:noFill/>
                </a:ln>
                <a:solidFill>
                  <a:srgbClr val="13284A"/>
                </a:solidFill>
                <a:effectLst/>
                <a:uLnTx/>
                <a:uFillTx/>
                <a:latin typeface="Verdana"/>
                <a:ea typeface="+mn-ea"/>
                <a:cs typeface="Verdana"/>
              </a:rPr>
              <a:t> </a:t>
            </a:r>
            <a:r>
              <a:rPr kumimoji="0" sz="1200" b="0" i="1" u="none" strike="noStrike" kern="0" cap="none" spc="-65" normalizeH="0" baseline="0" noProof="0">
                <a:ln>
                  <a:noFill/>
                </a:ln>
                <a:solidFill>
                  <a:srgbClr val="13284A"/>
                </a:solidFill>
                <a:effectLst/>
                <a:uLnTx/>
                <a:uFillTx/>
                <a:latin typeface="Verdana"/>
                <a:ea typeface="+mn-ea"/>
                <a:cs typeface="Verdana"/>
              </a:rPr>
              <a:t>Center</a:t>
            </a:r>
            <a:r>
              <a:rPr kumimoji="0" sz="1200" b="0" i="1" u="none" strike="noStrike" kern="0" cap="none" spc="-125" normalizeH="0" baseline="0" noProof="0">
                <a:ln>
                  <a:noFill/>
                </a:ln>
                <a:solidFill>
                  <a:srgbClr val="13284A"/>
                </a:solidFill>
                <a:effectLst/>
                <a:uLnTx/>
                <a:uFillTx/>
                <a:latin typeface="Verdana"/>
                <a:ea typeface="+mn-ea"/>
                <a:cs typeface="Verdana"/>
              </a:rPr>
              <a:t> </a:t>
            </a:r>
            <a:r>
              <a:rPr kumimoji="0" sz="1200" b="0" i="1" u="none" strike="noStrike" kern="0" cap="none" spc="-45" normalizeH="0" baseline="0" noProof="0">
                <a:ln>
                  <a:noFill/>
                </a:ln>
                <a:solidFill>
                  <a:srgbClr val="13284A"/>
                </a:solidFill>
                <a:effectLst/>
                <a:uLnTx/>
                <a:uFillTx/>
                <a:latin typeface="Verdana"/>
                <a:ea typeface="+mn-ea"/>
                <a:cs typeface="Verdana"/>
              </a:rPr>
              <a:t>Database</a:t>
            </a:r>
            <a:endParaRPr kumimoji="0" sz="1200" b="0" i="0" u="none" strike="noStrike" kern="0" cap="none" spc="0" normalizeH="0" baseline="0" noProof="0">
              <a:ln>
                <a:noFill/>
              </a:ln>
              <a:solidFill>
                <a:sysClr val="windowText" lastClr="000000"/>
              </a:solidFill>
              <a:effectLst/>
              <a:uLnTx/>
              <a:uFillTx/>
              <a:latin typeface="Verdana"/>
              <a:ea typeface="+mn-ea"/>
              <a:cs typeface="Verdana"/>
            </a:endParaRPr>
          </a:p>
        </p:txBody>
      </p:sp>
      <p:sp>
        <p:nvSpPr>
          <p:cNvPr id="31" name="object 31"/>
          <p:cNvSpPr txBox="1"/>
          <p:nvPr/>
        </p:nvSpPr>
        <p:spPr>
          <a:xfrm>
            <a:off x="6221095" y="5808370"/>
            <a:ext cx="209232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1" u="none" strike="noStrike" kern="0" cap="none" spc="-80" normalizeH="0" baseline="0" noProof="0">
                <a:ln>
                  <a:noFill/>
                </a:ln>
                <a:solidFill>
                  <a:srgbClr val="13284A"/>
                </a:solidFill>
                <a:effectLst/>
                <a:uLnTx/>
                <a:uFillTx/>
                <a:latin typeface="Verdana"/>
                <a:ea typeface="+mn-ea"/>
                <a:cs typeface="Verdana"/>
              </a:rPr>
              <a:t>2025 </a:t>
            </a:r>
            <a:r>
              <a:rPr kumimoji="0" sz="1200" b="0" i="1" u="none" strike="noStrike" kern="0" cap="none" spc="0" normalizeH="0" baseline="0" noProof="0">
                <a:ln>
                  <a:noFill/>
                </a:ln>
                <a:solidFill>
                  <a:srgbClr val="13284A"/>
                </a:solidFill>
                <a:effectLst/>
                <a:uLnTx/>
                <a:uFillTx/>
                <a:latin typeface="Verdana"/>
                <a:ea typeface="+mn-ea"/>
                <a:cs typeface="Verdana"/>
              </a:rPr>
              <a:t>PJM</a:t>
            </a:r>
            <a:r>
              <a:rPr kumimoji="0" sz="1200" b="0" i="1" u="none" strike="noStrike" kern="0" cap="none" spc="-90" normalizeH="0" baseline="0" noProof="0">
                <a:ln>
                  <a:noFill/>
                </a:ln>
                <a:solidFill>
                  <a:srgbClr val="13284A"/>
                </a:solidFill>
                <a:effectLst/>
                <a:uLnTx/>
                <a:uFillTx/>
                <a:latin typeface="Verdana"/>
                <a:ea typeface="+mn-ea"/>
                <a:cs typeface="Verdana"/>
              </a:rPr>
              <a:t> </a:t>
            </a:r>
            <a:r>
              <a:rPr kumimoji="0" sz="1200" b="0" i="1" u="none" strike="noStrike" kern="0" cap="none" spc="-50" normalizeH="0" baseline="0" noProof="0">
                <a:ln>
                  <a:noFill/>
                </a:ln>
                <a:solidFill>
                  <a:srgbClr val="13284A"/>
                </a:solidFill>
                <a:effectLst/>
                <a:uLnTx/>
                <a:uFillTx/>
                <a:latin typeface="Verdana"/>
                <a:ea typeface="+mn-ea"/>
                <a:cs typeface="Verdana"/>
              </a:rPr>
              <a:t>Long</a:t>
            </a:r>
            <a:r>
              <a:rPr kumimoji="0" sz="1200" b="0" i="1" u="none" strike="noStrike" kern="0" cap="none" spc="-135" normalizeH="0" baseline="0" noProof="0">
                <a:ln>
                  <a:noFill/>
                </a:ln>
                <a:solidFill>
                  <a:srgbClr val="13284A"/>
                </a:solidFill>
                <a:effectLst/>
                <a:uLnTx/>
                <a:uFillTx/>
                <a:latin typeface="Verdana"/>
                <a:ea typeface="+mn-ea"/>
                <a:cs typeface="Verdana"/>
              </a:rPr>
              <a:t> </a:t>
            </a:r>
            <a:r>
              <a:rPr kumimoji="0" sz="1200" b="0" i="1" u="none" strike="noStrike" kern="0" cap="none" spc="-125" normalizeH="0" baseline="0" noProof="0">
                <a:ln>
                  <a:noFill/>
                </a:ln>
                <a:solidFill>
                  <a:srgbClr val="13284A"/>
                </a:solidFill>
                <a:effectLst/>
                <a:uLnTx/>
                <a:uFillTx/>
                <a:latin typeface="Verdana"/>
                <a:ea typeface="+mn-ea"/>
                <a:cs typeface="Verdana"/>
              </a:rPr>
              <a:t>Term</a:t>
            </a:r>
            <a:r>
              <a:rPr kumimoji="0" sz="1200" b="0" i="1" u="none" strike="noStrike" kern="0" cap="none" spc="-90" normalizeH="0" baseline="0" noProof="0">
                <a:ln>
                  <a:noFill/>
                </a:ln>
                <a:solidFill>
                  <a:srgbClr val="13284A"/>
                </a:solidFill>
                <a:effectLst/>
                <a:uLnTx/>
                <a:uFillTx/>
                <a:latin typeface="Verdana"/>
                <a:ea typeface="+mn-ea"/>
                <a:cs typeface="Verdana"/>
              </a:rPr>
              <a:t> </a:t>
            </a:r>
            <a:r>
              <a:rPr kumimoji="0" sz="1200" b="0" i="1" u="none" strike="noStrike" kern="0" cap="none" spc="-60" normalizeH="0" baseline="0" noProof="0">
                <a:ln>
                  <a:noFill/>
                </a:ln>
                <a:solidFill>
                  <a:srgbClr val="13284A"/>
                </a:solidFill>
                <a:effectLst/>
                <a:uLnTx/>
                <a:uFillTx/>
                <a:latin typeface="Verdana"/>
                <a:ea typeface="+mn-ea"/>
                <a:cs typeface="Verdana"/>
              </a:rPr>
              <a:t>Forecast</a:t>
            </a:r>
            <a:endParaRPr kumimoji="0" sz="1200" b="0" i="0" u="none" strike="noStrike" kern="0" cap="none" spc="0" normalizeH="0" baseline="0" noProof="0">
              <a:ln>
                <a:noFill/>
              </a:ln>
              <a:solidFill>
                <a:sysClr val="windowText" lastClr="000000"/>
              </a:solidFill>
              <a:effectLst/>
              <a:uLnTx/>
              <a:uFillTx/>
              <a:latin typeface="Verdana"/>
              <a:ea typeface="+mn-ea"/>
              <a:cs typeface="Verdana"/>
            </a:endParaRPr>
          </a:p>
        </p:txBody>
      </p:sp>
      <p:grpSp>
        <p:nvGrpSpPr>
          <p:cNvPr id="32" name="object 32"/>
          <p:cNvGrpSpPr/>
          <p:nvPr/>
        </p:nvGrpSpPr>
        <p:grpSpPr>
          <a:xfrm>
            <a:off x="6303316" y="2157892"/>
            <a:ext cx="4923790" cy="3622675"/>
            <a:chOff x="6303316" y="2157892"/>
            <a:chExt cx="4923790" cy="3622675"/>
          </a:xfrm>
        </p:grpSpPr>
        <p:sp>
          <p:nvSpPr>
            <p:cNvPr id="33" name="object 33"/>
            <p:cNvSpPr/>
            <p:nvPr/>
          </p:nvSpPr>
          <p:spPr>
            <a:xfrm>
              <a:off x="6303316" y="2157892"/>
              <a:ext cx="4923790" cy="3622675"/>
            </a:xfrm>
            <a:custGeom>
              <a:avLst/>
              <a:gdLst/>
              <a:ahLst/>
              <a:cxnLst/>
              <a:rect l="l" t="t" r="r" b="b"/>
              <a:pathLst>
                <a:path w="4923790" h="3622675">
                  <a:moveTo>
                    <a:pt x="4923736" y="0"/>
                  </a:moveTo>
                  <a:lnTo>
                    <a:pt x="0" y="0"/>
                  </a:lnTo>
                  <a:lnTo>
                    <a:pt x="0" y="3622091"/>
                  </a:lnTo>
                  <a:lnTo>
                    <a:pt x="4923736" y="3622091"/>
                  </a:lnTo>
                  <a:lnTo>
                    <a:pt x="492373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4" name="object 34"/>
            <p:cNvSpPr/>
            <p:nvPr/>
          </p:nvSpPr>
          <p:spPr>
            <a:xfrm>
              <a:off x="7052716" y="2802055"/>
              <a:ext cx="3818254" cy="0"/>
            </a:xfrm>
            <a:custGeom>
              <a:avLst/>
              <a:gdLst/>
              <a:ahLst/>
              <a:cxnLst/>
              <a:rect l="l" t="t" r="r" b="b"/>
              <a:pathLst>
                <a:path w="3818254">
                  <a:moveTo>
                    <a:pt x="0" y="0"/>
                  </a:moveTo>
                  <a:lnTo>
                    <a:pt x="3818029" y="0"/>
                  </a:lnTo>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aphicFrame>
        <p:nvGraphicFramePr>
          <p:cNvPr id="35" name="object 35"/>
          <p:cNvGraphicFramePr>
            <a:graphicFrameLocks noGrp="1"/>
          </p:cNvGraphicFramePr>
          <p:nvPr/>
        </p:nvGraphicFramePr>
        <p:xfrm>
          <a:off x="7052716" y="3089947"/>
          <a:ext cx="3818254" cy="1718944"/>
        </p:xfrm>
        <a:graphic>
          <a:graphicData uri="http://schemas.openxmlformats.org/drawingml/2006/table">
            <a:tbl>
              <a:tblPr firstRow="1" bandRow="1">
                <a:tableStyleId>{2D5ABB26-0587-4C30-8999-92F81FD0307C}</a:tableStyleId>
              </a:tblPr>
              <a:tblGrid>
                <a:gridCol w="1654175">
                  <a:extLst>
                    <a:ext uri="{9D8B030D-6E8A-4147-A177-3AD203B41FA5}">
                      <a16:colId xmlns:a16="http://schemas.microsoft.com/office/drawing/2014/main" val="20000"/>
                    </a:ext>
                  </a:extLst>
                </a:gridCol>
                <a:gridCol w="509269">
                  <a:extLst>
                    <a:ext uri="{9D8B030D-6E8A-4147-A177-3AD203B41FA5}">
                      <a16:colId xmlns:a16="http://schemas.microsoft.com/office/drawing/2014/main" val="20001"/>
                    </a:ext>
                  </a:extLst>
                </a:gridCol>
                <a:gridCol w="763905">
                  <a:extLst>
                    <a:ext uri="{9D8B030D-6E8A-4147-A177-3AD203B41FA5}">
                      <a16:colId xmlns:a16="http://schemas.microsoft.com/office/drawing/2014/main" val="20002"/>
                    </a:ext>
                  </a:extLst>
                </a:gridCol>
                <a:gridCol w="509270">
                  <a:extLst>
                    <a:ext uri="{9D8B030D-6E8A-4147-A177-3AD203B41FA5}">
                      <a16:colId xmlns:a16="http://schemas.microsoft.com/office/drawing/2014/main" val="20003"/>
                    </a:ext>
                  </a:extLst>
                </a:gridCol>
                <a:gridCol w="381635">
                  <a:extLst>
                    <a:ext uri="{9D8B030D-6E8A-4147-A177-3AD203B41FA5}">
                      <a16:colId xmlns:a16="http://schemas.microsoft.com/office/drawing/2014/main" val="20004"/>
                    </a:ext>
                  </a:extLst>
                </a:gridCol>
              </a:tblGrid>
              <a:tr h="123189">
                <a:tc rowSpan="2" gridSpan="3">
                  <a:txBody>
                    <a:bodyPr/>
                    <a:lstStyle/>
                    <a:p>
                      <a:pPr marL="1687195">
                        <a:lnSpc>
                          <a:spcPts val="1335"/>
                        </a:lnSpc>
                        <a:spcBef>
                          <a:spcPts val="740"/>
                        </a:spcBef>
                      </a:pPr>
                      <a:r>
                        <a:rPr sz="1350" spc="-10">
                          <a:solidFill>
                            <a:srgbClr val="404040"/>
                          </a:solidFill>
                          <a:latin typeface="Trebuchet MS"/>
                          <a:cs typeface="Trebuchet MS"/>
                        </a:rPr>
                        <a:t>7,573</a:t>
                      </a:r>
                      <a:endParaRPr sz="1350">
                        <a:latin typeface="Trebuchet MS"/>
                        <a:cs typeface="Trebuchet MS"/>
                      </a:endParaRPr>
                    </a:p>
                  </a:txBody>
                  <a:tcPr marL="0" marR="0" marT="93980" marB="0">
                    <a:lnB w="3175">
                      <a:solidFill>
                        <a:srgbClr val="D9D9D9"/>
                      </a:solidFill>
                      <a:prstDash val="solid"/>
                    </a:lnB>
                  </a:tcPr>
                </a:tc>
                <a:tc rowSpan="2" hMerge="1">
                  <a:txBody>
                    <a:bodyPr/>
                    <a:lstStyle/>
                    <a:p>
                      <a:endParaRPr/>
                    </a:p>
                  </a:txBody>
                  <a:tcPr marL="0" marR="0" marT="0" marB="0"/>
                </a:tc>
                <a:tc rowSpan="2" hMerge="1">
                  <a:txBody>
                    <a:bodyPr/>
                    <a:lstStyle/>
                    <a:p>
                      <a:endParaRPr/>
                    </a:p>
                  </a:txBody>
                  <a:tcPr marL="0" marR="0" marT="0" marB="0"/>
                </a:tc>
                <a:tc>
                  <a:txBody>
                    <a:bodyPr/>
                    <a:lstStyle/>
                    <a:p>
                      <a:pPr>
                        <a:lnSpc>
                          <a:spcPct val="100000"/>
                        </a:lnSpc>
                      </a:pPr>
                      <a:endParaRPr sz="600">
                        <a:latin typeface="Times New Roman"/>
                        <a:cs typeface="Times New Roman"/>
                      </a:endParaRPr>
                    </a:p>
                  </a:txBody>
                  <a:tcPr marL="0" marR="0" marT="0" marB="0">
                    <a:solidFill>
                      <a:srgbClr val="F3B9AD"/>
                    </a:solidFill>
                  </a:tcPr>
                </a:tc>
                <a:tc rowSpan="2">
                  <a:txBody>
                    <a:bodyPr/>
                    <a:lstStyle/>
                    <a:p>
                      <a:pPr>
                        <a:lnSpc>
                          <a:spcPct val="100000"/>
                        </a:lnSpc>
                      </a:pPr>
                      <a:endParaRPr sz="1700">
                        <a:latin typeface="Times New Roman"/>
                        <a:cs typeface="Times New Roman"/>
                      </a:endParaRPr>
                    </a:p>
                  </a:txBody>
                  <a:tcPr marL="0" marR="0" marT="0" marB="0">
                    <a:lnB w="3175">
                      <a:solidFill>
                        <a:srgbClr val="D9D9D9"/>
                      </a:solidFill>
                      <a:prstDash val="solid"/>
                    </a:lnB>
                  </a:tcPr>
                </a:tc>
                <a:extLst>
                  <a:ext uri="{0D108BD9-81ED-4DB2-BD59-A6C34878D82A}">
                    <a16:rowId xmlns:a16="http://schemas.microsoft.com/office/drawing/2014/main" val="10000"/>
                  </a:ext>
                </a:extLst>
              </a:tr>
              <a:tr h="152400">
                <a:tc gridSpan="3" vMerge="1">
                  <a:txBody>
                    <a:bodyPr/>
                    <a:lstStyle/>
                    <a:p>
                      <a:endParaRPr/>
                    </a:p>
                  </a:txBody>
                  <a:tcPr marL="0" marR="0" marT="93980" marB="0">
                    <a:lnB w="3175">
                      <a:solidFill>
                        <a:srgbClr val="D9D9D9"/>
                      </a:solidFill>
                      <a:prstDash val="solid"/>
                    </a:lnB>
                  </a:tcPr>
                </a:tc>
                <a:tc hMerge="1" vMerge="1">
                  <a:txBody>
                    <a:bodyPr/>
                    <a:lstStyle/>
                    <a:p>
                      <a:endParaRPr/>
                    </a:p>
                  </a:txBody>
                  <a:tcPr marL="0" marR="0" marT="0" marB="0"/>
                </a:tc>
                <a:tc hMerge="1" vMerge="1">
                  <a:txBody>
                    <a:bodyPr/>
                    <a:lstStyle/>
                    <a:p>
                      <a:endParaRPr/>
                    </a:p>
                  </a:txBody>
                  <a:tcPr marL="0" marR="0" marT="0" marB="0"/>
                </a:tc>
                <a:tc rowSpan="7">
                  <a:txBody>
                    <a:bodyPr/>
                    <a:lstStyle/>
                    <a:p>
                      <a:pPr>
                        <a:lnSpc>
                          <a:spcPct val="100000"/>
                        </a:lnSpc>
                      </a:pPr>
                      <a:endParaRPr sz="1700">
                        <a:latin typeface="Times New Roman"/>
                        <a:cs typeface="Times New Roman"/>
                      </a:endParaRPr>
                    </a:p>
                  </a:txBody>
                  <a:tcPr marL="0" marR="0" marT="0" marB="0">
                    <a:lnB w="3175">
                      <a:solidFill>
                        <a:srgbClr val="D9D9D9"/>
                      </a:solidFill>
                      <a:prstDash val="solid"/>
                    </a:lnB>
                    <a:solidFill>
                      <a:srgbClr val="B84B0C"/>
                    </a:solidFill>
                  </a:tcPr>
                </a:tc>
                <a:tc vMerge="1">
                  <a:txBody>
                    <a:bodyPr/>
                    <a:lstStyle/>
                    <a:p>
                      <a:endParaRPr/>
                    </a:p>
                  </a:txBody>
                  <a:tcPr marL="0" marR="0" marT="0" marB="0">
                    <a:lnB w="3175">
                      <a:solidFill>
                        <a:srgbClr val="D9D9D9"/>
                      </a:solidFill>
                      <a:prstDash val="solid"/>
                    </a:lnB>
                  </a:tcPr>
                </a:tc>
                <a:extLst>
                  <a:ext uri="{0D108BD9-81ED-4DB2-BD59-A6C34878D82A}">
                    <a16:rowId xmlns:a16="http://schemas.microsoft.com/office/drawing/2014/main" val="10001"/>
                  </a:ext>
                </a:extLst>
              </a:tr>
              <a:tr h="100965">
                <a:tc rowSpan="2">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a:txBody>
                    <a:bodyPr/>
                    <a:lstStyle/>
                    <a:p>
                      <a:pPr>
                        <a:lnSpc>
                          <a:spcPct val="100000"/>
                        </a:lnSpc>
                      </a:pPr>
                      <a:endParaRPr sz="500">
                        <a:latin typeface="Times New Roman"/>
                        <a:cs typeface="Times New Roman"/>
                      </a:endParaRPr>
                    </a:p>
                  </a:txBody>
                  <a:tcPr marL="0" marR="0" marT="0" marB="0">
                    <a:lnT w="3175">
                      <a:solidFill>
                        <a:srgbClr val="D9D9D9"/>
                      </a:solidFill>
                      <a:prstDash val="solid"/>
                    </a:lnT>
                    <a:solidFill>
                      <a:srgbClr val="F3B9AD"/>
                    </a:solidFill>
                  </a:tcPr>
                </a:tc>
                <a:tc rowSpan="2">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rowSpan="2">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extLst>
                  <a:ext uri="{0D108BD9-81ED-4DB2-BD59-A6C34878D82A}">
                    <a16:rowId xmlns:a16="http://schemas.microsoft.com/office/drawing/2014/main" val="10002"/>
                  </a:ext>
                </a:extLst>
              </a:tr>
              <a:tr h="187325">
                <a:tc vMerge="1">
                  <a:txBody>
                    <a:bodyPr/>
                    <a:lstStyle/>
                    <a:p>
                      <a:endParaRPr/>
                    </a:p>
                  </a:txBody>
                  <a:tcPr marL="0" marR="0" marT="0" marB="0">
                    <a:lnT w="3175">
                      <a:solidFill>
                        <a:srgbClr val="D9D9D9"/>
                      </a:solidFill>
                      <a:prstDash val="solid"/>
                    </a:lnT>
                    <a:lnB w="3175">
                      <a:solidFill>
                        <a:srgbClr val="D9D9D9"/>
                      </a:solidFill>
                      <a:prstDash val="solid"/>
                    </a:lnB>
                  </a:tcPr>
                </a:tc>
                <a:tc rowSpan="5">
                  <a:txBody>
                    <a:bodyPr/>
                    <a:lstStyle/>
                    <a:p>
                      <a:pPr>
                        <a:lnSpc>
                          <a:spcPct val="100000"/>
                        </a:lnSpc>
                      </a:pPr>
                      <a:endParaRPr sz="1700">
                        <a:latin typeface="Times New Roman"/>
                        <a:cs typeface="Times New Roman"/>
                      </a:endParaRPr>
                    </a:p>
                  </a:txBody>
                  <a:tcPr marL="0" marR="0" marT="0" marB="0">
                    <a:lnB w="3175">
                      <a:solidFill>
                        <a:srgbClr val="D9D9D9"/>
                      </a:solidFill>
                      <a:prstDash val="solid"/>
                    </a:lnB>
                    <a:solidFill>
                      <a:srgbClr val="B84B0C"/>
                    </a:solidFill>
                  </a:tcPr>
                </a:tc>
                <a:tc vMerge="1">
                  <a:txBody>
                    <a:bodyPr/>
                    <a:lstStyle/>
                    <a:p>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vMerge="1">
                  <a:txBody>
                    <a:bodyPr/>
                    <a:lstStyle/>
                    <a:p>
                      <a:endParaRPr/>
                    </a:p>
                  </a:txBody>
                  <a:tcPr marL="0" marR="0" marT="0" marB="0">
                    <a:lnT w="3175">
                      <a:solidFill>
                        <a:srgbClr val="D9D9D9"/>
                      </a:solidFill>
                      <a:prstDash val="solid"/>
                    </a:lnT>
                    <a:lnB w="3175">
                      <a:solidFill>
                        <a:srgbClr val="D9D9D9"/>
                      </a:solidFill>
                      <a:prstDash val="solid"/>
                    </a:lnB>
                  </a:tcPr>
                </a:tc>
                <a:extLst>
                  <a:ext uri="{0D108BD9-81ED-4DB2-BD59-A6C34878D82A}">
                    <a16:rowId xmlns:a16="http://schemas.microsoft.com/office/drawing/2014/main" val="10003"/>
                  </a:ext>
                </a:extLst>
              </a:tr>
              <a:tr h="288925">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extLst>
                  <a:ext uri="{0D108BD9-81ED-4DB2-BD59-A6C34878D82A}">
                    <a16:rowId xmlns:a16="http://schemas.microsoft.com/office/drawing/2014/main" val="10004"/>
                  </a:ext>
                </a:extLst>
              </a:tr>
              <a:tr h="288925">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extLst>
                  <a:ext uri="{0D108BD9-81ED-4DB2-BD59-A6C34878D82A}">
                    <a16:rowId xmlns:a16="http://schemas.microsoft.com/office/drawing/2014/main" val="10005"/>
                  </a:ext>
                </a:extLst>
              </a:tr>
              <a:tr h="288290">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extLst>
                  <a:ext uri="{0D108BD9-81ED-4DB2-BD59-A6C34878D82A}">
                    <a16:rowId xmlns:a16="http://schemas.microsoft.com/office/drawing/2014/main" val="10006"/>
                  </a:ext>
                </a:extLst>
              </a:tr>
              <a:tr h="288925">
                <a:tc>
                  <a:txBody>
                    <a:bodyPr/>
                    <a:lstStyle/>
                    <a:p>
                      <a:pPr marL="506730">
                        <a:lnSpc>
                          <a:spcPct val="100000"/>
                        </a:lnSpc>
                        <a:spcBef>
                          <a:spcPts val="100"/>
                        </a:spcBef>
                      </a:pPr>
                      <a:r>
                        <a:rPr sz="1350" spc="40">
                          <a:solidFill>
                            <a:srgbClr val="404040"/>
                          </a:solidFill>
                          <a:latin typeface="Trebuchet MS"/>
                          <a:cs typeface="Trebuchet MS"/>
                        </a:rPr>
                        <a:t> </a:t>
                      </a:r>
                      <a:r>
                        <a:rPr sz="1350" spc="45">
                          <a:solidFill>
                            <a:srgbClr val="404040"/>
                          </a:solidFill>
                          <a:latin typeface="Trebuchet MS"/>
                          <a:cs typeface="Trebuchet MS"/>
                        </a:rPr>
                        <a:t>57</a:t>
                      </a:r>
                      <a:endParaRPr sz="1350">
                        <a:latin typeface="Trebuchet MS"/>
                        <a:cs typeface="Trebuchet MS"/>
                      </a:endParaRPr>
                    </a:p>
                  </a:txBody>
                  <a:tcPr marL="0" marR="0" marT="12700" marB="0">
                    <a:lnT w="3175">
                      <a:solidFill>
                        <a:srgbClr val="D9D9D9"/>
                      </a:solidFill>
                      <a:prstDash val="solid"/>
                    </a:lnT>
                    <a:lnB w="28575">
                      <a:solidFill>
                        <a:srgbClr val="B84B0C"/>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tc vMerge="1">
                  <a:txBody>
                    <a:bodyPr/>
                    <a:lstStyle/>
                    <a:p>
                      <a:endParaRPr/>
                    </a:p>
                  </a:txBody>
                  <a:tcPr marL="0" marR="0" marT="0" marB="0">
                    <a:lnB w="3175">
                      <a:solidFill>
                        <a:srgbClr val="D9D9D9"/>
                      </a:solidFill>
                      <a:prstDash val="solid"/>
                    </a:lnB>
                    <a:solidFill>
                      <a:srgbClr val="B84B0C"/>
                    </a:solidFill>
                  </a:tcPr>
                </a:tc>
                <a:tc>
                  <a:txBody>
                    <a:bodyPr/>
                    <a:lstStyle/>
                    <a:p>
                      <a:pPr>
                        <a:lnSpc>
                          <a:spcPct val="100000"/>
                        </a:lnSpc>
                      </a:pPr>
                      <a:endParaRPr sz="1700">
                        <a:latin typeface="Times New Roman"/>
                        <a:cs typeface="Times New Roman"/>
                      </a:endParaRPr>
                    </a:p>
                  </a:txBody>
                  <a:tcPr marL="0" marR="0" marT="0" marB="0">
                    <a:lnT w="3175">
                      <a:solidFill>
                        <a:srgbClr val="D9D9D9"/>
                      </a:solidFill>
                      <a:prstDash val="solid"/>
                    </a:lnT>
                    <a:lnB w="3175">
                      <a:solidFill>
                        <a:srgbClr val="D9D9D9"/>
                      </a:solidFill>
                      <a:prstDash val="solid"/>
                    </a:lnB>
                  </a:tcPr>
                </a:tc>
                <a:extLst>
                  <a:ext uri="{0D108BD9-81ED-4DB2-BD59-A6C34878D82A}">
                    <a16:rowId xmlns:a16="http://schemas.microsoft.com/office/drawing/2014/main" val="10007"/>
                  </a:ext>
                </a:extLst>
              </a:tr>
            </a:tbl>
          </a:graphicData>
        </a:graphic>
      </p:graphicFrame>
      <p:sp>
        <p:nvSpPr>
          <p:cNvPr id="36" name="object 36"/>
          <p:cNvSpPr txBox="1"/>
          <p:nvPr/>
        </p:nvSpPr>
        <p:spPr>
          <a:xfrm>
            <a:off x="7040016" y="2888077"/>
            <a:ext cx="3843654" cy="22987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tab pos="2942590" algn="l"/>
                <a:tab pos="3830320" algn="l"/>
              </a:tabLst>
              <a:defRPr/>
            </a:pPr>
            <a:r>
              <a:rPr kumimoji="0" sz="1350" b="0" i="0" u="sng" strike="noStrike" kern="0" cap="none" spc="0" normalizeH="0" baseline="0" noProof="0">
                <a:ln>
                  <a:noFill/>
                </a:ln>
                <a:solidFill>
                  <a:srgbClr val="404040"/>
                </a:solidFill>
                <a:effectLst/>
                <a:uLnTx/>
                <a:uFill>
                  <a:solidFill>
                    <a:srgbClr val="D9D9D9"/>
                  </a:solidFill>
                </a:uFill>
                <a:latin typeface="Times New Roman"/>
                <a:ea typeface="+mn-ea"/>
                <a:cs typeface="Times New Roman"/>
              </a:rPr>
              <a:t>	</a:t>
            </a:r>
            <a:r>
              <a:rPr kumimoji="0" sz="1350" b="0" i="0" u="sng" strike="noStrike" kern="0" cap="none" spc="440" normalizeH="0" baseline="0" noProof="0">
                <a:ln>
                  <a:noFill/>
                </a:ln>
                <a:solidFill>
                  <a:srgbClr val="404040"/>
                </a:solidFill>
                <a:effectLst/>
                <a:uLnTx/>
                <a:uFill>
                  <a:solidFill>
                    <a:srgbClr val="D9D9D9"/>
                  </a:solidFill>
                </a:uFill>
                <a:latin typeface="Trebuchet MS"/>
                <a:ea typeface="+mn-ea"/>
                <a:cs typeface="Trebuchet MS"/>
              </a:rPr>
              <a:t> </a:t>
            </a:r>
            <a:r>
              <a:rPr kumimoji="0" sz="1350" b="0" i="0" u="sng" strike="noStrike" kern="0" cap="none" spc="-20" normalizeH="0" baseline="0" noProof="0">
                <a:ln>
                  <a:noFill/>
                </a:ln>
                <a:solidFill>
                  <a:srgbClr val="404040"/>
                </a:solidFill>
                <a:effectLst/>
                <a:uLnTx/>
                <a:uFill>
                  <a:solidFill>
                    <a:srgbClr val="D9D9D9"/>
                  </a:solidFill>
                </a:uFill>
                <a:latin typeface="Trebuchet MS"/>
                <a:ea typeface="+mn-ea"/>
                <a:cs typeface="Trebuchet MS"/>
              </a:rPr>
              <a:t>0, </a:t>
            </a:r>
            <a:r>
              <a:rPr kumimoji="0" sz="1350" b="0" i="0" u="sng" strike="noStrike" kern="0" cap="none" spc="50" normalizeH="0" baseline="0" noProof="0">
                <a:ln>
                  <a:noFill/>
                </a:ln>
                <a:solidFill>
                  <a:srgbClr val="404040"/>
                </a:solidFill>
                <a:effectLst/>
                <a:uLnTx/>
                <a:uFill>
                  <a:solidFill>
                    <a:srgbClr val="D9D9D9"/>
                  </a:solidFill>
                </a:uFill>
                <a:latin typeface="Trebuchet MS"/>
                <a:ea typeface="+mn-ea"/>
                <a:cs typeface="Trebuchet MS"/>
              </a:rPr>
              <a:t>86</a:t>
            </a:r>
            <a:r>
              <a:rPr kumimoji="0" sz="1350" b="0" i="0" u="sng" strike="noStrike" kern="0" cap="none" spc="0" normalizeH="0" baseline="0" noProof="0">
                <a:ln>
                  <a:noFill/>
                </a:ln>
                <a:solidFill>
                  <a:srgbClr val="404040"/>
                </a:solidFill>
                <a:effectLst/>
                <a:uLnTx/>
                <a:uFill>
                  <a:solidFill>
                    <a:srgbClr val="D9D9D9"/>
                  </a:solidFill>
                </a:uFill>
                <a:latin typeface="Trebuchet MS"/>
                <a:ea typeface="+mn-ea"/>
                <a:cs typeface="Trebuchet MS"/>
              </a:rPr>
              <a:t>	</a:t>
            </a:r>
            <a:endParaRPr kumimoji="0" sz="135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37" name="object 37"/>
          <p:cNvSpPr txBox="1"/>
          <p:nvPr/>
        </p:nvSpPr>
        <p:spPr>
          <a:xfrm>
            <a:off x="6584578" y="2685835"/>
            <a:ext cx="350520" cy="2220595"/>
          </a:xfrm>
          <a:prstGeom prst="rect">
            <a:avLst/>
          </a:prstGeom>
        </p:spPr>
        <p:txBody>
          <a:bodyPr vert="horz" wrap="square" lIns="0" tIns="14604" rIns="0" bIns="0" rtlCol="0">
            <a:spAutoFit/>
          </a:bodyPr>
          <a:lstStyle/>
          <a:p>
            <a:pPr marL="0" marR="5080" lvl="0" indent="0" algn="r" defTabSz="914400" rtl="0" eaLnBrk="1" fontAlgn="auto" latinLnBrk="0" hangingPunct="1">
              <a:lnSpc>
                <a:spcPct val="100000"/>
              </a:lnSpc>
              <a:spcBef>
                <a:spcPts val="114"/>
              </a:spcBef>
              <a:spcAft>
                <a:spcPts val="0"/>
              </a:spcAft>
              <a:buClrTx/>
              <a:buSzTx/>
              <a:buFontTx/>
              <a:buNone/>
              <a:tabLst/>
              <a:defRPr/>
            </a:pPr>
            <a:r>
              <a:rPr kumimoji="0" sz="1100" b="0" i="0" u="none" strike="noStrike" kern="0" cap="none" spc="-25" normalizeH="0" baseline="0" noProof="0">
                <a:ln>
                  <a:noFill/>
                </a:ln>
                <a:solidFill>
                  <a:srgbClr val="585858"/>
                </a:solidFill>
                <a:effectLst/>
                <a:uLnTx/>
                <a:uFillTx/>
                <a:latin typeface="Trebuchet MS"/>
                <a:ea typeface="+mn-ea"/>
                <a:cs typeface="Trebuchet MS"/>
              </a:rPr>
              <a:t>7,000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60"/>
              </a:spcBef>
              <a:spcAft>
                <a:spcPts val="0"/>
              </a:spcAft>
              <a:buClrTx/>
              <a:buSzTx/>
              <a:buFontTx/>
              <a:buNone/>
              <a:tabLst/>
              <a:defRPr/>
            </a:pPr>
            <a:r>
              <a:rPr kumimoji="0" sz="1100" b="0" i="0" u="none" strike="noStrike" kern="0" cap="none" spc="-25" normalizeH="0" baseline="0" noProof="0">
                <a:ln>
                  <a:noFill/>
                </a:ln>
                <a:solidFill>
                  <a:srgbClr val="585858"/>
                </a:solidFill>
                <a:effectLst/>
                <a:uLnTx/>
                <a:uFillTx/>
                <a:latin typeface="Trebuchet MS"/>
                <a:ea typeface="+mn-ea"/>
                <a:cs typeface="Trebuchet MS"/>
              </a:rPr>
              <a:t>6,000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60"/>
              </a:spcBef>
              <a:spcAft>
                <a:spcPts val="0"/>
              </a:spcAft>
              <a:buClrTx/>
              <a:buSzTx/>
              <a:buFontTx/>
              <a:buNone/>
              <a:tabLst/>
              <a:defRPr/>
            </a:pPr>
            <a:r>
              <a:rPr kumimoji="0" sz="1100" b="0" i="0" u="none" strike="noStrike" kern="0" cap="none" spc="-25" normalizeH="0" baseline="0" noProof="0">
                <a:ln>
                  <a:noFill/>
                </a:ln>
                <a:solidFill>
                  <a:srgbClr val="585858"/>
                </a:solidFill>
                <a:effectLst/>
                <a:uLnTx/>
                <a:uFillTx/>
                <a:latin typeface="Trebuchet MS"/>
                <a:ea typeface="+mn-ea"/>
                <a:cs typeface="Trebuchet MS"/>
              </a:rPr>
              <a:t>5,000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50"/>
              </a:spcBef>
              <a:spcAft>
                <a:spcPts val="0"/>
              </a:spcAft>
              <a:buClrTx/>
              <a:buSzTx/>
              <a:buFontTx/>
              <a:buNone/>
              <a:tabLst/>
              <a:defRPr/>
            </a:pPr>
            <a:r>
              <a:rPr kumimoji="0" sz="1100" b="0" i="0" u="none" strike="noStrike" kern="0" cap="none" spc="-25" normalizeH="0" baseline="0" noProof="0">
                <a:ln>
                  <a:noFill/>
                </a:ln>
                <a:solidFill>
                  <a:srgbClr val="585858"/>
                </a:solidFill>
                <a:effectLst/>
                <a:uLnTx/>
                <a:uFillTx/>
                <a:latin typeface="Trebuchet MS"/>
                <a:ea typeface="+mn-ea"/>
                <a:cs typeface="Trebuchet MS"/>
              </a:rPr>
              <a:t>4,000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60"/>
              </a:spcBef>
              <a:spcAft>
                <a:spcPts val="0"/>
              </a:spcAft>
              <a:buClrTx/>
              <a:buSzTx/>
              <a:buFontTx/>
              <a:buNone/>
              <a:tabLst/>
              <a:defRPr/>
            </a:pPr>
            <a:r>
              <a:rPr kumimoji="0" sz="1100" b="0" i="0" u="none" strike="noStrike" kern="0" cap="none" spc="-25" normalizeH="0" baseline="0" noProof="0">
                <a:ln>
                  <a:noFill/>
                </a:ln>
                <a:solidFill>
                  <a:srgbClr val="585858"/>
                </a:solidFill>
                <a:effectLst/>
                <a:uLnTx/>
                <a:uFillTx/>
                <a:latin typeface="Trebuchet MS"/>
                <a:ea typeface="+mn-ea"/>
                <a:cs typeface="Trebuchet MS"/>
              </a:rPr>
              <a:t>3,000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55"/>
              </a:spcBef>
              <a:spcAft>
                <a:spcPts val="0"/>
              </a:spcAft>
              <a:buClrTx/>
              <a:buSzTx/>
              <a:buFontTx/>
              <a:buNone/>
              <a:tabLst/>
              <a:defRPr/>
            </a:pPr>
            <a:r>
              <a:rPr kumimoji="0" sz="1100" b="0" i="0" u="none" strike="noStrike" kern="0" cap="none" spc="-25" normalizeH="0" baseline="0" noProof="0">
                <a:ln>
                  <a:noFill/>
                </a:ln>
                <a:solidFill>
                  <a:srgbClr val="585858"/>
                </a:solidFill>
                <a:effectLst/>
                <a:uLnTx/>
                <a:uFillTx/>
                <a:latin typeface="Trebuchet MS"/>
                <a:ea typeface="+mn-ea"/>
                <a:cs typeface="Trebuchet MS"/>
              </a:rPr>
              <a:t>2,000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60"/>
              </a:spcBef>
              <a:spcAft>
                <a:spcPts val="0"/>
              </a:spcAft>
              <a:buClrTx/>
              <a:buSzTx/>
              <a:buFontTx/>
              <a:buNone/>
              <a:tabLst/>
              <a:defRPr/>
            </a:pPr>
            <a:r>
              <a:rPr kumimoji="0" sz="1100" b="0" i="0" u="none" strike="noStrike" kern="0" cap="none" spc="225" normalizeH="0" baseline="0" noProof="0">
                <a:ln>
                  <a:noFill/>
                </a:ln>
                <a:solidFill>
                  <a:srgbClr val="585858"/>
                </a:solidFill>
                <a:effectLst/>
                <a:uLnTx/>
                <a:uFillTx/>
                <a:latin typeface="Trebuchet MS"/>
                <a:ea typeface="+mn-ea"/>
                <a:cs typeface="Trebuchet MS"/>
              </a:rPr>
              <a:t> </a:t>
            </a:r>
            <a:r>
              <a:rPr kumimoji="0" sz="1100" b="0" i="0" u="none" strike="noStrike" kern="0" cap="none" spc="-25" normalizeH="0" baseline="0" noProof="0">
                <a:ln>
                  <a:noFill/>
                </a:ln>
                <a:solidFill>
                  <a:srgbClr val="585858"/>
                </a:solidFill>
                <a:effectLst/>
                <a:uLnTx/>
                <a:uFillTx/>
                <a:latin typeface="Trebuchet MS"/>
                <a:ea typeface="+mn-ea"/>
                <a:cs typeface="Trebuchet MS"/>
              </a:rPr>
              <a:t>,000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a:p>
            <a:pPr marL="0" marR="5080" lvl="0" indent="0" algn="r" defTabSz="914400" rtl="0" eaLnBrk="1" fontAlgn="auto" latinLnBrk="0" hangingPunct="1">
              <a:lnSpc>
                <a:spcPct val="100000"/>
              </a:lnSpc>
              <a:spcBef>
                <a:spcPts val="955"/>
              </a:spcBef>
              <a:spcAft>
                <a:spcPts val="0"/>
              </a:spcAft>
              <a:buClrTx/>
              <a:buSzTx/>
              <a:buFontTx/>
              <a:buNone/>
              <a:tabLst/>
              <a:defRPr/>
            </a:pPr>
            <a:r>
              <a:rPr kumimoji="0" sz="1100" b="0" i="0" u="none" strike="noStrike" kern="0" cap="none" spc="-50" normalizeH="0" baseline="0" noProof="0">
                <a:ln>
                  <a:noFill/>
                </a:ln>
                <a:solidFill>
                  <a:srgbClr val="585858"/>
                </a:solidFill>
                <a:effectLst/>
                <a:uLnTx/>
                <a:uFillTx/>
                <a:latin typeface="Trebuchet MS"/>
                <a:ea typeface="+mn-ea"/>
                <a:cs typeface="Trebuchet MS"/>
              </a:rPr>
              <a:t>0</a:t>
            </a:r>
            <a:endParaRPr kumimoji="0" sz="110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38" name="object 38"/>
          <p:cNvSpPr txBox="1"/>
          <p:nvPr/>
        </p:nvSpPr>
        <p:spPr>
          <a:xfrm>
            <a:off x="7504042" y="4909528"/>
            <a:ext cx="370840" cy="22987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350" b="0" i="0" u="none" strike="noStrike" kern="0" cap="none" spc="-20" normalizeH="0" baseline="0" noProof="0">
                <a:ln>
                  <a:noFill/>
                </a:ln>
                <a:solidFill>
                  <a:srgbClr val="585858"/>
                </a:solidFill>
                <a:effectLst/>
                <a:uLnTx/>
                <a:uFillTx/>
                <a:latin typeface="Trebuchet MS"/>
                <a:ea typeface="+mn-ea"/>
                <a:cs typeface="Trebuchet MS"/>
              </a:rPr>
              <a:t>2025</a:t>
            </a:r>
            <a:endParaRPr kumimoji="0" sz="135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39" name="object 39"/>
          <p:cNvSpPr txBox="1"/>
          <p:nvPr/>
        </p:nvSpPr>
        <p:spPr>
          <a:xfrm>
            <a:off x="10049546" y="4909528"/>
            <a:ext cx="370840" cy="229870"/>
          </a:xfrm>
          <a:prstGeom prst="rect">
            <a:avLst/>
          </a:prstGeom>
        </p:spPr>
        <p:txBody>
          <a:bodyPr vert="horz" wrap="square" lIns="0" tIns="11430" rIns="0" bIns="0" rtlCol="0">
            <a:spAutoFit/>
          </a:bodyPr>
          <a:lstStyle/>
          <a:p>
            <a:pPr marL="12700" marR="0" lvl="0" indent="0" algn="l" defTabSz="914400" rtl="0" eaLnBrk="1" fontAlgn="auto" latinLnBrk="0" hangingPunct="1">
              <a:lnSpc>
                <a:spcPct val="100000"/>
              </a:lnSpc>
              <a:spcBef>
                <a:spcPts val="90"/>
              </a:spcBef>
              <a:spcAft>
                <a:spcPts val="0"/>
              </a:spcAft>
              <a:buClrTx/>
              <a:buSzTx/>
              <a:buFontTx/>
              <a:buNone/>
              <a:tabLst/>
              <a:defRPr/>
            </a:pPr>
            <a:r>
              <a:rPr kumimoji="0" sz="1350" b="0" i="0" u="none" strike="noStrike" kern="0" cap="none" spc="-20" normalizeH="0" baseline="0" noProof="0">
                <a:ln>
                  <a:noFill/>
                </a:ln>
                <a:solidFill>
                  <a:srgbClr val="585858"/>
                </a:solidFill>
                <a:effectLst/>
                <a:uLnTx/>
                <a:uFillTx/>
                <a:latin typeface="Trebuchet MS"/>
                <a:ea typeface="+mn-ea"/>
                <a:cs typeface="Trebuchet MS"/>
              </a:rPr>
              <a:t>2035</a:t>
            </a:r>
            <a:endParaRPr kumimoji="0" sz="135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40" name="object 40"/>
          <p:cNvSpPr txBox="1"/>
          <p:nvPr/>
        </p:nvSpPr>
        <p:spPr>
          <a:xfrm>
            <a:off x="6296983" y="3105169"/>
            <a:ext cx="259715" cy="1528445"/>
          </a:xfrm>
          <a:prstGeom prst="rect">
            <a:avLst/>
          </a:prstGeom>
        </p:spPr>
        <p:txBody>
          <a:bodyPr vert="vert270" wrap="square" lIns="0" tIns="1905" rIns="0" bIns="0" rtlCol="0">
            <a:spAutoFit/>
          </a:bodyPr>
          <a:lstStyle/>
          <a:p>
            <a:pPr marL="12700" marR="0" lvl="0" indent="0" algn="l" defTabSz="914400" rtl="0" eaLnBrk="1" fontAlgn="auto" latinLnBrk="0" hangingPunct="1">
              <a:lnSpc>
                <a:spcPct val="100000"/>
              </a:lnSpc>
              <a:spcBef>
                <a:spcPts val="15"/>
              </a:spcBef>
              <a:spcAft>
                <a:spcPts val="0"/>
              </a:spcAft>
              <a:buClrTx/>
              <a:buSzTx/>
              <a:buFontTx/>
              <a:buNone/>
              <a:tabLst/>
              <a:defRPr/>
            </a:pPr>
            <a:r>
              <a:rPr kumimoji="0" sz="1500" b="0" i="0" u="none" strike="noStrike" kern="0" cap="none" spc="80" normalizeH="0" baseline="0" noProof="0">
                <a:ln>
                  <a:noFill/>
                </a:ln>
                <a:solidFill>
                  <a:srgbClr val="585858"/>
                </a:solidFill>
                <a:effectLst/>
                <a:uLnTx/>
                <a:uFillTx/>
                <a:latin typeface="Trebuchet MS"/>
                <a:ea typeface="+mn-ea"/>
                <a:cs typeface="Trebuchet MS"/>
              </a:rPr>
              <a:t>Sunner</a:t>
            </a:r>
            <a:r>
              <a:rPr kumimoji="0" sz="1500" b="0" i="0" u="none" strike="noStrike" kern="0" cap="none" spc="-145" normalizeH="0" baseline="0" noProof="0">
                <a:ln>
                  <a:noFill/>
                </a:ln>
                <a:solidFill>
                  <a:srgbClr val="585858"/>
                </a:solidFill>
                <a:effectLst/>
                <a:uLnTx/>
                <a:uFillTx/>
                <a:latin typeface="Trebuchet MS"/>
                <a:ea typeface="+mn-ea"/>
                <a:cs typeface="Trebuchet MS"/>
              </a:rPr>
              <a:t> </a:t>
            </a:r>
            <a:r>
              <a:rPr kumimoji="0" sz="1500" b="0" i="0" u="none" strike="noStrike" kern="0" cap="none" spc="-90" normalizeH="0" baseline="0" noProof="0">
                <a:ln>
                  <a:noFill/>
                </a:ln>
                <a:solidFill>
                  <a:srgbClr val="585858"/>
                </a:solidFill>
                <a:effectLst/>
                <a:uLnTx/>
                <a:uFillTx/>
                <a:latin typeface="Trebuchet MS"/>
                <a:ea typeface="+mn-ea"/>
                <a:cs typeface="Trebuchet MS"/>
              </a:rPr>
              <a:t>Peak</a:t>
            </a:r>
            <a:r>
              <a:rPr kumimoji="0" sz="1500" b="0" i="0" u="none" strike="noStrike" kern="0" cap="none" spc="-145" normalizeH="0" baseline="0" noProof="0">
                <a:ln>
                  <a:noFill/>
                </a:ln>
                <a:solidFill>
                  <a:srgbClr val="585858"/>
                </a:solidFill>
                <a:effectLst/>
                <a:uLnTx/>
                <a:uFillTx/>
                <a:latin typeface="Trebuchet MS"/>
                <a:ea typeface="+mn-ea"/>
                <a:cs typeface="Trebuchet MS"/>
              </a:rPr>
              <a:t> </a:t>
            </a:r>
            <a:r>
              <a:rPr kumimoji="0" sz="1500" b="0" i="0" u="none" strike="noStrike" kern="0" cap="none" spc="-30" normalizeH="0" baseline="0" noProof="0">
                <a:ln>
                  <a:noFill/>
                </a:ln>
                <a:solidFill>
                  <a:srgbClr val="585858"/>
                </a:solidFill>
                <a:effectLst/>
                <a:uLnTx/>
                <a:uFillTx/>
                <a:latin typeface="Trebuchet MS"/>
                <a:ea typeface="+mn-ea"/>
                <a:cs typeface="Trebuchet MS"/>
              </a:rPr>
              <a:t>(MW)</a:t>
            </a:r>
            <a:endParaRPr kumimoji="0" sz="1500" b="0" i="0" u="none" strike="noStrike" kern="0" cap="none" spc="0" normalizeH="0" baseline="0" noProof="0">
              <a:ln>
                <a:noFill/>
              </a:ln>
              <a:solidFill>
                <a:sysClr val="windowText" lastClr="000000"/>
              </a:solidFill>
              <a:effectLst/>
              <a:uLnTx/>
              <a:uFillTx/>
              <a:latin typeface="Trebuchet MS"/>
              <a:ea typeface="+mn-ea"/>
              <a:cs typeface="Trebuchet MS"/>
            </a:endParaRPr>
          </a:p>
        </p:txBody>
      </p:sp>
      <p:grpSp>
        <p:nvGrpSpPr>
          <p:cNvPr id="41" name="object 41"/>
          <p:cNvGrpSpPr/>
          <p:nvPr/>
        </p:nvGrpSpPr>
        <p:grpSpPr>
          <a:xfrm>
            <a:off x="7080056" y="2282135"/>
            <a:ext cx="3532504" cy="3324860"/>
            <a:chOff x="7080056" y="2282135"/>
            <a:chExt cx="3532504" cy="3324860"/>
          </a:xfrm>
        </p:grpSpPr>
        <p:pic>
          <p:nvPicPr>
            <p:cNvPr id="42" name="object 42"/>
            <p:cNvPicPr/>
            <p:nvPr/>
          </p:nvPicPr>
          <p:blipFill>
            <a:blip r:embed="rId4" cstate="print"/>
            <a:stretch>
              <a:fillRect/>
            </a:stretch>
          </p:blipFill>
          <p:spPr>
            <a:xfrm>
              <a:off x="7080056" y="2282135"/>
              <a:ext cx="3532237" cy="238777"/>
            </a:xfrm>
            <a:prstGeom prst="rect">
              <a:avLst/>
            </a:prstGeom>
          </p:spPr>
        </p:pic>
        <p:sp>
          <p:nvSpPr>
            <p:cNvPr id="43" name="object 43"/>
            <p:cNvSpPr/>
            <p:nvPr/>
          </p:nvSpPr>
          <p:spPr>
            <a:xfrm>
              <a:off x="8278813" y="5489813"/>
              <a:ext cx="116839" cy="116839"/>
            </a:xfrm>
            <a:custGeom>
              <a:avLst/>
              <a:gdLst/>
              <a:ahLst/>
              <a:cxnLst/>
              <a:rect l="l" t="t" r="r" b="b"/>
              <a:pathLst>
                <a:path w="116840" h="116839">
                  <a:moveTo>
                    <a:pt x="116844" y="0"/>
                  </a:moveTo>
                  <a:lnTo>
                    <a:pt x="0" y="0"/>
                  </a:lnTo>
                  <a:lnTo>
                    <a:pt x="0" y="116841"/>
                  </a:lnTo>
                  <a:lnTo>
                    <a:pt x="116844" y="116841"/>
                  </a:lnTo>
                  <a:lnTo>
                    <a:pt x="116844" y="0"/>
                  </a:lnTo>
                  <a:close/>
                </a:path>
              </a:pathLst>
            </a:custGeom>
            <a:solidFill>
              <a:srgbClr val="B84B0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object 44"/>
            <p:cNvSpPr/>
            <p:nvPr/>
          </p:nvSpPr>
          <p:spPr>
            <a:xfrm>
              <a:off x="8920364" y="5489813"/>
              <a:ext cx="116839" cy="116839"/>
            </a:xfrm>
            <a:custGeom>
              <a:avLst/>
              <a:gdLst/>
              <a:ahLst/>
              <a:cxnLst/>
              <a:rect l="l" t="t" r="r" b="b"/>
              <a:pathLst>
                <a:path w="116840" h="116839">
                  <a:moveTo>
                    <a:pt x="116844" y="0"/>
                  </a:moveTo>
                  <a:lnTo>
                    <a:pt x="0" y="0"/>
                  </a:lnTo>
                  <a:lnTo>
                    <a:pt x="0" y="116841"/>
                  </a:lnTo>
                  <a:lnTo>
                    <a:pt x="116844" y="116841"/>
                  </a:lnTo>
                  <a:lnTo>
                    <a:pt x="116844" y="0"/>
                  </a:lnTo>
                  <a:close/>
                </a:path>
              </a:pathLst>
            </a:custGeom>
            <a:solidFill>
              <a:srgbClr val="F3B9A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45" name="object 45"/>
          <p:cNvSpPr txBox="1"/>
          <p:nvPr/>
        </p:nvSpPr>
        <p:spPr>
          <a:xfrm>
            <a:off x="8440027" y="4909528"/>
            <a:ext cx="1163320" cy="752475"/>
          </a:xfrm>
          <a:prstGeom prst="rect">
            <a:avLst/>
          </a:prstGeom>
        </p:spPr>
        <p:txBody>
          <a:bodyPr vert="horz" wrap="square" lIns="0" tIns="11430" rIns="0" bIns="0" rtlCol="0">
            <a:spAutoFit/>
          </a:bodyPr>
          <a:lstStyle/>
          <a:p>
            <a:pPr marL="349250" marR="0" lvl="0" indent="0" algn="l" defTabSz="914400" rtl="0" eaLnBrk="1" fontAlgn="auto" latinLnBrk="0" hangingPunct="1">
              <a:lnSpc>
                <a:spcPct val="100000"/>
              </a:lnSpc>
              <a:spcBef>
                <a:spcPts val="90"/>
              </a:spcBef>
              <a:spcAft>
                <a:spcPts val="0"/>
              </a:spcAft>
              <a:buClrTx/>
              <a:buSzTx/>
              <a:buFontTx/>
              <a:buNone/>
              <a:tabLst/>
              <a:defRPr/>
            </a:pPr>
            <a:r>
              <a:rPr kumimoji="0" sz="1350" b="0" i="0" u="none" strike="noStrike" kern="0" cap="none" spc="-20" normalizeH="0" baseline="0" noProof="0">
                <a:ln>
                  <a:noFill/>
                </a:ln>
                <a:solidFill>
                  <a:srgbClr val="585858"/>
                </a:solidFill>
                <a:effectLst/>
                <a:uLnTx/>
                <a:uFillTx/>
                <a:latin typeface="Trebuchet MS"/>
                <a:ea typeface="+mn-ea"/>
                <a:cs typeface="Trebuchet MS"/>
              </a:rPr>
              <a:t>2030</a:t>
            </a:r>
            <a:endParaRPr kumimoji="0" sz="1350" b="0" i="0" u="none" strike="noStrike" kern="0" cap="none" spc="0" normalizeH="0" baseline="0" noProof="0">
              <a:ln>
                <a:noFill/>
              </a:ln>
              <a:solidFill>
                <a:sysClr val="windowText" lastClr="000000"/>
              </a:solidFill>
              <a:effectLst/>
              <a:uLnTx/>
              <a:uFillTx/>
              <a:latin typeface="Trebuchet MS"/>
              <a:ea typeface="+mn-ea"/>
              <a:cs typeface="Trebuchet MS"/>
            </a:endParaRPr>
          </a:p>
          <a:p>
            <a:pPr marL="339090" marR="0" lvl="0" indent="0" algn="l" defTabSz="914400" rtl="0" eaLnBrk="1" fontAlgn="auto" latinLnBrk="0" hangingPunct="1">
              <a:lnSpc>
                <a:spcPct val="100000"/>
              </a:lnSpc>
              <a:spcBef>
                <a:spcPts val="114"/>
              </a:spcBef>
              <a:spcAft>
                <a:spcPts val="0"/>
              </a:spcAft>
              <a:buClrTx/>
              <a:buSzTx/>
              <a:buFontTx/>
              <a:buNone/>
              <a:tabLst/>
              <a:defRPr/>
            </a:pPr>
            <a:r>
              <a:rPr kumimoji="0" sz="1650" b="0" i="0" u="none" strike="noStrike" kern="0" cap="none" spc="-20" normalizeH="0" baseline="0" noProof="0">
                <a:ln>
                  <a:noFill/>
                </a:ln>
                <a:solidFill>
                  <a:srgbClr val="585858"/>
                </a:solidFill>
                <a:effectLst/>
                <a:uLnTx/>
                <a:uFillTx/>
                <a:latin typeface="Trebuchet MS"/>
                <a:ea typeface="+mn-ea"/>
                <a:cs typeface="Trebuchet MS"/>
              </a:rPr>
              <a:t>Year</a:t>
            </a:r>
            <a:endParaRPr kumimoji="0" sz="1650" b="0" i="0" u="none" strike="noStrike" kern="0" cap="none" spc="0" normalizeH="0" baseline="0" noProof="0">
              <a:ln>
                <a:noFill/>
              </a:ln>
              <a:solidFill>
                <a:sysClr val="windowText" lastClr="000000"/>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30"/>
              </a:spcBef>
              <a:spcAft>
                <a:spcPts val="0"/>
              </a:spcAft>
              <a:buClrTx/>
              <a:buSzTx/>
              <a:buFontTx/>
              <a:buNone/>
              <a:tabLst>
                <a:tab pos="654050" algn="l"/>
              </a:tabLst>
              <a:defRPr/>
            </a:pPr>
            <a:r>
              <a:rPr kumimoji="0" sz="1650" b="0" i="0" u="none" strike="noStrike" kern="0" cap="none" spc="-25" normalizeH="0" baseline="0" noProof="0">
                <a:ln>
                  <a:noFill/>
                </a:ln>
                <a:solidFill>
                  <a:srgbClr val="585858"/>
                </a:solidFill>
                <a:effectLst/>
                <a:uLnTx/>
                <a:uFillTx/>
                <a:latin typeface="Trebuchet MS"/>
                <a:ea typeface="+mn-ea"/>
                <a:cs typeface="Trebuchet MS"/>
              </a:rPr>
              <a:t>PPL</a:t>
            </a:r>
            <a:r>
              <a:rPr kumimoji="0" sz="1650" b="0" i="0" u="none" strike="noStrike" kern="0" cap="none" spc="0" normalizeH="0" baseline="0" noProof="0">
                <a:ln>
                  <a:noFill/>
                </a:ln>
                <a:solidFill>
                  <a:srgbClr val="585858"/>
                </a:solidFill>
                <a:effectLst/>
                <a:uLnTx/>
                <a:uFillTx/>
                <a:latin typeface="Trebuchet MS"/>
                <a:ea typeface="+mn-ea"/>
                <a:cs typeface="Trebuchet MS"/>
              </a:rPr>
              <a:t>	</a:t>
            </a:r>
            <a:r>
              <a:rPr kumimoji="0" sz="1650" b="0" i="0" u="none" strike="noStrike" kern="0" cap="none" spc="-20" normalizeH="0" baseline="0" noProof="0">
                <a:ln>
                  <a:noFill/>
                </a:ln>
                <a:solidFill>
                  <a:srgbClr val="585858"/>
                </a:solidFill>
                <a:effectLst/>
                <a:uLnTx/>
                <a:uFillTx/>
                <a:latin typeface="Trebuchet MS"/>
                <a:ea typeface="+mn-ea"/>
                <a:cs typeface="Trebuchet MS"/>
              </a:rPr>
              <a:t>PECO</a:t>
            </a:r>
            <a:endParaRPr kumimoji="0" sz="1650" b="0" i="0" u="none" strike="noStrike" kern="0" cap="none" spc="0" normalizeH="0" baseline="0" noProof="0">
              <a:ln>
                <a:noFill/>
              </a:ln>
              <a:solidFill>
                <a:sysClr val="windowText" lastClr="000000"/>
              </a:solidFill>
              <a:effectLst/>
              <a:uLnTx/>
              <a:uFillTx/>
              <a:latin typeface="Trebuchet MS"/>
              <a:ea typeface="+mn-ea"/>
              <a:cs typeface="Trebuchet MS"/>
            </a:endParaRPr>
          </a:p>
        </p:txBody>
      </p:sp>
      <p:sp>
        <p:nvSpPr>
          <p:cNvPr id="46" name="object 46"/>
          <p:cNvSpPr/>
          <p:nvPr/>
        </p:nvSpPr>
        <p:spPr>
          <a:xfrm>
            <a:off x="6303702" y="2158279"/>
            <a:ext cx="4923790" cy="3622675"/>
          </a:xfrm>
          <a:custGeom>
            <a:avLst/>
            <a:gdLst/>
            <a:ahLst/>
            <a:cxnLst/>
            <a:rect l="l" t="t" r="r" b="b"/>
            <a:pathLst>
              <a:path w="4923790" h="3622675">
                <a:moveTo>
                  <a:pt x="0" y="3622091"/>
                </a:moveTo>
                <a:lnTo>
                  <a:pt x="4923736" y="3622091"/>
                </a:lnTo>
                <a:lnTo>
                  <a:pt x="4923736" y="0"/>
                </a:lnTo>
                <a:lnTo>
                  <a:pt x="0" y="0"/>
                </a:lnTo>
                <a:lnTo>
                  <a:pt x="0" y="3622091"/>
                </a:lnTo>
                <a:close/>
              </a:path>
            </a:pathLst>
          </a:custGeom>
          <a:ln w="3175">
            <a:solidFill>
              <a:srgbClr val="D9D9D9"/>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0476" cy="6856476"/>
          </a:xfrm>
          <a:prstGeom prst="rect">
            <a:avLst/>
          </a:prstGeom>
        </p:spPr>
      </p:pic>
      <p:sp>
        <p:nvSpPr>
          <p:cNvPr id="3" name="object 3"/>
          <p:cNvSpPr txBox="1">
            <a:spLocks noGrp="1"/>
          </p:cNvSpPr>
          <p:nvPr>
            <p:ph type="title"/>
          </p:nvPr>
        </p:nvSpPr>
        <p:spPr>
          <a:xfrm>
            <a:off x="5397753" y="1767662"/>
            <a:ext cx="4801235" cy="848994"/>
          </a:xfrm>
          <a:prstGeom prst="rect">
            <a:avLst/>
          </a:prstGeom>
        </p:spPr>
        <p:txBody>
          <a:bodyPr vert="horz" wrap="square" lIns="0" tIns="12700" rIns="0" bIns="0" rtlCol="0">
            <a:spAutoFit/>
          </a:bodyPr>
          <a:lstStyle/>
          <a:p>
            <a:pPr marL="12700">
              <a:lnSpc>
                <a:spcPct val="100000"/>
              </a:lnSpc>
              <a:spcBef>
                <a:spcPts val="100"/>
              </a:spcBef>
            </a:pPr>
            <a:r>
              <a:rPr sz="5400" spc="-275"/>
              <a:t>What's</a:t>
            </a:r>
            <a:r>
              <a:rPr sz="5400" spc="-220"/>
              <a:t> </a:t>
            </a:r>
            <a:r>
              <a:rPr sz="5400" spc="-415"/>
              <a:t>at</a:t>
            </a:r>
            <a:r>
              <a:rPr sz="5400" spc="-200"/>
              <a:t> </a:t>
            </a:r>
            <a:r>
              <a:rPr sz="5400" spc="-370"/>
              <a:t>Risk?</a:t>
            </a:r>
            <a:endParaRPr sz="5400"/>
          </a:p>
        </p:txBody>
      </p:sp>
      <p:sp>
        <p:nvSpPr>
          <p:cNvPr id="4" name="object 4"/>
          <p:cNvSpPr txBox="1"/>
          <p:nvPr/>
        </p:nvSpPr>
        <p:spPr>
          <a:xfrm>
            <a:off x="5397753" y="2528697"/>
            <a:ext cx="3792854" cy="6965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4400" b="0" i="0" u="none" strike="noStrike" kern="0" cap="none" spc="0" normalizeH="0" baseline="0" noProof="0">
                <a:ln>
                  <a:noFill/>
                </a:ln>
                <a:solidFill>
                  <a:srgbClr val="13284A"/>
                </a:solidFill>
                <a:effectLst/>
                <a:uLnTx/>
                <a:uFillTx/>
                <a:latin typeface="Tahoma"/>
                <a:ea typeface="+mn-ea"/>
                <a:cs typeface="Tahoma"/>
              </a:rPr>
              <a:t>The</a:t>
            </a:r>
            <a:r>
              <a:rPr kumimoji="0" sz="4400" b="0" i="0" u="none" strike="noStrike" kern="0" cap="none" spc="-110" normalizeH="0" baseline="0" noProof="0">
                <a:ln>
                  <a:noFill/>
                </a:ln>
                <a:solidFill>
                  <a:srgbClr val="13284A"/>
                </a:solidFill>
                <a:effectLst/>
                <a:uLnTx/>
                <a:uFillTx/>
                <a:latin typeface="Tahoma"/>
                <a:ea typeface="+mn-ea"/>
                <a:cs typeface="Tahoma"/>
              </a:rPr>
              <a:t> </a:t>
            </a:r>
            <a:r>
              <a:rPr kumimoji="0" sz="4400" b="0" i="0" u="none" strike="noStrike" kern="0" cap="none" spc="0" normalizeH="0" baseline="0" noProof="0">
                <a:ln>
                  <a:noFill/>
                </a:ln>
                <a:solidFill>
                  <a:srgbClr val="13284A"/>
                </a:solidFill>
                <a:effectLst/>
                <a:uLnTx/>
                <a:uFillTx/>
                <a:latin typeface="Tahoma"/>
                <a:ea typeface="+mn-ea"/>
                <a:cs typeface="Tahoma"/>
              </a:rPr>
              <a:t>worst</a:t>
            </a:r>
            <a:r>
              <a:rPr kumimoji="0" sz="4400" b="0" i="0" u="none" strike="noStrike" kern="0" cap="none" spc="-105" normalizeH="0" baseline="0" noProof="0">
                <a:ln>
                  <a:noFill/>
                </a:ln>
                <a:solidFill>
                  <a:srgbClr val="13284A"/>
                </a:solidFill>
                <a:effectLst/>
                <a:uLnTx/>
                <a:uFillTx/>
                <a:latin typeface="Tahoma"/>
                <a:ea typeface="+mn-ea"/>
                <a:cs typeface="Tahoma"/>
              </a:rPr>
              <a:t> </a:t>
            </a:r>
            <a:r>
              <a:rPr kumimoji="0" sz="4400" b="0" i="0" u="none" strike="noStrike" kern="0" cap="none" spc="65" normalizeH="0" baseline="0" noProof="0">
                <a:ln>
                  <a:noFill/>
                </a:ln>
                <a:solidFill>
                  <a:srgbClr val="13284A"/>
                </a:solidFill>
                <a:effectLst/>
                <a:uLnTx/>
                <a:uFillTx/>
                <a:latin typeface="Tahoma"/>
                <a:ea typeface="+mn-ea"/>
                <a:cs typeface="Tahoma"/>
              </a:rPr>
              <a:t>case</a:t>
            </a:r>
            <a:endParaRPr kumimoji="0" sz="44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5" name="object 5"/>
          <p:cNvSpPr txBox="1"/>
          <p:nvPr/>
        </p:nvSpPr>
        <p:spPr>
          <a:xfrm>
            <a:off x="5397753" y="3411473"/>
            <a:ext cx="5893435" cy="2620010"/>
          </a:xfrm>
          <a:prstGeom prst="rect">
            <a:avLst/>
          </a:prstGeom>
        </p:spPr>
        <p:txBody>
          <a:bodyPr vert="horz" wrap="square" lIns="0" tIns="53975" rIns="0" bIns="0" rtlCol="0">
            <a:spAutoFit/>
          </a:bodyPr>
          <a:lstStyle/>
          <a:p>
            <a:pPr marL="469900" marR="75565" lvl="0" indent="-457834" algn="l" defTabSz="914400" rtl="0" eaLnBrk="1" fontAlgn="auto" latinLnBrk="0" hangingPunct="1">
              <a:lnSpc>
                <a:spcPts val="2590"/>
              </a:lnSpc>
              <a:spcBef>
                <a:spcPts val="425"/>
              </a:spcBef>
              <a:spcAft>
                <a:spcPts val="0"/>
              </a:spcAft>
              <a:buClrTx/>
              <a:buSzTx/>
              <a:buFont typeface="Arial MT"/>
              <a:buChar char="•"/>
              <a:tabLst>
                <a:tab pos="469900" algn="l"/>
              </a:tabLst>
              <a:defRPr/>
            </a:pPr>
            <a:r>
              <a:rPr kumimoji="0" sz="2400" b="0" i="0" u="none" strike="noStrike" kern="0" cap="none" spc="0" normalizeH="0" baseline="0" noProof="0">
                <a:ln>
                  <a:noFill/>
                </a:ln>
                <a:solidFill>
                  <a:srgbClr val="00ADEE"/>
                </a:solidFill>
                <a:effectLst/>
                <a:uLnTx/>
                <a:uFillTx/>
                <a:latin typeface="Tahoma"/>
                <a:ea typeface="+mn-ea"/>
                <a:cs typeface="Tahoma"/>
              </a:rPr>
              <a:t>Data</a:t>
            </a:r>
            <a:r>
              <a:rPr kumimoji="0" sz="2400" b="0" i="0" u="none" strike="noStrike" kern="0" cap="none" spc="-3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centers</a:t>
            </a:r>
            <a:r>
              <a:rPr kumimoji="0" sz="2400" b="0" i="0" u="none" strike="noStrike" kern="0" cap="none" spc="-1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will</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110" normalizeH="0" baseline="0" noProof="0">
                <a:ln>
                  <a:noFill/>
                </a:ln>
                <a:solidFill>
                  <a:srgbClr val="00ADEE"/>
                </a:solidFill>
                <a:effectLst/>
                <a:uLnTx/>
                <a:uFillTx/>
                <a:latin typeface="Tahoma"/>
                <a:ea typeface="+mn-ea"/>
                <a:cs typeface="Tahoma"/>
              </a:rPr>
              <a:t>pose</a:t>
            </a:r>
            <a:r>
              <a:rPr kumimoji="0" sz="2400" b="0" i="0" u="none" strike="noStrike" kern="0" cap="none" spc="-40" normalizeH="0" baseline="0" noProof="0">
                <a:ln>
                  <a:noFill/>
                </a:ln>
                <a:solidFill>
                  <a:srgbClr val="00ADEE"/>
                </a:solidFill>
                <a:effectLst/>
                <a:uLnTx/>
                <a:uFillTx/>
                <a:latin typeface="Tahoma"/>
                <a:ea typeface="+mn-ea"/>
                <a:cs typeface="Tahoma"/>
              </a:rPr>
              <a:t> </a:t>
            </a:r>
            <a:r>
              <a:rPr kumimoji="0" sz="2400" b="0" i="0" u="none" strike="noStrike" kern="0" cap="none" spc="70" normalizeH="0" baseline="0" noProof="0">
                <a:ln>
                  <a:noFill/>
                </a:ln>
                <a:solidFill>
                  <a:srgbClr val="00ADEE"/>
                </a:solidFill>
                <a:effectLst/>
                <a:uLnTx/>
                <a:uFillTx/>
                <a:latin typeface="Tahoma"/>
                <a:ea typeface="+mn-ea"/>
                <a:cs typeface="Tahoma"/>
              </a:rPr>
              <a:t>unchecked</a:t>
            </a:r>
            <a:r>
              <a:rPr kumimoji="0" sz="2400" b="0" i="0" u="none" strike="noStrike" kern="0" cap="none" spc="-15" normalizeH="0" baseline="0" noProof="0">
                <a:ln>
                  <a:noFill/>
                </a:ln>
                <a:solidFill>
                  <a:srgbClr val="00ADEE"/>
                </a:solidFill>
                <a:effectLst/>
                <a:uLnTx/>
                <a:uFillTx/>
                <a:latin typeface="Tahoma"/>
                <a:ea typeface="+mn-ea"/>
                <a:cs typeface="Tahoma"/>
              </a:rPr>
              <a:t> </a:t>
            </a:r>
            <a:r>
              <a:rPr kumimoji="0" sz="2400" b="0" i="0" u="none" strike="noStrike" kern="0" cap="none" spc="-10" normalizeH="0" baseline="0" noProof="0">
                <a:ln>
                  <a:noFill/>
                </a:ln>
                <a:solidFill>
                  <a:srgbClr val="00ADEE"/>
                </a:solidFill>
                <a:effectLst/>
                <a:uLnTx/>
                <a:uFillTx/>
                <a:latin typeface="Tahoma"/>
                <a:ea typeface="+mn-ea"/>
                <a:cs typeface="Tahoma"/>
              </a:rPr>
              <a:t>risks </a:t>
            </a:r>
            <a:r>
              <a:rPr kumimoji="0" sz="2400" b="0" i="0" u="none" strike="noStrike" kern="0" cap="none" spc="60" normalizeH="0" baseline="0" noProof="0">
                <a:ln>
                  <a:noFill/>
                </a:ln>
                <a:solidFill>
                  <a:srgbClr val="00ADEE"/>
                </a:solidFill>
                <a:effectLst/>
                <a:uLnTx/>
                <a:uFillTx/>
                <a:latin typeface="Tahoma"/>
                <a:ea typeface="+mn-ea"/>
                <a:cs typeface="Tahoma"/>
              </a:rPr>
              <a:t>to</a:t>
            </a:r>
            <a:r>
              <a:rPr kumimoji="0" sz="2400" b="0" i="0" u="none" strike="noStrike" kern="0" cap="none" spc="-155" normalizeH="0" baseline="0" noProof="0">
                <a:ln>
                  <a:noFill/>
                </a:ln>
                <a:solidFill>
                  <a:srgbClr val="00ADEE"/>
                </a:solidFill>
                <a:effectLst/>
                <a:uLnTx/>
                <a:uFillTx/>
                <a:latin typeface="Tahoma"/>
                <a:ea typeface="+mn-ea"/>
                <a:cs typeface="Tahoma"/>
              </a:rPr>
              <a:t> </a:t>
            </a:r>
            <a:r>
              <a:rPr kumimoji="0" sz="2400" b="0" i="0" u="none" strike="noStrike" kern="0" cap="none" spc="105" normalizeH="0" baseline="0" noProof="0">
                <a:ln>
                  <a:noFill/>
                </a:ln>
                <a:solidFill>
                  <a:srgbClr val="00ADEE"/>
                </a:solidFill>
                <a:effectLst/>
                <a:uLnTx/>
                <a:uFillTx/>
                <a:latin typeface="Tahoma"/>
                <a:ea typeface="+mn-ea"/>
                <a:cs typeface="Tahoma"/>
              </a:rPr>
              <a:t>grid</a:t>
            </a:r>
            <a:r>
              <a:rPr kumimoji="0" sz="2400" b="0" i="0" u="none" strike="noStrike" kern="0" cap="none" spc="-155" normalizeH="0" baseline="0" noProof="0">
                <a:ln>
                  <a:noFill/>
                </a:ln>
                <a:solidFill>
                  <a:srgbClr val="00ADEE"/>
                </a:solidFill>
                <a:effectLst/>
                <a:uLnTx/>
                <a:uFillTx/>
                <a:latin typeface="Tahoma"/>
                <a:ea typeface="+mn-ea"/>
                <a:cs typeface="Tahoma"/>
              </a:rPr>
              <a:t> </a:t>
            </a:r>
            <a:r>
              <a:rPr kumimoji="0" sz="2400" b="0" i="0" u="none" strike="noStrike" kern="0" cap="none" spc="-10" normalizeH="0" baseline="0" noProof="0">
                <a:ln>
                  <a:noFill/>
                </a:ln>
                <a:solidFill>
                  <a:srgbClr val="00ADEE"/>
                </a:solidFill>
                <a:effectLst/>
                <a:uLnTx/>
                <a:uFillTx/>
                <a:latin typeface="Tahoma"/>
                <a:ea typeface="+mn-ea"/>
                <a:cs typeface="Tahoma"/>
              </a:rPr>
              <a:t>reliability</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469900" marR="354965" lvl="0" indent="-457834" algn="l" defTabSz="914400" rtl="0" eaLnBrk="1" fontAlgn="auto" latinLnBrk="0" hangingPunct="1">
              <a:lnSpc>
                <a:spcPts val="2590"/>
              </a:lnSpc>
              <a:spcBef>
                <a:spcPts val="1000"/>
              </a:spcBef>
              <a:spcAft>
                <a:spcPts val="0"/>
              </a:spcAft>
              <a:buClrTx/>
              <a:buSzTx/>
              <a:buFont typeface="Arial MT"/>
              <a:buChar char="•"/>
              <a:tabLst>
                <a:tab pos="469900" algn="l"/>
              </a:tabLst>
              <a:defRPr/>
            </a:pPr>
            <a:r>
              <a:rPr kumimoji="0" sz="2400" b="0" i="0" u="none" strike="noStrike" kern="0" cap="none" spc="0" normalizeH="0" baseline="0" noProof="0">
                <a:ln>
                  <a:noFill/>
                </a:ln>
                <a:solidFill>
                  <a:srgbClr val="00ADEE"/>
                </a:solidFill>
                <a:effectLst/>
                <a:uLnTx/>
                <a:uFillTx/>
                <a:latin typeface="Tahoma"/>
                <a:ea typeface="+mn-ea"/>
                <a:cs typeface="Tahoma"/>
              </a:rPr>
              <a:t>Electricity</a:t>
            </a:r>
            <a:r>
              <a:rPr kumimoji="0" sz="2400" b="0" i="0" u="none" strike="noStrike" kern="0" cap="none" spc="2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costs</a:t>
            </a:r>
            <a:r>
              <a:rPr kumimoji="0" sz="2400" b="0" i="0" u="none" strike="noStrike" kern="0" cap="none" spc="-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for</a:t>
            </a:r>
            <a:r>
              <a:rPr kumimoji="0" sz="2400" b="0" i="0" u="none" strike="noStrike" kern="0" cap="none" spc="-5" normalizeH="0" baseline="0" noProof="0">
                <a:ln>
                  <a:noFill/>
                </a:ln>
                <a:solidFill>
                  <a:srgbClr val="00ADEE"/>
                </a:solidFill>
                <a:effectLst/>
                <a:uLnTx/>
                <a:uFillTx/>
                <a:latin typeface="Tahoma"/>
                <a:ea typeface="+mn-ea"/>
                <a:cs typeface="Tahoma"/>
              </a:rPr>
              <a:t> </a:t>
            </a:r>
            <a:r>
              <a:rPr kumimoji="0" sz="2400" b="0" i="0" u="none" strike="noStrike" kern="0" cap="none" spc="50" normalizeH="0" baseline="0" noProof="0">
                <a:ln>
                  <a:noFill/>
                </a:ln>
                <a:solidFill>
                  <a:srgbClr val="00ADEE"/>
                </a:solidFill>
                <a:effectLst/>
                <a:uLnTx/>
                <a:uFillTx/>
                <a:latin typeface="Tahoma"/>
                <a:ea typeface="+mn-ea"/>
                <a:cs typeface="Tahoma"/>
              </a:rPr>
              <a:t>everyone</a:t>
            </a:r>
            <a:r>
              <a:rPr kumimoji="0" sz="2400" b="0" i="0" u="none" strike="noStrike" kern="0" cap="none" spc="1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will</a:t>
            </a:r>
            <a:r>
              <a:rPr kumimoji="0" sz="2400" b="0" i="0" u="none" strike="noStrike" kern="0" cap="none" spc="-20" normalizeH="0" baseline="0" noProof="0">
                <a:ln>
                  <a:noFill/>
                </a:ln>
                <a:solidFill>
                  <a:srgbClr val="00ADEE"/>
                </a:solidFill>
                <a:effectLst/>
                <a:uLnTx/>
                <a:uFillTx/>
                <a:latin typeface="Tahoma"/>
                <a:ea typeface="+mn-ea"/>
                <a:cs typeface="Tahoma"/>
              </a:rPr>
              <a:t> rise </a:t>
            </a:r>
            <a:r>
              <a:rPr kumimoji="0" sz="2400" b="0" i="0" u="none" strike="noStrike" kern="0" cap="none" spc="0" normalizeH="0" baseline="0" noProof="0">
                <a:ln>
                  <a:noFill/>
                </a:ln>
                <a:solidFill>
                  <a:srgbClr val="00ADEE"/>
                </a:solidFill>
                <a:effectLst/>
                <a:uLnTx/>
                <a:uFillTx/>
                <a:latin typeface="Tahoma"/>
                <a:ea typeface="+mn-ea"/>
                <a:cs typeface="Tahoma"/>
              </a:rPr>
              <a:t>for</a:t>
            </a:r>
            <a:r>
              <a:rPr kumimoji="0" sz="2400" b="0" i="0" u="none" strike="noStrike" kern="0" cap="none" spc="-65" normalizeH="0" baseline="0" noProof="0">
                <a:ln>
                  <a:noFill/>
                </a:ln>
                <a:solidFill>
                  <a:srgbClr val="00ADEE"/>
                </a:solidFill>
                <a:effectLst/>
                <a:uLnTx/>
                <a:uFillTx/>
                <a:latin typeface="Tahoma"/>
                <a:ea typeface="+mn-ea"/>
                <a:cs typeface="Tahoma"/>
              </a:rPr>
              <a:t> </a:t>
            </a:r>
            <a:r>
              <a:rPr kumimoji="0" sz="2400" b="0" i="0" u="none" strike="noStrike" kern="0" cap="none" spc="80" normalizeH="0" baseline="0" noProof="0">
                <a:ln>
                  <a:noFill/>
                </a:ln>
                <a:solidFill>
                  <a:srgbClr val="00ADEE"/>
                </a:solidFill>
                <a:effectLst/>
                <a:uLnTx/>
                <a:uFillTx/>
                <a:latin typeface="Tahoma"/>
                <a:ea typeface="+mn-ea"/>
                <a:cs typeface="Tahoma"/>
              </a:rPr>
              <a:t>decades</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469900" marR="5080" lvl="0" indent="-457834" algn="l" defTabSz="914400" rtl="0" eaLnBrk="1" fontAlgn="auto" latinLnBrk="0" hangingPunct="1">
              <a:lnSpc>
                <a:spcPts val="2590"/>
              </a:lnSpc>
              <a:spcBef>
                <a:spcPts val="1005"/>
              </a:spcBef>
              <a:spcAft>
                <a:spcPts val="0"/>
              </a:spcAft>
              <a:buClrTx/>
              <a:buSzTx/>
              <a:buFont typeface="Arial MT"/>
              <a:buChar char="•"/>
              <a:tabLst>
                <a:tab pos="469900" algn="l"/>
              </a:tabLst>
              <a:defRPr/>
            </a:pPr>
            <a:r>
              <a:rPr kumimoji="0" sz="2400" b="0" i="0" u="none" strike="noStrike" kern="0" cap="none" spc="0" normalizeH="0" baseline="0" noProof="0">
                <a:ln>
                  <a:noFill/>
                </a:ln>
                <a:solidFill>
                  <a:srgbClr val="00ADEE"/>
                </a:solidFill>
                <a:effectLst/>
                <a:uLnTx/>
                <a:uFillTx/>
                <a:latin typeface="Tahoma"/>
                <a:ea typeface="+mn-ea"/>
                <a:cs typeface="Tahoma"/>
              </a:rPr>
              <a:t>Fossil</a:t>
            </a:r>
            <a:r>
              <a:rPr kumimoji="0" sz="2400" b="0" i="0" u="none" strike="noStrike" kern="0" cap="none" spc="-7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fuels</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are</a:t>
            </a:r>
            <a:r>
              <a:rPr kumimoji="0" sz="2400" b="0" i="0" u="none" strike="noStrike" kern="0" cap="none" spc="-70" normalizeH="0" baseline="0" noProof="0">
                <a:ln>
                  <a:noFill/>
                </a:ln>
                <a:solidFill>
                  <a:srgbClr val="00ADEE"/>
                </a:solidFill>
                <a:effectLst/>
                <a:uLnTx/>
                <a:uFillTx/>
                <a:latin typeface="Tahoma"/>
                <a:ea typeface="+mn-ea"/>
                <a:cs typeface="Tahoma"/>
              </a:rPr>
              <a:t> </a:t>
            </a:r>
            <a:r>
              <a:rPr kumimoji="0" sz="2400" b="0" i="0" u="none" strike="noStrike" kern="0" cap="none" spc="65" normalizeH="0" baseline="0" noProof="0">
                <a:ln>
                  <a:noFill/>
                </a:ln>
                <a:solidFill>
                  <a:srgbClr val="00ADEE"/>
                </a:solidFill>
                <a:effectLst/>
                <a:uLnTx/>
                <a:uFillTx/>
                <a:latin typeface="Tahoma"/>
                <a:ea typeface="+mn-ea"/>
                <a:cs typeface="Tahoma"/>
              </a:rPr>
              <a:t>given</a:t>
            </a:r>
            <a:r>
              <a:rPr kumimoji="0" sz="2400" b="0" i="0" u="none" strike="noStrike" kern="0" cap="none" spc="-7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a</a:t>
            </a:r>
            <a:r>
              <a:rPr kumimoji="0" sz="2400" b="0" i="0" u="none" strike="noStrike" kern="0" cap="none" spc="-5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new</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life,</a:t>
            </a:r>
            <a:r>
              <a:rPr kumimoji="0" sz="2400" b="0" i="0" u="none" strike="noStrike" kern="0" cap="none" spc="-145" normalizeH="0" baseline="0" noProof="0">
                <a:ln>
                  <a:noFill/>
                </a:ln>
                <a:solidFill>
                  <a:srgbClr val="00ADEE"/>
                </a:solidFill>
                <a:effectLst/>
                <a:uLnTx/>
                <a:uFillTx/>
                <a:latin typeface="Tahoma"/>
                <a:ea typeface="+mn-ea"/>
                <a:cs typeface="Tahoma"/>
              </a:rPr>
              <a:t> </a:t>
            </a:r>
            <a:r>
              <a:rPr kumimoji="0" sz="2400" b="0" i="0" u="none" strike="noStrike" kern="0" cap="none" spc="70" normalizeH="0" baseline="0" noProof="0">
                <a:ln>
                  <a:noFill/>
                </a:ln>
                <a:solidFill>
                  <a:srgbClr val="00ADEE"/>
                </a:solidFill>
                <a:effectLst/>
                <a:uLnTx/>
                <a:uFillTx/>
                <a:latin typeface="Tahoma"/>
                <a:ea typeface="+mn-ea"/>
                <a:cs typeface="Tahoma"/>
              </a:rPr>
              <a:t>locking </a:t>
            </a:r>
            <a:r>
              <a:rPr kumimoji="0" sz="2400" b="0" i="0" u="none" strike="noStrike" kern="0" cap="none" spc="0" normalizeH="0" baseline="0" noProof="0">
                <a:ln>
                  <a:noFill/>
                </a:ln>
                <a:solidFill>
                  <a:srgbClr val="00ADEE"/>
                </a:solidFill>
                <a:effectLst/>
                <a:uLnTx/>
                <a:uFillTx/>
                <a:latin typeface="Tahoma"/>
                <a:ea typeface="+mn-ea"/>
                <a:cs typeface="Tahoma"/>
              </a:rPr>
              <a:t>in</a:t>
            </a:r>
            <a:r>
              <a:rPr kumimoji="0" sz="2400" b="0" i="0" u="none" strike="noStrike" kern="0" cap="none" spc="-5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emissions</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85" normalizeH="0" baseline="0" noProof="0">
                <a:ln>
                  <a:noFill/>
                </a:ln>
                <a:solidFill>
                  <a:srgbClr val="00ADEE"/>
                </a:solidFill>
                <a:effectLst/>
                <a:uLnTx/>
                <a:uFillTx/>
                <a:latin typeface="Tahoma"/>
                <a:ea typeface="+mn-ea"/>
                <a:cs typeface="Tahoma"/>
              </a:rPr>
              <a:t>and</a:t>
            </a:r>
            <a:r>
              <a:rPr kumimoji="0" sz="2400" b="0" i="0" u="none" strike="noStrike" kern="0" cap="none" spc="-50" normalizeH="0" baseline="0" noProof="0">
                <a:ln>
                  <a:noFill/>
                </a:ln>
                <a:solidFill>
                  <a:srgbClr val="00ADEE"/>
                </a:solidFill>
                <a:effectLst/>
                <a:uLnTx/>
                <a:uFillTx/>
                <a:latin typeface="Tahoma"/>
                <a:ea typeface="+mn-ea"/>
                <a:cs typeface="Tahoma"/>
              </a:rPr>
              <a:t> </a:t>
            </a:r>
            <a:r>
              <a:rPr kumimoji="0" sz="2400" b="0" i="0" u="none" strike="noStrike" kern="0" cap="none" spc="90" normalizeH="0" baseline="0" noProof="0">
                <a:ln>
                  <a:noFill/>
                </a:ln>
                <a:solidFill>
                  <a:srgbClr val="00ADEE"/>
                </a:solidFill>
                <a:effectLst/>
                <a:uLnTx/>
                <a:uFillTx/>
                <a:latin typeface="Tahoma"/>
                <a:ea typeface="+mn-ea"/>
                <a:cs typeface="Tahoma"/>
              </a:rPr>
              <a:t>blowing</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a</a:t>
            </a:r>
            <a:r>
              <a:rPr kumimoji="0" sz="2400" b="0" i="0" u="none" strike="noStrike" kern="0" cap="none" spc="-65" normalizeH="0" baseline="0" noProof="0">
                <a:ln>
                  <a:noFill/>
                </a:ln>
                <a:solidFill>
                  <a:srgbClr val="00ADEE"/>
                </a:solidFill>
                <a:effectLst/>
                <a:uLnTx/>
                <a:uFillTx/>
                <a:latin typeface="Tahoma"/>
                <a:ea typeface="+mn-ea"/>
                <a:cs typeface="Tahoma"/>
              </a:rPr>
              <a:t> </a:t>
            </a:r>
            <a:r>
              <a:rPr kumimoji="0" sz="2400" b="0" i="0" u="none" strike="noStrike" kern="0" cap="none" spc="85" normalizeH="0" baseline="0" noProof="0">
                <a:ln>
                  <a:noFill/>
                </a:ln>
                <a:solidFill>
                  <a:srgbClr val="00ADEE"/>
                </a:solidFill>
                <a:effectLst/>
                <a:uLnTx/>
                <a:uFillTx/>
                <a:latin typeface="Tahoma"/>
                <a:ea typeface="+mn-ea"/>
                <a:cs typeface="Tahoma"/>
              </a:rPr>
              <a:t>hole</a:t>
            </a:r>
            <a:r>
              <a:rPr kumimoji="0" sz="2400" b="0" i="0" u="none" strike="noStrike" kern="0" cap="none" spc="-55" normalizeH="0" baseline="0" noProof="0">
                <a:ln>
                  <a:noFill/>
                </a:ln>
                <a:solidFill>
                  <a:srgbClr val="00ADEE"/>
                </a:solidFill>
                <a:effectLst/>
                <a:uLnTx/>
                <a:uFillTx/>
                <a:latin typeface="Tahoma"/>
                <a:ea typeface="+mn-ea"/>
                <a:cs typeface="Tahoma"/>
              </a:rPr>
              <a:t> </a:t>
            </a:r>
            <a:r>
              <a:rPr kumimoji="0" sz="2400" b="0" i="0" u="none" strike="noStrike" kern="0" cap="none" spc="-25" normalizeH="0" baseline="0" noProof="0">
                <a:ln>
                  <a:noFill/>
                </a:ln>
                <a:solidFill>
                  <a:srgbClr val="00ADEE"/>
                </a:solidFill>
                <a:effectLst/>
                <a:uLnTx/>
                <a:uFillTx/>
                <a:latin typeface="Tahoma"/>
                <a:ea typeface="+mn-ea"/>
                <a:cs typeface="Tahoma"/>
              </a:rPr>
              <a:t>in </a:t>
            </a:r>
            <a:r>
              <a:rPr kumimoji="0" sz="2400" b="0" i="0" u="none" strike="noStrike" kern="0" cap="none" spc="0" normalizeH="0" baseline="0" noProof="0">
                <a:ln>
                  <a:noFill/>
                </a:ln>
                <a:solidFill>
                  <a:srgbClr val="00ADEE"/>
                </a:solidFill>
                <a:effectLst/>
                <a:uLnTx/>
                <a:uFillTx/>
                <a:latin typeface="Tahoma"/>
                <a:ea typeface="+mn-ea"/>
                <a:cs typeface="Tahoma"/>
              </a:rPr>
              <a:t>state climate</a:t>
            </a:r>
            <a:r>
              <a:rPr kumimoji="0" sz="2400" b="0" i="0" u="none" strike="noStrike" kern="0" cap="none" spc="-5" normalizeH="0" baseline="0" noProof="0">
                <a:ln>
                  <a:noFill/>
                </a:ln>
                <a:solidFill>
                  <a:srgbClr val="00ADEE"/>
                </a:solidFill>
                <a:effectLst/>
                <a:uLnTx/>
                <a:uFillTx/>
                <a:latin typeface="Tahoma"/>
                <a:ea typeface="+mn-ea"/>
                <a:cs typeface="Tahoma"/>
              </a:rPr>
              <a:t> </a:t>
            </a:r>
            <a:r>
              <a:rPr kumimoji="0" sz="2400" b="0" i="0" u="none" strike="noStrike" kern="0" cap="none" spc="-10" normalizeH="0" baseline="0" noProof="0">
                <a:ln>
                  <a:noFill/>
                </a:ln>
                <a:solidFill>
                  <a:srgbClr val="00ADEE"/>
                </a:solidFill>
                <a:effectLst/>
                <a:uLnTx/>
                <a:uFillTx/>
                <a:latin typeface="Tahoma"/>
                <a:ea typeface="+mn-ea"/>
                <a:cs typeface="Tahoma"/>
              </a:rPr>
              <a:t>targets</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6" name="object 6"/>
          <p:cNvSpPr txBox="1"/>
          <p:nvPr/>
        </p:nvSpPr>
        <p:spPr>
          <a:xfrm>
            <a:off x="970381" y="2276729"/>
            <a:ext cx="2678430" cy="2206625"/>
          </a:xfrm>
          <a:prstGeom prst="rect">
            <a:avLst/>
          </a:prstGeom>
          <a:solidFill>
            <a:srgbClr val="FFFFFF">
              <a:alpha val="79998"/>
            </a:srgbClr>
          </a:solidFill>
        </p:spPr>
        <p:txBody>
          <a:bodyPr vert="horz" wrap="square" lIns="0" tIns="69215" rIns="0" bIns="0" rtlCol="0">
            <a:spAutoFit/>
          </a:bodyPr>
          <a:lstStyle/>
          <a:p>
            <a:pPr marL="805815" marR="0" lvl="0" indent="0" algn="l" defTabSz="914400" rtl="0" eaLnBrk="1" fontAlgn="auto" latinLnBrk="0" hangingPunct="1">
              <a:lnSpc>
                <a:spcPct val="100000"/>
              </a:lnSpc>
              <a:spcBef>
                <a:spcPts val="545"/>
              </a:spcBef>
              <a:spcAft>
                <a:spcPts val="0"/>
              </a:spcAft>
              <a:buClrTx/>
              <a:buSzTx/>
              <a:buFontTx/>
              <a:buNone/>
              <a:tabLst/>
              <a:defRPr/>
            </a:pPr>
            <a:r>
              <a:rPr kumimoji="0" sz="13000" b="1" i="0" u="none" strike="noStrike" kern="0" cap="none" spc="30" normalizeH="0" baseline="0" noProof="0">
                <a:ln>
                  <a:noFill/>
                </a:ln>
                <a:solidFill>
                  <a:srgbClr val="13284A"/>
                </a:solidFill>
                <a:effectLst/>
                <a:uLnTx/>
                <a:uFillTx/>
                <a:latin typeface="Tahoma"/>
                <a:ea typeface="+mn-ea"/>
                <a:cs typeface="Tahoma"/>
              </a:rPr>
              <a:t>2</a:t>
            </a:r>
            <a:endParaRPr kumimoji="0" sz="1300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95"/>
              <a:t>Affordability</a:t>
            </a:r>
            <a:r>
              <a:rPr spc="-175"/>
              <a:t> </a:t>
            </a:r>
            <a:r>
              <a:rPr spc="-325"/>
              <a:t>at</a:t>
            </a:r>
            <a:r>
              <a:rPr spc="-140"/>
              <a:t> </a:t>
            </a:r>
            <a:r>
              <a:rPr spc="-330"/>
              <a:t>Risk</a:t>
            </a:r>
          </a:p>
        </p:txBody>
      </p:sp>
      <p:pic>
        <p:nvPicPr>
          <p:cNvPr id="3" name="object 3"/>
          <p:cNvPicPr/>
          <p:nvPr/>
        </p:nvPicPr>
        <p:blipFill>
          <a:blip r:embed="rId2" cstate="print"/>
          <a:stretch>
            <a:fillRect/>
          </a:stretch>
        </p:blipFill>
        <p:spPr>
          <a:xfrm>
            <a:off x="787908" y="3237864"/>
            <a:ext cx="4482211" cy="1606804"/>
          </a:xfrm>
          <a:prstGeom prst="rect">
            <a:avLst/>
          </a:prstGeom>
        </p:spPr>
      </p:pic>
      <p:sp>
        <p:nvSpPr>
          <p:cNvPr id="4" name="object 4"/>
          <p:cNvSpPr txBox="1"/>
          <p:nvPr/>
        </p:nvSpPr>
        <p:spPr>
          <a:xfrm>
            <a:off x="6271005" y="1821941"/>
            <a:ext cx="5194935" cy="328993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0" cap="none" spc="0" normalizeH="0" baseline="0" noProof="0">
                <a:ln>
                  <a:noFill/>
                </a:ln>
                <a:solidFill>
                  <a:srgbClr val="13284A"/>
                </a:solidFill>
                <a:effectLst/>
                <a:uLnTx/>
                <a:uFillTx/>
                <a:latin typeface="Tahoma"/>
                <a:ea typeface="+mn-ea"/>
                <a:cs typeface="Tahoma"/>
              </a:rPr>
              <a:t>Uncertainty</a:t>
            </a:r>
            <a:r>
              <a:rPr kumimoji="0" sz="2400" b="0" i="0" u="none" strike="noStrike" kern="0" cap="none" spc="3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in</a:t>
            </a:r>
            <a:r>
              <a:rPr kumimoji="0" sz="2400" b="0" i="0" u="none" strike="noStrike" kern="0" cap="none" spc="10" normalizeH="0" baseline="0" noProof="0">
                <a:ln>
                  <a:noFill/>
                </a:ln>
                <a:solidFill>
                  <a:srgbClr val="13284A"/>
                </a:solidFill>
                <a:effectLst/>
                <a:uLnTx/>
                <a:uFillTx/>
                <a:latin typeface="Tahoma"/>
                <a:ea typeface="+mn-ea"/>
                <a:cs typeface="Tahoma"/>
              </a:rPr>
              <a:t> </a:t>
            </a:r>
            <a:r>
              <a:rPr kumimoji="0" sz="2400" b="0" i="0" u="none" strike="noStrike" kern="0" cap="none" spc="-10" normalizeH="0" baseline="0" noProof="0">
                <a:ln>
                  <a:noFill/>
                </a:ln>
                <a:solidFill>
                  <a:srgbClr val="13284A"/>
                </a:solidFill>
                <a:effectLst/>
                <a:uLnTx/>
                <a:uFillTx/>
                <a:latin typeface="Tahoma"/>
                <a:ea typeface="+mn-ea"/>
                <a:cs typeface="Tahoma"/>
              </a:rPr>
              <a:t>near-</a:t>
            </a:r>
            <a:r>
              <a:rPr kumimoji="0" sz="2400" b="0" i="0" u="none" strike="noStrike" kern="0" cap="none" spc="85" normalizeH="0" baseline="0" noProof="0">
                <a:ln>
                  <a:noFill/>
                </a:ln>
                <a:solidFill>
                  <a:srgbClr val="13284A"/>
                </a:solidFill>
                <a:effectLst/>
                <a:uLnTx/>
                <a:uFillTx/>
                <a:latin typeface="Tahoma"/>
                <a:ea typeface="+mn-ea"/>
                <a:cs typeface="Tahoma"/>
              </a:rPr>
              <a:t>and</a:t>
            </a:r>
            <a:r>
              <a:rPr kumimoji="0" sz="2400" b="0" i="0" u="none" strike="noStrike" kern="0" cap="none" spc="20" normalizeH="0" baseline="0" noProof="0">
                <a:ln>
                  <a:noFill/>
                </a:ln>
                <a:solidFill>
                  <a:srgbClr val="13284A"/>
                </a:solidFill>
                <a:effectLst/>
                <a:uLnTx/>
                <a:uFillTx/>
                <a:latin typeface="Tahoma"/>
                <a:ea typeface="+mn-ea"/>
                <a:cs typeface="Tahoma"/>
              </a:rPr>
              <a:t> </a:t>
            </a:r>
            <a:r>
              <a:rPr kumimoji="0" sz="2400" b="0" i="0" u="none" strike="noStrike" kern="0" cap="none" spc="60" normalizeH="0" baseline="0" noProof="0">
                <a:ln>
                  <a:noFill/>
                </a:ln>
                <a:solidFill>
                  <a:srgbClr val="13284A"/>
                </a:solidFill>
                <a:effectLst/>
                <a:uLnTx/>
                <a:uFillTx/>
                <a:latin typeface="Tahoma"/>
                <a:ea typeface="+mn-ea"/>
                <a:cs typeface="Tahoma"/>
              </a:rPr>
              <a:t>long-</a:t>
            </a:r>
            <a:r>
              <a:rPr kumimoji="0" sz="2400" b="0" i="0" u="none" strike="noStrike" kern="0" cap="none" spc="-20" normalizeH="0" baseline="0" noProof="0">
                <a:ln>
                  <a:noFill/>
                </a:ln>
                <a:solidFill>
                  <a:srgbClr val="13284A"/>
                </a:solidFill>
                <a:effectLst/>
                <a:uLnTx/>
                <a:uFillTx/>
                <a:latin typeface="Tahoma"/>
                <a:ea typeface="+mn-ea"/>
                <a:cs typeface="Tahoma"/>
              </a:rPr>
              <a:t>term </a:t>
            </a:r>
            <a:r>
              <a:rPr kumimoji="0" sz="2400" b="0" i="0" u="none" strike="noStrike" kern="0" cap="none" spc="105" normalizeH="0" baseline="0" noProof="0">
                <a:ln>
                  <a:noFill/>
                </a:ln>
                <a:solidFill>
                  <a:srgbClr val="13284A"/>
                </a:solidFill>
                <a:effectLst/>
                <a:uLnTx/>
                <a:uFillTx/>
                <a:latin typeface="Tahoma"/>
                <a:ea typeface="+mn-ea"/>
                <a:cs typeface="Tahoma"/>
              </a:rPr>
              <a:t>demand</a:t>
            </a:r>
            <a:r>
              <a:rPr kumimoji="0" sz="2400" b="0" i="0" u="none" strike="noStrike" kern="0" cap="none" spc="-7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forecasts</a:t>
            </a:r>
            <a:r>
              <a:rPr kumimoji="0" sz="2400" b="0" i="0" u="none" strike="noStrike" kern="0" cap="none" spc="-85" normalizeH="0" baseline="0" noProof="0">
                <a:ln>
                  <a:noFill/>
                </a:ln>
                <a:solidFill>
                  <a:srgbClr val="13284A"/>
                </a:solidFill>
                <a:effectLst/>
                <a:uLnTx/>
                <a:uFillTx/>
                <a:latin typeface="Tahoma"/>
                <a:ea typeface="+mn-ea"/>
                <a:cs typeface="Tahoma"/>
              </a:rPr>
              <a:t> </a:t>
            </a:r>
            <a:r>
              <a:rPr kumimoji="0" sz="2400" b="0" i="0" u="none" strike="noStrike" kern="0" cap="none" spc="120" normalizeH="0" baseline="0" noProof="0">
                <a:ln>
                  <a:noFill/>
                </a:ln>
                <a:solidFill>
                  <a:srgbClr val="13284A"/>
                </a:solidFill>
                <a:effectLst/>
                <a:uLnTx/>
                <a:uFillTx/>
                <a:latin typeface="Tahoma"/>
                <a:ea typeface="+mn-ea"/>
                <a:cs typeface="Tahoma"/>
              </a:rPr>
              <a:t>coupled</a:t>
            </a:r>
            <a:r>
              <a:rPr kumimoji="0" sz="2400" b="0" i="0" u="none" strike="noStrike" kern="0" cap="none" spc="-10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with</a:t>
            </a:r>
            <a:r>
              <a:rPr kumimoji="0" sz="2400" b="0" i="0" u="none" strike="noStrike" kern="0" cap="none" spc="-90" normalizeH="0" baseline="0" noProof="0">
                <a:ln>
                  <a:noFill/>
                </a:ln>
                <a:solidFill>
                  <a:srgbClr val="13284A"/>
                </a:solidFill>
                <a:effectLst/>
                <a:uLnTx/>
                <a:uFillTx/>
                <a:latin typeface="Tahoma"/>
                <a:ea typeface="+mn-ea"/>
                <a:cs typeface="Tahoma"/>
              </a:rPr>
              <a:t> </a:t>
            </a:r>
            <a:r>
              <a:rPr kumimoji="0" sz="2400" b="0" i="0" u="none" strike="noStrike" kern="0" cap="none" spc="-25" normalizeH="0" baseline="0" noProof="0">
                <a:ln>
                  <a:noFill/>
                </a:ln>
                <a:solidFill>
                  <a:srgbClr val="13284A"/>
                </a:solidFill>
                <a:effectLst/>
                <a:uLnTx/>
                <a:uFillTx/>
                <a:latin typeface="Tahoma"/>
                <a:ea typeface="+mn-ea"/>
                <a:cs typeface="Tahoma"/>
              </a:rPr>
              <a:t>the </a:t>
            </a:r>
            <a:r>
              <a:rPr kumimoji="0" sz="2400" b="0" i="0" u="none" strike="noStrike" kern="0" cap="none" spc="60" normalizeH="0" baseline="0" noProof="0">
                <a:ln>
                  <a:noFill/>
                </a:ln>
                <a:solidFill>
                  <a:srgbClr val="13284A"/>
                </a:solidFill>
                <a:effectLst/>
                <a:uLnTx/>
                <a:uFillTx/>
                <a:latin typeface="Tahoma"/>
                <a:ea typeface="+mn-ea"/>
                <a:cs typeface="Tahoma"/>
              </a:rPr>
              <a:t>highly</a:t>
            </a:r>
            <a:r>
              <a:rPr kumimoji="0" sz="2400" b="0" i="0" u="none" strike="noStrike" kern="0" cap="none" spc="-114" normalizeH="0" baseline="0" noProof="0">
                <a:ln>
                  <a:noFill/>
                </a:ln>
                <a:solidFill>
                  <a:srgbClr val="13284A"/>
                </a:solidFill>
                <a:effectLst/>
                <a:uLnTx/>
                <a:uFillTx/>
                <a:latin typeface="Tahoma"/>
                <a:ea typeface="+mn-ea"/>
                <a:cs typeface="Tahoma"/>
              </a:rPr>
              <a:t> </a:t>
            </a:r>
            <a:r>
              <a:rPr kumimoji="0" sz="2400" b="0" i="0" u="none" strike="noStrike" kern="0" cap="none" spc="-10" normalizeH="0" baseline="0" noProof="0">
                <a:ln>
                  <a:noFill/>
                </a:ln>
                <a:solidFill>
                  <a:srgbClr val="13284A"/>
                </a:solidFill>
                <a:effectLst/>
                <a:uLnTx/>
                <a:uFillTx/>
                <a:latin typeface="Tahoma"/>
                <a:ea typeface="+mn-ea"/>
                <a:cs typeface="Tahoma"/>
              </a:rPr>
              <a:t>risky</a:t>
            </a:r>
            <a:r>
              <a:rPr kumimoji="0" sz="2400" b="0" i="0" u="none" strike="noStrike" kern="0" cap="none" spc="-11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nature</a:t>
            </a:r>
            <a:r>
              <a:rPr kumimoji="0" sz="2400" b="0" i="0" u="none" strike="noStrike" kern="0" cap="none" spc="-70" normalizeH="0" baseline="0" noProof="0">
                <a:ln>
                  <a:noFill/>
                </a:ln>
                <a:solidFill>
                  <a:srgbClr val="13284A"/>
                </a:solidFill>
                <a:effectLst/>
                <a:uLnTx/>
                <a:uFillTx/>
                <a:latin typeface="Tahoma"/>
                <a:ea typeface="+mn-ea"/>
                <a:cs typeface="Tahoma"/>
              </a:rPr>
              <a:t> </a:t>
            </a:r>
            <a:r>
              <a:rPr kumimoji="0" sz="2400" b="0" i="0" u="none" strike="noStrike" kern="0" cap="none" spc="50" normalizeH="0" baseline="0" noProof="0">
                <a:ln>
                  <a:noFill/>
                </a:ln>
                <a:solidFill>
                  <a:srgbClr val="13284A"/>
                </a:solidFill>
                <a:effectLst/>
                <a:uLnTx/>
                <a:uFillTx/>
                <a:latin typeface="Tahoma"/>
                <a:ea typeface="+mn-ea"/>
                <a:cs typeface="Tahoma"/>
              </a:rPr>
              <a:t>of</a:t>
            </a:r>
            <a:r>
              <a:rPr kumimoji="0" sz="2400" b="0" i="0" u="none" strike="noStrike" kern="0" cap="none" spc="-4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data</a:t>
            </a:r>
            <a:r>
              <a:rPr kumimoji="0" sz="2400" b="0" i="0" u="none" strike="noStrike" kern="0" cap="none" spc="-80" normalizeH="0" baseline="0" noProof="0">
                <a:ln>
                  <a:noFill/>
                </a:ln>
                <a:solidFill>
                  <a:srgbClr val="13284A"/>
                </a:solidFill>
                <a:effectLst/>
                <a:uLnTx/>
                <a:uFillTx/>
                <a:latin typeface="Tahoma"/>
                <a:ea typeface="+mn-ea"/>
                <a:cs typeface="Tahoma"/>
              </a:rPr>
              <a:t> </a:t>
            </a:r>
            <a:r>
              <a:rPr kumimoji="0" sz="2400" b="0" i="0" u="none" strike="noStrike" kern="0" cap="none" spc="-10" normalizeH="0" baseline="0" noProof="0">
                <a:ln>
                  <a:noFill/>
                </a:ln>
                <a:solidFill>
                  <a:srgbClr val="13284A"/>
                </a:solidFill>
                <a:effectLst/>
                <a:uLnTx/>
                <a:uFillTx/>
                <a:latin typeface="Tahoma"/>
                <a:ea typeface="+mn-ea"/>
                <a:cs typeface="Tahoma"/>
              </a:rPr>
              <a:t>center </a:t>
            </a:r>
            <a:r>
              <a:rPr kumimoji="0" sz="2400" b="0" i="0" u="none" strike="noStrike" kern="0" cap="none" spc="75" normalizeH="0" baseline="0" noProof="0">
                <a:ln>
                  <a:noFill/>
                </a:ln>
                <a:solidFill>
                  <a:srgbClr val="13284A"/>
                </a:solidFill>
                <a:effectLst/>
                <a:uLnTx/>
                <a:uFillTx/>
                <a:latin typeface="Tahoma"/>
                <a:ea typeface="+mn-ea"/>
                <a:cs typeface="Tahoma"/>
              </a:rPr>
              <a:t>developments</a:t>
            </a:r>
            <a:r>
              <a:rPr kumimoji="0" sz="2400" b="0" i="0" u="none" strike="noStrike" kern="0" cap="none" spc="-5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threatens</a:t>
            </a:r>
            <a:r>
              <a:rPr kumimoji="0" sz="2400" b="0" i="0" u="none" strike="noStrike" kern="0" cap="none" spc="-65" normalizeH="0" baseline="0" noProof="0">
                <a:ln>
                  <a:noFill/>
                </a:ln>
                <a:solidFill>
                  <a:srgbClr val="13284A"/>
                </a:solidFill>
                <a:effectLst/>
                <a:uLnTx/>
                <a:uFillTx/>
                <a:latin typeface="Tahoma"/>
                <a:ea typeface="+mn-ea"/>
                <a:cs typeface="Tahoma"/>
              </a:rPr>
              <a:t> </a:t>
            </a:r>
            <a:r>
              <a:rPr kumimoji="0" sz="2400" b="0" i="0" u="none" strike="noStrike" kern="0" cap="none" spc="-10" normalizeH="0" baseline="0" noProof="0">
                <a:ln>
                  <a:noFill/>
                </a:ln>
                <a:solidFill>
                  <a:srgbClr val="13284A"/>
                </a:solidFill>
                <a:effectLst/>
                <a:uLnTx/>
                <a:uFillTx/>
                <a:latin typeface="Tahoma"/>
                <a:ea typeface="+mn-ea"/>
                <a:cs typeface="Tahoma"/>
              </a:rPr>
              <a:t>affordability.</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12700" marR="0" lvl="0" indent="0" algn="l" defTabSz="914400" rtl="0" eaLnBrk="1" fontAlgn="auto" latinLnBrk="0" hangingPunct="1">
              <a:lnSpc>
                <a:spcPct val="100000"/>
              </a:lnSpc>
              <a:spcBef>
                <a:spcPts val="2175"/>
              </a:spcBef>
              <a:spcAft>
                <a:spcPts val="0"/>
              </a:spcAft>
              <a:buClrTx/>
              <a:buSzTx/>
              <a:buFontTx/>
              <a:buNone/>
              <a:tabLst/>
              <a:defRPr/>
            </a:pPr>
            <a:r>
              <a:rPr kumimoji="0" sz="2000" b="0" i="0" u="none" strike="noStrike" kern="0" cap="none" spc="60" normalizeH="0" baseline="0" noProof="0">
                <a:ln>
                  <a:noFill/>
                </a:ln>
                <a:solidFill>
                  <a:srgbClr val="13284A"/>
                </a:solidFill>
                <a:effectLst/>
                <a:uLnTx/>
                <a:uFillTx/>
                <a:latin typeface="Tahoma"/>
                <a:ea typeface="+mn-ea"/>
                <a:cs typeface="Tahoma"/>
              </a:rPr>
              <a:t>PA</a:t>
            </a:r>
            <a:r>
              <a:rPr kumimoji="0" sz="2000" b="0" i="0" u="none" strike="noStrike" kern="0" cap="none" spc="-114"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customers</a:t>
            </a:r>
            <a:r>
              <a:rPr kumimoji="0" sz="2000" b="0" i="0" u="none" strike="noStrike" kern="0" cap="none" spc="-80" normalizeH="0" baseline="0" noProof="0">
                <a:ln>
                  <a:noFill/>
                </a:ln>
                <a:solidFill>
                  <a:srgbClr val="13284A"/>
                </a:solidFill>
                <a:effectLst/>
                <a:uLnTx/>
                <a:uFillTx/>
                <a:latin typeface="Tahoma"/>
                <a:ea typeface="+mn-ea"/>
                <a:cs typeface="Tahoma"/>
              </a:rPr>
              <a:t> </a:t>
            </a:r>
            <a:r>
              <a:rPr kumimoji="0" sz="2000" b="0" i="0" u="none" strike="noStrike" kern="0" cap="none" spc="85" normalizeH="0" baseline="0" noProof="0">
                <a:ln>
                  <a:noFill/>
                </a:ln>
                <a:solidFill>
                  <a:srgbClr val="13284A"/>
                </a:solidFill>
                <a:effectLst/>
                <a:uLnTx/>
                <a:uFillTx/>
                <a:latin typeface="Tahoma"/>
                <a:ea typeface="+mn-ea"/>
                <a:cs typeface="Tahoma"/>
              </a:rPr>
              <a:t>could</a:t>
            </a:r>
            <a:r>
              <a:rPr kumimoji="0" sz="2000" b="0" i="0" u="none" strike="noStrike" kern="0" cap="none" spc="-75" normalizeH="0" baseline="0" noProof="0">
                <a:ln>
                  <a:noFill/>
                </a:ln>
                <a:solidFill>
                  <a:srgbClr val="13284A"/>
                </a:solidFill>
                <a:effectLst/>
                <a:uLnTx/>
                <a:uFillTx/>
                <a:latin typeface="Tahoma"/>
                <a:ea typeface="+mn-ea"/>
                <a:cs typeface="Tahoma"/>
              </a:rPr>
              <a:t> </a:t>
            </a:r>
            <a:r>
              <a:rPr kumimoji="0" sz="2000" b="0" i="0" u="none" strike="noStrike" kern="0" cap="none" spc="60" normalizeH="0" baseline="0" noProof="0">
                <a:ln>
                  <a:noFill/>
                </a:ln>
                <a:solidFill>
                  <a:srgbClr val="13284A"/>
                </a:solidFill>
                <a:effectLst/>
                <a:uLnTx/>
                <a:uFillTx/>
                <a:latin typeface="Tahoma"/>
                <a:ea typeface="+mn-ea"/>
                <a:cs typeface="Tahoma"/>
              </a:rPr>
              <a:t>see</a:t>
            </a:r>
            <a:r>
              <a:rPr kumimoji="0" sz="2000" b="0" i="0" u="none" strike="noStrike" kern="0" cap="none" spc="-80" normalizeH="0" baseline="0" noProof="0">
                <a:ln>
                  <a:noFill/>
                </a:ln>
                <a:solidFill>
                  <a:srgbClr val="13284A"/>
                </a:solidFill>
                <a:effectLst/>
                <a:uLnTx/>
                <a:uFillTx/>
                <a:latin typeface="Tahoma"/>
                <a:ea typeface="+mn-ea"/>
                <a:cs typeface="Tahoma"/>
              </a:rPr>
              <a:t> </a:t>
            </a:r>
            <a:r>
              <a:rPr kumimoji="0" sz="2000" b="0" i="0" u="none" strike="noStrike" kern="0" cap="none" spc="60" normalizeH="0" baseline="0" noProof="0">
                <a:ln>
                  <a:noFill/>
                </a:ln>
                <a:solidFill>
                  <a:srgbClr val="13284A"/>
                </a:solidFill>
                <a:effectLst/>
                <a:uLnTx/>
                <a:uFillTx/>
                <a:latin typeface="Tahoma"/>
                <a:ea typeface="+mn-ea"/>
                <a:cs typeface="Tahoma"/>
              </a:rPr>
              <a:t>higher</a:t>
            </a:r>
            <a:r>
              <a:rPr kumimoji="0" sz="2000" b="0" i="0" u="none" strike="noStrike" kern="0" cap="none" spc="-75" normalizeH="0" baseline="0" noProof="0">
                <a:ln>
                  <a:noFill/>
                </a:ln>
                <a:solidFill>
                  <a:srgbClr val="13284A"/>
                </a:solidFill>
                <a:effectLst/>
                <a:uLnTx/>
                <a:uFillTx/>
                <a:latin typeface="Tahoma"/>
                <a:ea typeface="+mn-ea"/>
                <a:cs typeface="Tahoma"/>
              </a:rPr>
              <a:t> </a:t>
            </a:r>
            <a:r>
              <a:rPr kumimoji="0" sz="2000" b="0" i="0" u="none" strike="noStrike" kern="0" cap="none" spc="50" normalizeH="0" baseline="0" noProof="0">
                <a:ln>
                  <a:noFill/>
                </a:ln>
                <a:solidFill>
                  <a:srgbClr val="13284A"/>
                </a:solidFill>
                <a:effectLst/>
                <a:uLnTx/>
                <a:uFillTx/>
                <a:latin typeface="Tahoma"/>
                <a:ea typeface="+mn-ea"/>
                <a:cs typeface="Tahoma"/>
              </a:rPr>
              <a:t>bills</a:t>
            </a:r>
            <a:r>
              <a:rPr kumimoji="0" sz="2000" b="0" i="0" u="none" strike="noStrike" kern="0" cap="none" spc="-80" normalizeH="0" baseline="0" noProof="0">
                <a:ln>
                  <a:noFill/>
                </a:ln>
                <a:solidFill>
                  <a:srgbClr val="13284A"/>
                </a:solidFill>
                <a:effectLst/>
                <a:uLnTx/>
                <a:uFillTx/>
                <a:latin typeface="Tahoma"/>
                <a:ea typeface="+mn-ea"/>
                <a:cs typeface="Tahoma"/>
              </a:rPr>
              <a:t> </a:t>
            </a:r>
            <a:r>
              <a:rPr kumimoji="0" sz="2000" b="0" i="0" u="none" strike="noStrike" kern="0" cap="none" spc="95" normalizeH="0" baseline="0" noProof="0">
                <a:ln>
                  <a:noFill/>
                </a:ln>
                <a:solidFill>
                  <a:srgbClr val="13284A"/>
                </a:solidFill>
                <a:effectLst/>
                <a:uLnTx/>
                <a:uFillTx/>
                <a:latin typeface="Tahoma"/>
                <a:ea typeface="+mn-ea"/>
                <a:cs typeface="Tahoma"/>
              </a:rPr>
              <a:t>due</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25" normalizeH="0" baseline="0" noProof="0">
                <a:ln>
                  <a:noFill/>
                </a:ln>
                <a:solidFill>
                  <a:srgbClr val="13284A"/>
                </a:solidFill>
                <a:effectLst/>
                <a:uLnTx/>
                <a:uFillTx/>
                <a:latin typeface="Tahoma"/>
                <a:ea typeface="+mn-ea"/>
                <a:cs typeface="Tahoma"/>
              </a:rPr>
              <a:t>to:</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99085" marR="0" lvl="0" indent="-286385" algn="l" defTabSz="914400" rtl="0" eaLnBrk="1" fontAlgn="auto" latinLnBrk="0" hangingPunct="1">
              <a:lnSpc>
                <a:spcPct val="100000"/>
              </a:lnSpc>
              <a:spcBef>
                <a:spcPts val="0"/>
              </a:spcBef>
              <a:spcAft>
                <a:spcPts val="0"/>
              </a:spcAft>
              <a:buClrTx/>
              <a:buSzTx/>
              <a:buFont typeface="Arial MT"/>
              <a:buChar char="•"/>
              <a:tabLst>
                <a:tab pos="299085" algn="l"/>
              </a:tabLst>
              <a:defRPr/>
            </a:pPr>
            <a:r>
              <a:rPr kumimoji="0" sz="2000" b="0" i="0" u="none" strike="noStrike" kern="0" cap="none" spc="45" normalizeH="0" baseline="0" noProof="0">
                <a:ln>
                  <a:noFill/>
                </a:ln>
                <a:solidFill>
                  <a:srgbClr val="13284A"/>
                </a:solidFill>
                <a:effectLst/>
                <a:uLnTx/>
                <a:uFillTx/>
                <a:latin typeface="Tahoma"/>
                <a:ea typeface="+mn-ea"/>
                <a:cs typeface="Tahoma"/>
              </a:rPr>
              <a:t>Stranded</a:t>
            </a:r>
            <a:r>
              <a:rPr kumimoji="0" sz="2000" b="0" i="0" u="none" strike="noStrike" kern="0" cap="none" spc="-3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costs</a:t>
            </a:r>
            <a:r>
              <a:rPr kumimoji="0" sz="2000" b="0" i="0" u="none" strike="noStrike" kern="0" cap="none" spc="-4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from</a:t>
            </a:r>
            <a:r>
              <a:rPr kumimoji="0" sz="2000" b="0" i="0" u="none" strike="noStrike" kern="0" cap="none" spc="-30"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overbuilt</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0" cap="none" spc="-10" normalizeH="0" baseline="0" noProof="0">
                <a:ln>
                  <a:noFill/>
                </a:ln>
                <a:solidFill>
                  <a:srgbClr val="13284A"/>
                </a:solidFill>
                <a:effectLst/>
                <a:uLnTx/>
                <a:uFillTx/>
                <a:latin typeface="Tahoma"/>
                <a:ea typeface="+mn-ea"/>
                <a:cs typeface="Tahoma"/>
              </a:rPr>
              <a:t>infrastructure</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99085" marR="1228725" lvl="0" indent="-287020" algn="l" defTabSz="914400" rtl="0" eaLnBrk="1" fontAlgn="auto" latinLnBrk="0" hangingPunct="1">
              <a:lnSpc>
                <a:spcPct val="100000"/>
              </a:lnSpc>
              <a:spcBef>
                <a:spcPts val="5"/>
              </a:spcBef>
              <a:spcAft>
                <a:spcPts val="0"/>
              </a:spcAft>
              <a:buClrTx/>
              <a:buSzTx/>
              <a:buFont typeface="Arial MT"/>
              <a:buChar char="•"/>
              <a:tabLst>
                <a:tab pos="299085" algn="l"/>
              </a:tabLst>
              <a:defRPr/>
            </a:pPr>
            <a:r>
              <a:rPr kumimoji="0" sz="2000" b="0" i="0" u="none" strike="noStrike" kern="0" cap="none" spc="70" normalizeH="0" baseline="0" noProof="0">
                <a:ln>
                  <a:noFill/>
                </a:ln>
                <a:solidFill>
                  <a:srgbClr val="13284A"/>
                </a:solidFill>
                <a:effectLst/>
                <a:uLnTx/>
                <a:uFillTx/>
                <a:latin typeface="Tahoma"/>
                <a:ea typeface="+mn-ea"/>
                <a:cs typeface="Tahoma"/>
              </a:rPr>
              <a:t>Cost</a:t>
            </a:r>
            <a:r>
              <a:rPr kumimoji="0" sz="2000" b="0" i="0" u="none" strike="noStrike" kern="0" cap="none" spc="-80"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shifts</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in</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the</a:t>
            </a:r>
            <a:r>
              <a:rPr kumimoji="0" sz="2000" b="0" i="0" u="none" strike="noStrike" kern="0" cap="none" spc="-100" normalizeH="0" baseline="0" noProof="0">
                <a:ln>
                  <a:noFill/>
                </a:ln>
                <a:solidFill>
                  <a:srgbClr val="13284A"/>
                </a:solidFill>
                <a:effectLst/>
                <a:uLnTx/>
                <a:uFillTx/>
                <a:latin typeface="Tahoma"/>
                <a:ea typeface="+mn-ea"/>
                <a:cs typeface="Tahoma"/>
              </a:rPr>
              <a:t> </a:t>
            </a:r>
            <a:r>
              <a:rPr kumimoji="0" sz="2000" b="0" i="0" u="none" strike="noStrike" kern="0" cap="none" spc="65" normalizeH="0" baseline="0" noProof="0">
                <a:ln>
                  <a:noFill/>
                </a:ln>
                <a:solidFill>
                  <a:srgbClr val="13284A"/>
                </a:solidFill>
                <a:effectLst/>
                <a:uLnTx/>
                <a:uFillTx/>
                <a:latin typeface="Tahoma"/>
                <a:ea typeface="+mn-ea"/>
                <a:cs typeface="Tahoma"/>
              </a:rPr>
              <a:t>absence</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of</a:t>
            </a:r>
            <a:r>
              <a:rPr kumimoji="0" sz="2000" b="0" i="0" u="none" strike="noStrike" kern="0" cap="none" spc="-35" normalizeH="0" baseline="0" noProof="0">
                <a:ln>
                  <a:noFill/>
                </a:ln>
                <a:solidFill>
                  <a:srgbClr val="13284A"/>
                </a:solidFill>
                <a:effectLst/>
                <a:uLnTx/>
                <a:uFillTx/>
                <a:latin typeface="Tahoma"/>
                <a:ea typeface="+mn-ea"/>
                <a:cs typeface="Tahoma"/>
              </a:rPr>
              <a:t> </a:t>
            </a:r>
            <a:r>
              <a:rPr kumimoji="0" sz="2000" b="0" i="0" u="none" strike="noStrike" kern="0" cap="none" spc="-20" normalizeH="0" baseline="0" noProof="0">
                <a:ln>
                  <a:noFill/>
                </a:ln>
                <a:solidFill>
                  <a:srgbClr val="13284A"/>
                </a:solidFill>
                <a:effectLst/>
                <a:uLnTx/>
                <a:uFillTx/>
                <a:latin typeface="Tahoma"/>
                <a:ea typeface="+mn-ea"/>
                <a:cs typeface="Tahoma"/>
              </a:rPr>
              <a:t>fair </a:t>
            </a:r>
            <a:r>
              <a:rPr kumimoji="0" sz="2000" b="0" i="0" u="none" strike="noStrike" kern="0" cap="none" spc="0" normalizeH="0" baseline="0" noProof="0">
                <a:ln>
                  <a:noFill/>
                </a:ln>
                <a:solidFill>
                  <a:srgbClr val="13284A"/>
                </a:solidFill>
                <a:effectLst/>
                <a:uLnTx/>
                <a:uFillTx/>
                <a:latin typeface="Tahoma"/>
                <a:ea typeface="+mn-ea"/>
                <a:cs typeface="Tahoma"/>
              </a:rPr>
              <a:t>ratemaking</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(large</a:t>
            </a:r>
            <a:r>
              <a:rPr kumimoji="0" sz="2000" b="0" i="0" u="none" strike="noStrike" kern="0" cap="none" spc="20" normalizeH="0" baseline="0" noProof="0">
                <a:ln>
                  <a:noFill/>
                </a:ln>
                <a:solidFill>
                  <a:srgbClr val="13284A"/>
                </a:solidFill>
                <a:effectLst/>
                <a:uLnTx/>
                <a:uFillTx/>
                <a:latin typeface="Tahoma"/>
                <a:ea typeface="+mn-ea"/>
                <a:cs typeface="Tahoma"/>
              </a:rPr>
              <a:t> </a:t>
            </a:r>
            <a:r>
              <a:rPr kumimoji="0" sz="2000" b="0" i="0" u="none" strike="noStrike" kern="0" cap="none" spc="85" normalizeH="0" baseline="0" noProof="0">
                <a:ln>
                  <a:noFill/>
                </a:ln>
                <a:solidFill>
                  <a:srgbClr val="13284A"/>
                </a:solidFill>
                <a:effectLst/>
                <a:uLnTx/>
                <a:uFillTx/>
                <a:latin typeface="Tahoma"/>
                <a:ea typeface="+mn-ea"/>
                <a:cs typeface="Tahoma"/>
              </a:rPr>
              <a:t>load</a:t>
            </a:r>
            <a:r>
              <a:rPr kumimoji="0" sz="2000" b="0" i="0" u="none" strike="noStrike" kern="0" cap="none" spc="5"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tariffs)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5" name="object 5"/>
          <p:cNvSpPr txBox="1"/>
          <p:nvPr/>
        </p:nvSpPr>
        <p:spPr>
          <a:xfrm>
            <a:off x="6271005" y="5085334"/>
            <a:ext cx="114935" cy="3308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0" cap="none" spc="-50" normalizeH="0" baseline="0" noProof="0">
                <a:ln>
                  <a:noFill/>
                </a:ln>
                <a:solidFill>
                  <a:srgbClr val="13284A"/>
                </a:solidFill>
                <a:effectLst/>
                <a:uLnTx/>
                <a:uFillTx/>
                <a:latin typeface="Arial MT"/>
                <a:ea typeface="+mn-ea"/>
                <a:cs typeface="Arial MT"/>
              </a:rPr>
              <a:t>•</a:t>
            </a:r>
            <a:endParaRPr kumimoji="0" sz="2000"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6" name="object 6"/>
          <p:cNvSpPr txBox="1"/>
          <p:nvPr/>
        </p:nvSpPr>
        <p:spPr>
          <a:xfrm>
            <a:off x="6569456" y="5104638"/>
            <a:ext cx="4240530" cy="309880"/>
          </a:xfrm>
          <a:prstGeom prst="rect">
            <a:avLst/>
          </a:prstGeom>
          <a:solidFill>
            <a:srgbClr val="FFFF00"/>
          </a:solidFill>
        </p:spPr>
        <p:txBody>
          <a:bodyPr vert="horz" wrap="square" lIns="0" tIns="0" rIns="0" bIns="0" rtlCol="0">
            <a:spAutoFit/>
          </a:bodyPr>
          <a:lstStyle/>
          <a:p>
            <a:pPr marL="635" marR="0" lvl="0" indent="0" algn="l" defTabSz="914400" rtl="0" eaLnBrk="1" fontAlgn="auto" latinLnBrk="0" hangingPunct="1">
              <a:lnSpc>
                <a:spcPts val="2350"/>
              </a:lnSpc>
              <a:spcBef>
                <a:spcPts val="0"/>
              </a:spcBef>
              <a:spcAft>
                <a:spcPts val="0"/>
              </a:spcAft>
              <a:buClrTx/>
              <a:buSzTx/>
              <a:buFontTx/>
              <a:buNone/>
              <a:tabLst/>
              <a:defRPr/>
            </a:pPr>
            <a:r>
              <a:rPr kumimoji="0" sz="2000" b="0" i="0" u="none" strike="noStrike" kern="0" cap="none" spc="0" normalizeH="0" baseline="0" noProof="0">
                <a:ln>
                  <a:noFill/>
                </a:ln>
                <a:solidFill>
                  <a:srgbClr val="13284A"/>
                </a:solidFill>
                <a:effectLst/>
                <a:uLnTx/>
                <a:uFillTx/>
                <a:latin typeface="Tahoma"/>
                <a:ea typeface="+mn-ea"/>
                <a:cs typeface="Tahoma"/>
              </a:rPr>
              <a:t>Volatile</a:t>
            </a:r>
            <a:r>
              <a:rPr kumimoji="0" sz="2000" b="0" i="0" u="none" strike="noStrike" kern="0" cap="none" spc="7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energy</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and</a:t>
            </a:r>
            <a:r>
              <a:rPr kumimoji="0" sz="2000" b="0" i="0" u="none" strike="noStrike" kern="0" cap="none" spc="7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capacity</a:t>
            </a:r>
            <a:r>
              <a:rPr kumimoji="0" sz="2000" b="0" i="0" u="none" strike="noStrike" kern="0" cap="none" spc="60"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markets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7" name="object 7"/>
          <p:cNvPicPr/>
          <p:nvPr/>
        </p:nvPicPr>
        <p:blipFill>
          <a:blip r:embed="rId3" cstate="print"/>
          <a:stretch>
            <a:fillRect/>
          </a:stretch>
        </p:blipFill>
        <p:spPr>
          <a:xfrm>
            <a:off x="737616" y="1802257"/>
            <a:ext cx="4493514" cy="1321815"/>
          </a:xfrm>
          <a:prstGeom prst="rect">
            <a:avLst/>
          </a:prstGeom>
        </p:spPr>
      </p:pic>
      <p:pic>
        <p:nvPicPr>
          <p:cNvPr id="8" name="object 8"/>
          <p:cNvPicPr/>
          <p:nvPr/>
        </p:nvPicPr>
        <p:blipFill>
          <a:blip r:embed="rId4" cstate="print"/>
          <a:stretch>
            <a:fillRect/>
          </a:stretch>
        </p:blipFill>
        <p:spPr>
          <a:xfrm>
            <a:off x="737616" y="4958486"/>
            <a:ext cx="4594098" cy="120803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190"/>
              <a:t>Climate</a:t>
            </a:r>
            <a:r>
              <a:rPr spc="-395"/>
              <a:t> </a:t>
            </a:r>
            <a:r>
              <a:rPr spc="-1160"/>
              <a:t>T</a:t>
            </a:r>
            <a:r>
              <a:rPr spc="-204"/>
              <a:t>a</a:t>
            </a:r>
            <a:r>
              <a:rPr spc="-405"/>
              <a:t>r</a:t>
            </a:r>
            <a:r>
              <a:rPr spc="-204"/>
              <a:t>gets</a:t>
            </a:r>
            <a:r>
              <a:rPr spc="-160"/>
              <a:t> </a:t>
            </a:r>
            <a:r>
              <a:rPr spc="-325"/>
              <a:t>at</a:t>
            </a:r>
            <a:r>
              <a:rPr spc="-150"/>
              <a:t> </a:t>
            </a:r>
            <a:r>
              <a:rPr spc="-330"/>
              <a:t>Risk</a:t>
            </a:r>
          </a:p>
        </p:txBody>
      </p:sp>
      <p:sp>
        <p:nvSpPr>
          <p:cNvPr id="3" name="object 3"/>
          <p:cNvSpPr txBox="1"/>
          <p:nvPr/>
        </p:nvSpPr>
        <p:spPr>
          <a:xfrm>
            <a:off x="6175628" y="1657350"/>
            <a:ext cx="5324475" cy="4043679"/>
          </a:xfrm>
          <a:prstGeom prst="rect">
            <a:avLst/>
          </a:prstGeom>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sz="2400" b="0" i="0" u="none" strike="noStrike" kern="0" cap="none" spc="95" normalizeH="0" baseline="0" noProof="0">
                <a:ln>
                  <a:noFill/>
                </a:ln>
                <a:solidFill>
                  <a:srgbClr val="13284A"/>
                </a:solidFill>
                <a:effectLst/>
                <a:uLnTx/>
                <a:uFillTx/>
                <a:latin typeface="Tahoma"/>
                <a:ea typeface="+mn-ea"/>
                <a:cs typeface="Tahoma"/>
              </a:rPr>
              <a:t>Concerning</a:t>
            </a:r>
            <a:r>
              <a:rPr kumimoji="0" sz="2400" b="0" i="0" u="none" strike="noStrike" kern="0" cap="none" spc="1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national</a:t>
            </a:r>
            <a:r>
              <a:rPr kumimoji="0" sz="2400" b="0" i="0" u="none" strike="noStrike" kern="0" cap="none" spc="1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trends</a:t>
            </a:r>
            <a:r>
              <a:rPr kumimoji="0" sz="2400" b="0" i="0" u="none" strike="noStrike" kern="0" cap="none" spc="1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in</a:t>
            </a:r>
            <a:r>
              <a:rPr kumimoji="0" sz="2400" b="0" i="0" u="none" strike="noStrike" kern="0" cap="none" spc="-1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the</a:t>
            </a:r>
            <a:r>
              <a:rPr kumimoji="0" sz="2400" b="0" i="0" u="none" strike="noStrike" kern="0" cap="none" spc="10" normalizeH="0" baseline="0" noProof="0">
                <a:ln>
                  <a:noFill/>
                </a:ln>
                <a:solidFill>
                  <a:srgbClr val="13284A"/>
                </a:solidFill>
                <a:effectLst/>
                <a:uLnTx/>
                <a:uFillTx/>
                <a:latin typeface="Tahoma"/>
                <a:ea typeface="+mn-ea"/>
                <a:cs typeface="Tahoma"/>
              </a:rPr>
              <a:t> </a:t>
            </a:r>
            <a:r>
              <a:rPr kumimoji="0" sz="2400" b="0" i="0" u="none" strike="noStrike" kern="0" cap="none" spc="-20" normalizeH="0" baseline="0" noProof="0">
                <a:ln>
                  <a:noFill/>
                </a:ln>
                <a:solidFill>
                  <a:srgbClr val="13284A"/>
                </a:solidFill>
                <a:effectLst/>
                <a:uLnTx/>
                <a:uFillTx/>
                <a:latin typeface="Tahoma"/>
                <a:ea typeface="+mn-ea"/>
                <a:cs typeface="Tahoma"/>
              </a:rPr>
              <a:t>face </a:t>
            </a:r>
            <a:r>
              <a:rPr kumimoji="0" sz="2400" b="0" i="0" u="none" strike="noStrike" kern="0" cap="none" spc="50" normalizeH="0" baseline="0" noProof="0">
                <a:ln>
                  <a:noFill/>
                </a:ln>
                <a:solidFill>
                  <a:srgbClr val="13284A"/>
                </a:solidFill>
                <a:effectLst/>
                <a:uLnTx/>
                <a:uFillTx/>
                <a:latin typeface="Tahoma"/>
                <a:ea typeface="+mn-ea"/>
                <a:cs typeface="Tahoma"/>
              </a:rPr>
              <a:t>of</a:t>
            </a:r>
            <a:r>
              <a:rPr kumimoji="0" sz="2400" b="0" i="0" u="none" strike="noStrike" kern="0" cap="none" spc="-95" normalizeH="0" baseline="0" noProof="0">
                <a:ln>
                  <a:noFill/>
                </a:ln>
                <a:solidFill>
                  <a:srgbClr val="13284A"/>
                </a:solidFill>
                <a:effectLst/>
                <a:uLnTx/>
                <a:uFillTx/>
                <a:latin typeface="Tahoma"/>
                <a:ea typeface="+mn-ea"/>
                <a:cs typeface="Tahoma"/>
              </a:rPr>
              <a:t> </a:t>
            </a:r>
            <a:r>
              <a:rPr kumimoji="0" sz="2400" b="0" i="0" u="none" strike="noStrike" kern="0" cap="none" spc="60" normalizeH="0" baseline="0" noProof="0">
                <a:ln>
                  <a:noFill/>
                </a:ln>
                <a:solidFill>
                  <a:srgbClr val="13284A"/>
                </a:solidFill>
                <a:effectLst/>
                <a:uLnTx/>
                <a:uFillTx/>
                <a:latin typeface="Tahoma"/>
                <a:ea typeface="+mn-ea"/>
                <a:cs typeface="Tahoma"/>
              </a:rPr>
              <a:t>surging</a:t>
            </a:r>
            <a:r>
              <a:rPr kumimoji="0" sz="2400" b="0" i="0" u="none" strike="noStrike" kern="0" cap="none" spc="-140" normalizeH="0" baseline="0" noProof="0">
                <a:ln>
                  <a:noFill/>
                </a:ln>
                <a:solidFill>
                  <a:srgbClr val="13284A"/>
                </a:solidFill>
                <a:effectLst/>
                <a:uLnTx/>
                <a:uFillTx/>
                <a:latin typeface="Tahoma"/>
                <a:ea typeface="+mn-ea"/>
                <a:cs typeface="Tahoma"/>
              </a:rPr>
              <a:t> </a:t>
            </a:r>
            <a:r>
              <a:rPr kumimoji="0" sz="2400" b="0" i="0" u="none" strike="noStrike" kern="0" cap="none" spc="60" normalizeH="0" baseline="0" noProof="0">
                <a:ln>
                  <a:noFill/>
                </a:ln>
                <a:solidFill>
                  <a:srgbClr val="13284A"/>
                </a:solidFill>
                <a:effectLst/>
                <a:uLnTx/>
                <a:uFillTx/>
                <a:latin typeface="Tahoma"/>
                <a:ea typeface="+mn-ea"/>
                <a:cs typeface="Tahoma"/>
              </a:rPr>
              <a:t>demand:</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740"/>
              </a:spcBef>
              <a:spcAft>
                <a:spcPts val="0"/>
              </a:spcAft>
              <a:buClrTx/>
              <a:buSzTx/>
              <a:buFont typeface="Arial MT"/>
              <a:buChar char="•"/>
              <a:tabLst>
                <a:tab pos="240665" algn="l"/>
              </a:tabLst>
              <a:defRPr/>
            </a:pPr>
            <a:r>
              <a:rPr kumimoji="0" sz="2000" b="0" i="0" u="none" strike="noStrike" kern="0" cap="none" spc="0" normalizeH="0" baseline="0" noProof="0">
                <a:ln>
                  <a:noFill/>
                </a:ln>
                <a:solidFill>
                  <a:srgbClr val="13284A"/>
                </a:solidFill>
                <a:effectLst/>
                <a:uLnTx/>
                <a:uFillTx/>
                <a:latin typeface="Tahoma"/>
                <a:ea typeface="+mn-ea"/>
                <a:cs typeface="Tahoma"/>
              </a:rPr>
              <a:t>Increased</a:t>
            </a:r>
            <a:r>
              <a:rPr kumimoji="0" sz="2000" b="0" i="0" u="none" strike="noStrike" kern="0" cap="none" spc="4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reliance</a:t>
            </a:r>
            <a:r>
              <a:rPr kumimoji="0" sz="2000" b="0" i="0" u="none" strike="noStrike" kern="0" cap="none" spc="35" normalizeH="0" baseline="0" noProof="0">
                <a:ln>
                  <a:noFill/>
                </a:ln>
                <a:solidFill>
                  <a:srgbClr val="13284A"/>
                </a:solidFill>
                <a:effectLst/>
                <a:uLnTx/>
                <a:uFillTx/>
                <a:latin typeface="Tahoma"/>
                <a:ea typeface="+mn-ea"/>
                <a:cs typeface="Tahoma"/>
              </a:rPr>
              <a:t> </a:t>
            </a:r>
            <a:r>
              <a:rPr kumimoji="0" sz="2000" b="0" i="0" u="none" strike="noStrike" kern="0" cap="none" spc="85" normalizeH="0" baseline="0" noProof="0">
                <a:ln>
                  <a:noFill/>
                </a:ln>
                <a:solidFill>
                  <a:srgbClr val="13284A"/>
                </a:solidFill>
                <a:effectLst/>
                <a:uLnTx/>
                <a:uFillTx/>
                <a:latin typeface="Tahoma"/>
                <a:ea typeface="+mn-ea"/>
                <a:cs typeface="Tahoma"/>
              </a:rPr>
              <a:t>on</a:t>
            </a:r>
            <a:r>
              <a:rPr kumimoji="0" sz="2000" b="0" i="0" u="none" strike="noStrike" kern="0" cap="none" spc="7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existing</a:t>
            </a:r>
            <a:r>
              <a:rPr kumimoji="0" sz="2000" b="0" i="0" u="none" strike="noStrike" kern="0" cap="none" spc="2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fossil</a:t>
            </a:r>
            <a:r>
              <a:rPr kumimoji="0" sz="2000" b="0" i="0" u="none" strike="noStrike" kern="0" cap="none" spc="60"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fuels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755"/>
              </a:spcBef>
              <a:spcAft>
                <a:spcPts val="0"/>
              </a:spcAft>
              <a:buClrTx/>
              <a:buSzTx/>
              <a:buFont typeface="Arial MT"/>
              <a:buChar char="•"/>
              <a:tabLst>
                <a:tab pos="240665" algn="l"/>
              </a:tabLst>
              <a:defRPr/>
            </a:pPr>
            <a:r>
              <a:rPr kumimoji="0" sz="2000" b="0" i="0" u="none" strike="noStrike" kern="0" cap="none" spc="60" normalizeH="0" baseline="0" noProof="0">
                <a:ln>
                  <a:noFill/>
                </a:ln>
                <a:solidFill>
                  <a:srgbClr val="13284A"/>
                </a:solidFill>
                <a:effectLst/>
                <a:uLnTx/>
                <a:uFillTx/>
                <a:latin typeface="Tahoma"/>
                <a:ea typeface="+mn-ea"/>
                <a:cs typeface="Tahoma"/>
              </a:rPr>
              <a:t>Buildout</a:t>
            </a:r>
            <a:r>
              <a:rPr kumimoji="0" sz="2000" b="0" i="0" u="none" strike="noStrike" kern="0" cap="none" spc="-5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of new</a:t>
            </a:r>
            <a:r>
              <a:rPr kumimoji="0" sz="2000" b="0" i="0" u="none" strike="noStrike" kern="0" cap="none" spc="-65" normalizeH="0" baseline="0" noProof="0">
                <a:ln>
                  <a:noFill/>
                </a:ln>
                <a:solidFill>
                  <a:srgbClr val="13284A"/>
                </a:solidFill>
                <a:effectLst/>
                <a:uLnTx/>
                <a:uFillTx/>
                <a:latin typeface="Tahoma"/>
                <a:ea typeface="+mn-ea"/>
                <a:cs typeface="Tahoma"/>
              </a:rPr>
              <a:t> </a:t>
            </a:r>
            <a:r>
              <a:rPr kumimoji="0" sz="2000" b="0" i="0" u="none" strike="noStrike" kern="0" cap="none" spc="35" normalizeH="0" baseline="0" noProof="0">
                <a:ln>
                  <a:noFill/>
                </a:ln>
                <a:solidFill>
                  <a:srgbClr val="13284A"/>
                </a:solidFill>
                <a:effectLst/>
                <a:uLnTx/>
                <a:uFillTx/>
                <a:latin typeface="Tahoma"/>
                <a:ea typeface="+mn-ea"/>
                <a:cs typeface="Tahoma"/>
              </a:rPr>
              <a:t>gas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770"/>
              </a:spcBef>
              <a:spcAft>
                <a:spcPts val="0"/>
              </a:spcAft>
              <a:buClrTx/>
              <a:buSzTx/>
              <a:buFont typeface="Arial MT"/>
              <a:buChar char="•"/>
              <a:tabLst>
                <a:tab pos="240665" algn="l"/>
              </a:tabLst>
              <a:defRPr/>
            </a:pPr>
            <a:r>
              <a:rPr kumimoji="0" sz="2000" b="0" i="0" u="none" strike="noStrike" kern="0" cap="none" spc="70" normalizeH="0" baseline="0" noProof="0">
                <a:ln>
                  <a:noFill/>
                </a:ln>
                <a:solidFill>
                  <a:srgbClr val="13284A"/>
                </a:solidFill>
                <a:effectLst/>
                <a:uLnTx/>
                <a:uFillTx/>
                <a:latin typeface="Tahoma"/>
                <a:ea typeface="+mn-ea"/>
                <a:cs typeface="Tahoma"/>
              </a:rPr>
              <a:t>Delayed</a:t>
            </a:r>
            <a:r>
              <a:rPr kumimoji="0" sz="2000" b="0" i="0" u="none" strike="noStrike" kern="0" cap="none" spc="-9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retirements</a:t>
            </a:r>
            <a:r>
              <a:rPr kumimoji="0" sz="2000" b="0" i="0" u="none" strike="noStrike" kern="0" cap="none" spc="-7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of</a:t>
            </a:r>
            <a:r>
              <a:rPr kumimoji="0" sz="2000" b="0" i="0" u="none" strike="noStrike" kern="0" cap="none" spc="-30" normalizeH="0" baseline="0" noProof="0">
                <a:ln>
                  <a:noFill/>
                </a:ln>
                <a:solidFill>
                  <a:srgbClr val="13284A"/>
                </a:solidFill>
                <a:effectLst/>
                <a:uLnTx/>
                <a:uFillTx/>
                <a:latin typeface="Tahoma"/>
                <a:ea typeface="+mn-ea"/>
                <a:cs typeface="Tahoma"/>
              </a:rPr>
              <a:t> </a:t>
            </a:r>
            <a:r>
              <a:rPr kumimoji="0" sz="2000" b="0" i="0" u="none" strike="noStrike" kern="0" cap="none" spc="60" normalizeH="0" baseline="0" noProof="0">
                <a:ln>
                  <a:noFill/>
                </a:ln>
                <a:solidFill>
                  <a:srgbClr val="13284A"/>
                </a:solidFill>
                <a:effectLst/>
                <a:uLnTx/>
                <a:uFillTx/>
                <a:latin typeface="Tahoma"/>
                <a:ea typeface="+mn-ea"/>
                <a:cs typeface="Tahoma"/>
              </a:rPr>
              <a:t>coal</a:t>
            </a:r>
            <a:r>
              <a:rPr kumimoji="0" sz="2000" b="0" i="0" u="none" strike="noStrike" kern="0" cap="none" spc="-75"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and</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60" normalizeH="0" baseline="0" noProof="0">
                <a:ln>
                  <a:noFill/>
                </a:ln>
                <a:solidFill>
                  <a:srgbClr val="13284A"/>
                </a:solidFill>
                <a:effectLst/>
                <a:uLnTx/>
                <a:uFillTx/>
                <a:latin typeface="Tahoma"/>
                <a:ea typeface="+mn-ea"/>
                <a:cs typeface="Tahoma"/>
              </a:rPr>
              <a:t>gas</a:t>
            </a:r>
            <a:r>
              <a:rPr kumimoji="0" sz="2000" b="0" i="0" u="none" strike="noStrike" kern="0" cap="none" spc="-90"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plants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1300" marR="27940" lvl="0" indent="-228600" algn="l" defTabSz="914400" rtl="0" eaLnBrk="1" fontAlgn="auto" latinLnBrk="0" hangingPunct="1">
              <a:lnSpc>
                <a:spcPts val="2160"/>
              </a:lnSpc>
              <a:spcBef>
                <a:spcPts val="1030"/>
              </a:spcBef>
              <a:spcAft>
                <a:spcPts val="0"/>
              </a:spcAft>
              <a:buClrTx/>
              <a:buSzTx/>
              <a:buFont typeface="Arial MT"/>
              <a:buChar char="•"/>
              <a:tabLst>
                <a:tab pos="241300" algn="l"/>
              </a:tabLst>
              <a:defRPr/>
            </a:pPr>
            <a:r>
              <a:rPr kumimoji="0" sz="2000" b="0" i="0" u="none" strike="noStrike" kern="0" cap="none" spc="0" normalizeH="0" baseline="0" noProof="0">
                <a:ln>
                  <a:noFill/>
                </a:ln>
                <a:solidFill>
                  <a:srgbClr val="13284A"/>
                </a:solidFill>
                <a:effectLst/>
                <a:uLnTx/>
                <a:uFillTx/>
                <a:latin typeface="Tahoma"/>
                <a:ea typeface="+mn-ea"/>
                <a:cs typeface="Tahoma"/>
              </a:rPr>
              <a:t>Existing</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65" normalizeH="0" baseline="0" noProof="0">
                <a:ln>
                  <a:noFill/>
                </a:ln>
                <a:solidFill>
                  <a:srgbClr val="13284A"/>
                </a:solidFill>
                <a:effectLst/>
                <a:uLnTx/>
                <a:uFillTx/>
                <a:latin typeface="Tahoma"/>
                <a:ea typeface="+mn-ea"/>
                <a:cs typeface="Tahoma"/>
              </a:rPr>
              <a:t>carbon</a:t>
            </a:r>
            <a:r>
              <a:rPr kumimoji="0" sz="2000" b="0" i="0" u="none" strike="noStrike" kern="0" cap="none" spc="2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free</a:t>
            </a:r>
            <a:r>
              <a:rPr kumimoji="0" sz="2000" b="0" i="0" u="none" strike="noStrike" kern="0" cap="none" spc="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energy</a:t>
            </a:r>
            <a:r>
              <a:rPr kumimoji="0" sz="2000" b="0" i="0" u="none" strike="noStrike" kern="0" cap="none" spc="5" normalizeH="0" baseline="0" noProof="0">
                <a:ln>
                  <a:noFill/>
                </a:ln>
                <a:solidFill>
                  <a:srgbClr val="13284A"/>
                </a:solidFill>
                <a:effectLst/>
                <a:uLnTx/>
                <a:uFillTx/>
                <a:latin typeface="Tahoma"/>
                <a:ea typeface="+mn-ea"/>
                <a:cs typeface="Tahoma"/>
              </a:rPr>
              <a:t> </a:t>
            </a:r>
            <a:r>
              <a:rPr kumimoji="0" sz="2000" b="0" i="0" u="none" strike="noStrike" kern="0" cap="none" spc="55" normalizeH="0" baseline="0" noProof="0">
                <a:ln>
                  <a:noFill/>
                </a:ln>
                <a:solidFill>
                  <a:srgbClr val="13284A"/>
                </a:solidFill>
                <a:effectLst/>
                <a:uLnTx/>
                <a:uFillTx/>
                <a:latin typeface="Tahoma"/>
                <a:ea typeface="+mn-ea"/>
                <a:cs typeface="Tahoma"/>
              </a:rPr>
              <a:t>cannibalized</a:t>
            </a:r>
            <a:r>
              <a:rPr kumimoji="0" sz="2000" b="0" i="0" u="none" strike="noStrike" kern="0" cap="none" spc="-25" normalizeH="0" baseline="0" noProof="0">
                <a:ln>
                  <a:noFill/>
                </a:ln>
                <a:solidFill>
                  <a:srgbClr val="13284A"/>
                </a:solidFill>
                <a:effectLst/>
                <a:uLnTx/>
                <a:uFillTx/>
                <a:latin typeface="Tahoma"/>
                <a:ea typeface="+mn-ea"/>
                <a:cs typeface="Tahoma"/>
              </a:rPr>
              <a:t> </a:t>
            </a:r>
            <a:r>
              <a:rPr kumimoji="0" sz="2000" b="0" i="0" u="none" strike="noStrike" kern="0" cap="none" spc="45" normalizeH="0" baseline="0" noProof="0">
                <a:ln>
                  <a:noFill/>
                </a:ln>
                <a:solidFill>
                  <a:srgbClr val="13284A"/>
                </a:solidFill>
                <a:effectLst/>
                <a:uLnTx/>
                <a:uFillTx/>
                <a:latin typeface="Tahoma"/>
                <a:ea typeface="+mn-ea"/>
                <a:cs typeface="Tahoma"/>
              </a:rPr>
              <a:t>by </a:t>
            </a:r>
            <a:r>
              <a:rPr kumimoji="0" sz="2000" b="0" i="0" u="none" strike="noStrike" kern="0" cap="none" spc="0" normalizeH="0" baseline="0" noProof="0">
                <a:ln>
                  <a:noFill/>
                </a:ln>
                <a:solidFill>
                  <a:srgbClr val="13284A"/>
                </a:solidFill>
                <a:effectLst/>
                <a:uLnTx/>
                <a:uFillTx/>
                <a:latin typeface="Tahoma"/>
                <a:ea typeface="+mn-ea"/>
                <a:cs typeface="Tahoma"/>
              </a:rPr>
              <a:t>data</a:t>
            </a:r>
            <a:r>
              <a:rPr kumimoji="0" sz="2000" b="0" i="0" u="none" strike="noStrike" kern="0" cap="none" spc="-25"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centers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12700" marR="206375" lvl="0" indent="0" algn="l" defTabSz="914400" rtl="0" eaLnBrk="1" fontAlgn="auto" latinLnBrk="0" hangingPunct="1">
              <a:lnSpc>
                <a:spcPct val="90000"/>
              </a:lnSpc>
              <a:spcBef>
                <a:spcPts val="944"/>
              </a:spcBef>
              <a:spcAft>
                <a:spcPts val="0"/>
              </a:spcAft>
              <a:buClrTx/>
              <a:buSzTx/>
              <a:buFontTx/>
              <a:buNone/>
              <a:tabLst/>
              <a:defRPr/>
            </a:pPr>
            <a:r>
              <a:rPr kumimoji="0" sz="2400" b="0" i="0" u="none" strike="noStrike" kern="0" cap="none" spc="0" normalizeH="0" baseline="0" noProof="0">
                <a:ln>
                  <a:noFill/>
                </a:ln>
                <a:solidFill>
                  <a:srgbClr val="13284A"/>
                </a:solidFill>
                <a:effectLst/>
                <a:uLnTx/>
                <a:uFillTx/>
                <a:latin typeface="Tahoma"/>
                <a:ea typeface="+mn-ea"/>
                <a:cs typeface="Tahoma"/>
              </a:rPr>
              <a:t>Data</a:t>
            </a:r>
            <a:r>
              <a:rPr kumimoji="0" sz="2400" b="0" i="0" u="none" strike="noStrike" kern="0" cap="none" spc="-2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centers</a:t>
            </a:r>
            <a:r>
              <a:rPr kumimoji="0" sz="2400" b="0" i="0" u="none" strike="noStrike" kern="0" cap="none" spc="-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in</a:t>
            </a:r>
            <a:r>
              <a:rPr kumimoji="0" sz="2400" b="0" i="0" u="none" strike="noStrike" kern="0" cap="none" spc="-25" normalizeH="0" baseline="0" noProof="0">
                <a:ln>
                  <a:noFill/>
                </a:ln>
                <a:solidFill>
                  <a:srgbClr val="13284A"/>
                </a:solidFill>
                <a:effectLst/>
                <a:uLnTx/>
                <a:uFillTx/>
                <a:latin typeface="Tahoma"/>
                <a:ea typeface="+mn-ea"/>
                <a:cs typeface="Tahoma"/>
              </a:rPr>
              <a:t> </a:t>
            </a:r>
            <a:r>
              <a:rPr kumimoji="0" sz="2400" b="0" i="0" u="none" strike="noStrike" kern="0" cap="none" spc="160" normalizeH="0" baseline="0" noProof="0">
                <a:ln>
                  <a:noFill/>
                </a:ln>
                <a:solidFill>
                  <a:srgbClr val="13284A"/>
                </a:solidFill>
                <a:effectLst/>
                <a:uLnTx/>
                <a:uFillTx/>
                <a:latin typeface="Tahoma"/>
                <a:ea typeface="+mn-ea"/>
                <a:cs typeface="Tahoma"/>
              </a:rPr>
              <a:t>PJM</a:t>
            </a:r>
            <a:r>
              <a:rPr kumimoji="0" sz="2400" b="0" i="0" u="none" strike="noStrike" kern="0" cap="none" spc="-40" normalizeH="0" baseline="0" noProof="0">
                <a:ln>
                  <a:noFill/>
                </a:ln>
                <a:solidFill>
                  <a:srgbClr val="13284A"/>
                </a:solidFill>
                <a:effectLst/>
                <a:uLnTx/>
                <a:uFillTx/>
                <a:latin typeface="Tahoma"/>
                <a:ea typeface="+mn-ea"/>
                <a:cs typeface="Tahoma"/>
              </a:rPr>
              <a:t> </a:t>
            </a:r>
            <a:r>
              <a:rPr kumimoji="0" sz="2400" b="0" i="0" u="none" strike="noStrike" kern="0" cap="none" spc="105" normalizeH="0" baseline="0" noProof="0">
                <a:ln>
                  <a:noFill/>
                </a:ln>
                <a:solidFill>
                  <a:srgbClr val="13284A"/>
                </a:solidFill>
                <a:effectLst/>
                <a:uLnTx/>
                <a:uFillTx/>
                <a:latin typeface="Tahoma"/>
                <a:ea typeface="+mn-ea"/>
                <a:cs typeface="Tahoma"/>
              </a:rPr>
              <a:t>could</a:t>
            </a:r>
            <a:r>
              <a:rPr kumimoji="0" sz="2400" b="0" i="0" u="none" strike="noStrike" kern="0" cap="none" spc="-3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cause</a:t>
            </a:r>
            <a:r>
              <a:rPr kumimoji="0" sz="2400" b="0" i="0" u="none" strike="noStrike" kern="0" cap="none" spc="-25" normalizeH="0" baseline="0" noProof="0">
                <a:ln>
                  <a:noFill/>
                </a:ln>
                <a:solidFill>
                  <a:srgbClr val="13284A"/>
                </a:solidFill>
                <a:effectLst/>
                <a:uLnTx/>
                <a:uFillTx/>
                <a:latin typeface="Tahoma"/>
                <a:ea typeface="+mn-ea"/>
                <a:cs typeface="Tahoma"/>
              </a:rPr>
              <a:t> an </a:t>
            </a:r>
            <a:r>
              <a:rPr kumimoji="0" sz="2400" b="0" i="0" u="none" strike="noStrike" kern="0" cap="none" spc="70" normalizeH="0" baseline="0" noProof="0">
                <a:ln>
                  <a:noFill/>
                </a:ln>
                <a:solidFill>
                  <a:srgbClr val="13284A"/>
                </a:solidFill>
                <a:effectLst/>
                <a:uLnTx/>
                <a:uFillTx/>
                <a:latin typeface="Tahoma"/>
                <a:ea typeface="+mn-ea"/>
                <a:cs typeface="Tahoma"/>
              </a:rPr>
              <a:t>additional</a:t>
            </a:r>
            <a:r>
              <a:rPr kumimoji="0" sz="2400" b="0" i="0" u="none" strike="noStrike" kern="0" cap="none" spc="-7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1,014</a:t>
            </a:r>
            <a:r>
              <a:rPr kumimoji="0" sz="2400" b="0" i="0" u="none" strike="noStrike" kern="0" cap="none" spc="-110" normalizeH="0" baseline="0" noProof="0">
                <a:ln>
                  <a:noFill/>
                </a:ln>
                <a:solidFill>
                  <a:srgbClr val="13284A"/>
                </a:solidFill>
                <a:effectLst/>
                <a:uLnTx/>
                <a:uFillTx/>
                <a:latin typeface="Tahoma"/>
                <a:ea typeface="+mn-ea"/>
                <a:cs typeface="Tahoma"/>
              </a:rPr>
              <a:t> </a:t>
            </a:r>
            <a:r>
              <a:rPr kumimoji="0" sz="2400" b="0" i="0" u="none" strike="noStrike" kern="0" cap="none" spc="65" normalizeH="0" baseline="0" noProof="0">
                <a:ln>
                  <a:noFill/>
                </a:ln>
                <a:solidFill>
                  <a:srgbClr val="13284A"/>
                </a:solidFill>
                <a:effectLst/>
                <a:uLnTx/>
                <a:uFillTx/>
                <a:latin typeface="Tahoma"/>
                <a:ea typeface="+mn-ea"/>
                <a:cs typeface="Tahoma"/>
              </a:rPr>
              <a:t>million</a:t>
            </a:r>
            <a:r>
              <a:rPr kumimoji="0" sz="2400" b="0" i="0" u="none" strike="noStrike" kern="0" cap="none" spc="-7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tons</a:t>
            </a:r>
            <a:r>
              <a:rPr kumimoji="0" sz="2400" b="0" i="0" u="none" strike="noStrike" kern="0" cap="none" spc="-70" normalizeH="0" baseline="0" noProof="0">
                <a:ln>
                  <a:noFill/>
                </a:ln>
                <a:solidFill>
                  <a:srgbClr val="13284A"/>
                </a:solidFill>
                <a:effectLst/>
                <a:uLnTx/>
                <a:uFillTx/>
                <a:latin typeface="Tahoma"/>
                <a:ea typeface="+mn-ea"/>
                <a:cs typeface="Tahoma"/>
              </a:rPr>
              <a:t> </a:t>
            </a:r>
            <a:r>
              <a:rPr kumimoji="0" sz="2400" b="0" i="0" u="none" strike="noStrike" kern="0" cap="none" spc="50" normalizeH="0" baseline="0" noProof="0">
                <a:ln>
                  <a:noFill/>
                </a:ln>
                <a:solidFill>
                  <a:srgbClr val="13284A"/>
                </a:solidFill>
                <a:effectLst/>
                <a:uLnTx/>
                <a:uFillTx/>
                <a:latin typeface="Tahoma"/>
                <a:ea typeface="+mn-ea"/>
                <a:cs typeface="Tahoma"/>
              </a:rPr>
              <a:t>of</a:t>
            </a:r>
            <a:r>
              <a:rPr kumimoji="0" sz="2400" b="0" i="0" u="none" strike="noStrike" kern="0" cap="none" spc="-25" normalizeH="0" baseline="0" noProof="0">
                <a:ln>
                  <a:noFill/>
                </a:ln>
                <a:solidFill>
                  <a:srgbClr val="13284A"/>
                </a:solidFill>
                <a:effectLst/>
                <a:uLnTx/>
                <a:uFillTx/>
                <a:latin typeface="Tahoma"/>
                <a:ea typeface="+mn-ea"/>
                <a:cs typeface="Tahoma"/>
              </a:rPr>
              <a:t> </a:t>
            </a:r>
            <a:r>
              <a:rPr kumimoji="0" sz="2400" b="0" i="0" u="none" strike="noStrike" kern="0" cap="none" spc="185" normalizeH="0" baseline="0" noProof="0">
                <a:ln>
                  <a:noFill/>
                </a:ln>
                <a:solidFill>
                  <a:srgbClr val="13284A"/>
                </a:solidFill>
                <a:effectLst/>
                <a:uLnTx/>
                <a:uFillTx/>
                <a:latin typeface="Tahoma"/>
                <a:ea typeface="+mn-ea"/>
                <a:cs typeface="Tahoma"/>
              </a:rPr>
              <a:t>CO2 </a:t>
            </a:r>
            <a:r>
              <a:rPr kumimoji="0" sz="2400" b="0" i="0" u="none" strike="noStrike" kern="0" cap="none" spc="0" normalizeH="0" baseline="0" noProof="0">
                <a:ln>
                  <a:noFill/>
                </a:ln>
                <a:solidFill>
                  <a:srgbClr val="13284A"/>
                </a:solidFill>
                <a:effectLst/>
                <a:uLnTx/>
                <a:uFillTx/>
                <a:latin typeface="Tahoma"/>
                <a:ea typeface="+mn-ea"/>
                <a:cs typeface="Tahoma"/>
              </a:rPr>
              <a:t>from</a:t>
            </a:r>
            <a:r>
              <a:rPr kumimoji="0" sz="2400" b="0" i="0" u="none" strike="noStrike" kern="0" cap="none" spc="-25"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2025-</a:t>
            </a:r>
            <a:r>
              <a:rPr kumimoji="0" sz="2400" b="0" i="0" u="none" strike="noStrike" kern="0" cap="none" spc="75" normalizeH="0" baseline="0" noProof="0">
                <a:ln>
                  <a:noFill/>
                </a:ln>
                <a:solidFill>
                  <a:srgbClr val="13284A"/>
                </a:solidFill>
                <a:effectLst/>
                <a:uLnTx/>
                <a:uFillTx/>
                <a:latin typeface="Tahoma"/>
                <a:ea typeface="+mn-ea"/>
                <a:cs typeface="Tahoma"/>
              </a:rPr>
              <a:t>2040</a:t>
            </a:r>
            <a:r>
              <a:rPr kumimoji="0" sz="2400" b="0" i="0" u="none" strike="noStrike" kern="0" cap="none" spc="-95" normalizeH="0" baseline="0" noProof="0">
                <a:ln>
                  <a:noFill/>
                </a:ln>
                <a:solidFill>
                  <a:srgbClr val="13284A"/>
                </a:solidFill>
                <a:effectLst/>
                <a:uLnTx/>
                <a:uFillTx/>
                <a:latin typeface="Tahoma"/>
                <a:ea typeface="+mn-ea"/>
                <a:cs typeface="Tahoma"/>
              </a:rPr>
              <a:t> </a:t>
            </a:r>
            <a:r>
              <a:rPr kumimoji="0" sz="2400" b="0" i="0" u="none" strike="noStrike" kern="0" cap="none" spc="85" normalizeH="0" baseline="0" noProof="0">
                <a:ln>
                  <a:noFill/>
                </a:ln>
                <a:solidFill>
                  <a:srgbClr val="13284A"/>
                </a:solidFill>
                <a:effectLst/>
                <a:uLnTx/>
                <a:uFillTx/>
                <a:latin typeface="Tahoma"/>
                <a:ea typeface="+mn-ea"/>
                <a:cs typeface="Tahoma"/>
              </a:rPr>
              <a:t>and</a:t>
            </a:r>
            <a:r>
              <a:rPr kumimoji="0" sz="2400" b="0" i="0" u="none" strike="noStrike" kern="0" cap="none" spc="-30" normalizeH="0" baseline="0" noProof="0">
                <a:ln>
                  <a:noFill/>
                </a:ln>
                <a:solidFill>
                  <a:srgbClr val="13284A"/>
                </a:solidFill>
                <a:effectLst/>
                <a:uLnTx/>
                <a:uFillTx/>
                <a:latin typeface="Tahoma"/>
                <a:ea typeface="+mn-ea"/>
                <a:cs typeface="Tahoma"/>
              </a:rPr>
              <a:t> </a:t>
            </a:r>
            <a:r>
              <a:rPr kumimoji="0" sz="2400" b="0" i="0" u="none" strike="noStrike" kern="0" cap="none" spc="0" normalizeH="0" baseline="0" noProof="0">
                <a:ln>
                  <a:noFill/>
                </a:ln>
                <a:solidFill>
                  <a:srgbClr val="13284A"/>
                </a:solidFill>
                <a:effectLst/>
                <a:uLnTx/>
                <a:uFillTx/>
                <a:latin typeface="Tahoma"/>
                <a:ea typeface="+mn-ea"/>
                <a:cs typeface="Tahoma"/>
              </a:rPr>
              <a:t>raise</a:t>
            </a:r>
            <a:r>
              <a:rPr kumimoji="0" sz="2400" b="0" i="0" u="none" strike="noStrike" kern="0" cap="none" spc="-30" normalizeH="0" baseline="0" noProof="0">
                <a:ln>
                  <a:noFill/>
                </a:ln>
                <a:solidFill>
                  <a:srgbClr val="13284A"/>
                </a:solidFill>
                <a:effectLst/>
                <a:uLnTx/>
                <a:uFillTx/>
                <a:latin typeface="Tahoma"/>
                <a:ea typeface="+mn-ea"/>
                <a:cs typeface="Tahoma"/>
              </a:rPr>
              <a:t> </a:t>
            </a:r>
            <a:r>
              <a:rPr kumimoji="0" sz="2400" b="0" i="0" u="none" strike="noStrike" kern="0" cap="none" spc="-10" normalizeH="0" baseline="0" noProof="0">
                <a:ln>
                  <a:noFill/>
                </a:ln>
                <a:solidFill>
                  <a:srgbClr val="13284A"/>
                </a:solidFill>
                <a:effectLst/>
                <a:uLnTx/>
                <a:uFillTx/>
                <a:latin typeface="Tahoma"/>
                <a:ea typeface="+mn-ea"/>
                <a:cs typeface="Tahoma"/>
              </a:rPr>
              <a:t>residential </a:t>
            </a:r>
            <a:r>
              <a:rPr kumimoji="0" sz="2400" b="0" i="0" u="none" strike="noStrike" kern="0" cap="none" spc="60" normalizeH="0" baseline="0" noProof="0">
                <a:ln>
                  <a:noFill/>
                </a:ln>
                <a:solidFill>
                  <a:srgbClr val="13284A"/>
                </a:solidFill>
                <a:effectLst/>
                <a:uLnTx/>
                <a:uFillTx/>
                <a:latin typeface="Tahoma"/>
                <a:ea typeface="+mn-ea"/>
                <a:cs typeface="Tahoma"/>
              </a:rPr>
              <a:t>bills</a:t>
            </a:r>
            <a:r>
              <a:rPr kumimoji="0" sz="2400" b="0" i="0" u="none" strike="noStrike" kern="0" cap="none" spc="-105" normalizeH="0" baseline="0" noProof="0">
                <a:ln>
                  <a:noFill/>
                </a:ln>
                <a:solidFill>
                  <a:srgbClr val="13284A"/>
                </a:solidFill>
                <a:effectLst/>
                <a:uLnTx/>
                <a:uFillTx/>
                <a:latin typeface="Tahoma"/>
                <a:ea typeface="+mn-ea"/>
                <a:cs typeface="Tahoma"/>
              </a:rPr>
              <a:t> </a:t>
            </a:r>
            <a:r>
              <a:rPr kumimoji="0" sz="2400" b="0" i="0" u="none" strike="noStrike" kern="0" cap="none" spc="75" normalizeH="0" baseline="0" noProof="0">
                <a:ln>
                  <a:noFill/>
                </a:ln>
                <a:solidFill>
                  <a:srgbClr val="13284A"/>
                </a:solidFill>
                <a:effectLst/>
                <a:uLnTx/>
                <a:uFillTx/>
                <a:latin typeface="Tahoma"/>
                <a:ea typeface="+mn-ea"/>
                <a:cs typeface="Tahoma"/>
              </a:rPr>
              <a:t>by</a:t>
            </a:r>
            <a:r>
              <a:rPr kumimoji="0" sz="2400" b="0" i="0" u="none" strike="noStrike" kern="0" cap="none" spc="-105" normalizeH="0" baseline="0" noProof="0">
                <a:ln>
                  <a:noFill/>
                </a:ln>
                <a:solidFill>
                  <a:srgbClr val="13284A"/>
                </a:solidFill>
                <a:effectLst/>
                <a:uLnTx/>
                <a:uFillTx/>
                <a:latin typeface="Tahoma"/>
                <a:ea typeface="+mn-ea"/>
                <a:cs typeface="Tahoma"/>
              </a:rPr>
              <a:t> </a:t>
            </a:r>
            <a:r>
              <a:rPr kumimoji="0" sz="2400" b="0" i="0" u="none" strike="noStrike" kern="0" cap="none" spc="-75" normalizeH="0" baseline="0" noProof="0">
                <a:ln>
                  <a:noFill/>
                </a:ln>
                <a:solidFill>
                  <a:srgbClr val="13284A"/>
                </a:solidFill>
                <a:effectLst/>
                <a:uLnTx/>
                <a:uFillTx/>
                <a:latin typeface="Tahoma"/>
                <a:ea typeface="+mn-ea"/>
                <a:cs typeface="Tahoma"/>
              </a:rPr>
              <a:t>10%</a:t>
            </a:r>
            <a:r>
              <a:rPr kumimoji="0" sz="2400" b="0" i="0" u="none" strike="noStrike" kern="0" cap="none" spc="-110" normalizeH="0" baseline="0" noProof="0">
                <a:ln>
                  <a:noFill/>
                </a:ln>
                <a:solidFill>
                  <a:srgbClr val="13284A"/>
                </a:solidFill>
                <a:effectLst/>
                <a:uLnTx/>
                <a:uFillTx/>
                <a:latin typeface="Tahoma"/>
                <a:ea typeface="+mn-ea"/>
                <a:cs typeface="Tahoma"/>
              </a:rPr>
              <a:t> </a:t>
            </a:r>
            <a:r>
              <a:rPr kumimoji="0" sz="2400" b="0" i="0" u="none" strike="noStrike" kern="0" cap="none" spc="-10" normalizeH="0" baseline="0" noProof="0">
                <a:ln>
                  <a:noFill/>
                </a:ln>
                <a:solidFill>
                  <a:srgbClr val="13284A"/>
                </a:solidFill>
                <a:effectLst/>
                <a:uLnTx/>
                <a:uFillTx/>
                <a:latin typeface="Tahoma"/>
                <a:ea typeface="+mn-ea"/>
                <a:cs typeface="Tahoma"/>
              </a:rPr>
              <a:t>(</a:t>
            </a:r>
            <a:r>
              <a:rPr kumimoji="0" sz="2400" b="0" i="0" u="sng" strike="noStrike" kern="0" cap="none" spc="-10" normalizeH="0" baseline="0" noProof="0">
                <a:ln>
                  <a:noFill/>
                </a:ln>
                <a:solidFill>
                  <a:srgbClr val="00A2AC"/>
                </a:solidFill>
                <a:effectLst/>
                <a:uLnTx/>
                <a:uFill>
                  <a:solidFill>
                    <a:srgbClr val="00A2AC"/>
                  </a:solidFill>
                </a:uFill>
                <a:latin typeface="Tahoma"/>
                <a:ea typeface="+mn-ea"/>
                <a:cs typeface="Tahoma"/>
                <a:hlinkClick r:id="rId2"/>
              </a:rPr>
              <a:t>Synapse,</a:t>
            </a:r>
            <a:r>
              <a:rPr kumimoji="0" sz="2400" b="0" i="0" u="sng" strike="noStrike" kern="0" cap="none" spc="-190" normalizeH="0" baseline="0" noProof="0">
                <a:ln>
                  <a:noFill/>
                </a:ln>
                <a:solidFill>
                  <a:srgbClr val="00A2AC"/>
                </a:solidFill>
                <a:effectLst/>
                <a:uLnTx/>
                <a:uFill>
                  <a:solidFill>
                    <a:srgbClr val="00A2AC"/>
                  </a:solidFill>
                </a:uFill>
                <a:latin typeface="Tahoma"/>
                <a:ea typeface="+mn-ea"/>
                <a:cs typeface="Tahoma"/>
                <a:hlinkClick r:id="rId2"/>
              </a:rPr>
              <a:t> </a:t>
            </a:r>
            <a:r>
              <a:rPr kumimoji="0" sz="2400" b="0" i="0" u="sng" strike="noStrike" kern="0" cap="none" spc="0" normalizeH="0" baseline="0" noProof="0">
                <a:ln>
                  <a:noFill/>
                </a:ln>
                <a:solidFill>
                  <a:srgbClr val="00A2AC"/>
                </a:solidFill>
                <a:effectLst/>
                <a:uLnTx/>
                <a:uFill>
                  <a:solidFill>
                    <a:srgbClr val="00A2AC"/>
                  </a:solidFill>
                </a:uFill>
                <a:latin typeface="Tahoma"/>
                <a:ea typeface="+mn-ea"/>
                <a:cs typeface="Tahoma"/>
                <a:hlinkClick r:id="rId2"/>
              </a:rPr>
              <a:t>Sierra</a:t>
            </a:r>
            <a:r>
              <a:rPr kumimoji="0" sz="2400" b="0" i="0" u="sng" strike="noStrike" kern="0" cap="none" spc="-110" normalizeH="0" baseline="0" noProof="0">
                <a:ln>
                  <a:noFill/>
                </a:ln>
                <a:solidFill>
                  <a:srgbClr val="00A2AC"/>
                </a:solidFill>
                <a:effectLst/>
                <a:uLnTx/>
                <a:uFill>
                  <a:solidFill>
                    <a:srgbClr val="00A2AC"/>
                  </a:solidFill>
                </a:uFill>
                <a:latin typeface="Tahoma"/>
                <a:ea typeface="+mn-ea"/>
                <a:cs typeface="Tahoma"/>
                <a:hlinkClick r:id="rId2"/>
              </a:rPr>
              <a:t> </a:t>
            </a:r>
            <a:r>
              <a:rPr kumimoji="0" sz="2400" b="0" i="0" u="sng" strike="noStrike" kern="0" cap="none" spc="60" normalizeH="0" baseline="0" noProof="0">
                <a:ln>
                  <a:noFill/>
                </a:ln>
                <a:solidFill>
                  <a:srgbClr val="00A2AC"/>
                </a:solidFill>
                <a:effectLst/>
                <a:uLnTx/>
                <a:uFill>
                  <a:solidFill>
                    <a:srgbClr val="00A2AC"/>
                  </a:solidFill>
                </a:uFill>
                <a:latin typeface="Tahoma"/>
                <a:ea typeface="+mn-ea"/>
                <a:cs typeface="Tahoma"/>
                <a:hlinkClick r:id="rId2"/>
              </a:rPr>
              <a:t>Club</a:t>
            </a:r>
            <a:r>
              <a:rPr kumimoji="0" sz="2400" b="0" i="0" u="none" strike="noStrike" kern="0" cap="none" spc="60" normalizeH="0" baseline="0" noProof="0">
                <a:ln>
                  <a:noFill/>
                </a:ln>
                <a:solidFill>
                  <a:srgbClr val="13284A"/>
                </a:solidFill>
                <a:effectLst/>
                <a:uLnTx/>
                <a:uFillTx/>
                <a:latin typeface="Tahoma"/>
                <a:ea typeface="+mn-ea"/>
                <a:cs typeface="Tahoma"/>
              </a:rPr>
              <a:t>)</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4" name="object 4"/>
          <p:cNvPicPr/>
          <p:nvPr/>
        </p:nvPicPr>
        <p:blipFill>
          <a:blip r:embed="rId3" cstate="print"/>
          <a:stretch>
            <a:fillRect/>
          </a:stretch>
        </p:blipFill>
        <p:spPr>
          <a:xfrm>
            <a:off x="838200" y="2033904"/>
            <a:ext cx="4608322" cy="3170555"/>
          </a:xfrm>
          <a:prstGeom prst="rect">
            <a:avLst/>
          </a:prstGeom>
        </p:spPr>
      </p:pic>
      <p:sp>
        <p:nvSpPr>
          <p:cNvPr id="5" name="object 5"/>
          <p:cNvSpPr txBox="1"/>
          <p:nvPr/>
        </p:nvSpPr>
        <p:spPr>
          <a:xfrm>
            <a:off x="1168400" y="5367020"/>
            <a:ext cx="3845560" cy="63627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1" u="none" strike="noStrike" kern="0" cap="none" spc="-105" normalizeH="0" baseline="0" noProof="0">
                <a:ln>
                  <a:noFill/>
                </a:ln>
                <a:solidFill>
                  <a:srgbClr val="13284A"/>
                </a:solidFill>
                <a:effectLst/>
                <a:uLnTx/>
                <a:uFillTx/>
                <a:latin typeface="Verdana"/>
                <a:ea typeface="+mn-ea"/>
                <a:cs typeface="Verdana"/>
              </a:rPr>
              <a:t>Musk</a:t>
            </a:r>
            <a:r>
              <a:rPr kumimoji="0" sz="2000" b="0" i="1" u="none" strike="noStrike" kern="0" cap="none" spc="-180" normalizeH="0" baseline="0" noProof="0">
                <a:ln>
                  <a:noFill/>
                </a:ln>
                <a:solidFill>
                  <a:srgbClr val="13284A"/>
                </a:solidFill>
                <a:effectLst/>
                <a:uLnTx/>
                <a:uFillTx/>
                <a:latin typeface="Verdana"/>
                <a:ea typeface="+mn-ea"/>
                <a:cs typeface="Verdana"/>
              </a:rPr>
              <a:t> </a:t>
            </a:r>
            <a:r>
              <a:rPr kumimoji="0" sz="2000" b="0" i="1" u="none" strike="noStrike" kern="0" cap="none" spc="-140" normalizeH="0" baseline="0" noProof="0">
                <a:ln>
                  <a:noFill/>
                </a:ln>
                <a:solidFill>
                  <a:srgbClr val="13284A"/>
                </a:solidFill>
                <a:effectLst/>
                <a:uLnTx/>
                <a:uFillTx/>
                <a:latin typeface="Verdana"/>
                <a:ea typeface="+mn-ea"/>
                <a:cs typeface="Verdana"/>
              </a:rPr>
              <a:t>Data</a:t>
            </a:r>
            <a:r>
              <a:rPr kumimoji="0" sz="2000" b="0" i="1" u="none" strike="noStrike" kern="0" cap="none" spc="-185" normalizeH="0" baseline="0" noProof="0">
                <a:ln>
                  <a:noFill/>
                </a:ln>
                <a:solidFill>
                  <a:srgbClr val="13284A"/>
                </a:solidFill>
                <a:effectLst/>
                <a:uLnTx/>
                <a:uFillTx/>
                <a:latin typeface="Verdana"/>
                <a:ea typeface="+mn-ea"/>
                <a:cs typeface="Verdana"/>
              </a:rPr>
              <a:t> </a:t>
            </a:r>
            <a:r>
              <a:rPr kumimoji="0" sz="2000" b="0" i="1" u="none" strike="noStrike" kern="0" cap="none" spc="-105" normalizeH="0" baseline="0" noProof="0">
                <a:ln>
                  <a:noFill/>
                </a:ln>
                <a:solidFill>
                  <a:srgbClr val="13284A"/>
                </a:solidFill>
                <a:effectLst/>
                <a:uLnTx/>
                <a:uFillTx/>
                <a:latin typeface="Verdana"/>
                <a:ea typeface="+mn-ea"/>
                <a:cs typeface="Verdana"/>
              </a:rPr>
              <a:t>Center</a:t>
            </a:r>
            <a:r>
              <a:rPr kumimoji="0" sz="2000" b="0" i="1" u="none" strike="noStrike" kern="0" cap="none" spc="-180" normalizeH="0" baseline="0" noProof="0">
                <a:ln>
                  <a:noFill/>
                </a:ln>
                <a:solidFill>
                  <a:srgbClr val="13284A"/>
                </a:solidFill>
                <a:effectLst/>
                <a:uLnTx/>
                <a:uFillTx/>
                <a:latin typeface="Verdana"/>
                <a:ea typeface="+mn-ea"/>
                <a:cs typeface="Verdana"/>
              </a:rPr>
              <a:t> </a:t>
            </a:r>
            <a:r>
              <a:rPr kumimoji="0" sz="2000" b="0" i="1" u="none" strike="noStrike" kern="0" cap="none" spc="-114" normalizeH="0" baseline="0" noProof="0">
                <a:ln>
                  <a:noFill/>
                </a:ln>
                <a:solidFill>
                  <a:srgbClr val="13284A"/>
                </a:solidFill>
                <a:effectLst/>
                <a:uLnTx/>
                <a:uFillTx/>
                <a:latin typeface="Verdana"/>
                <a:ea typeface="+mn-ea"/>
                <a:cs typeface="Verdana"/>
              </a:rPr>
              <a:t>Powered</a:t>
            </a:r>
            <a:r>
              <a:rPr kumimoji="0" sz="2000" b="0" i="1" u="none" strike="noStrike" kern="0" cap="none" spc="-170" normalizeH="0" baseline="0" noProof="0">
                <a:ln>
                  <a:noFill/>
                </a:ln>
                <a:solidFill>
                  <a:srgbClr val="13284A"/>
                </a:solidFill>
                <a:effectLst/>
                <a:uLnTx/>
                <a:uFillTx/>
                <a:latin typeface="Verdana"/>
                <a:ea typeface="+mn-ea"/>
                <a:cs typeface="Verdana"/>
              </a:rPr>
              <a:t> </a:t>
            </a:r>
            <a:r>
              <a:rPr kumimoji="0" sz="2000" b="0" i="1" u="none" strike="noStrike" kern="0" cap="none" spc="-114" normalizeH="0" baseline="0" noProof="0">
                <a:ln>
                  <a:noFill/>
                </a:ln>
                <a:solidFill>
                  <a:srgbClr val="13284A"/>
                </a:solidFill>
                <a:effectLst/>
                <a:uLnTx/>
                <a:uFillTx/>
                <a:latin typeface="Verdana"/>
                <a:ea typeface="+mn-ea"/>
                <a:cs typeface="Verdana"/>
              </a:rPr>
              <a:t>by</a:t>
            </a:r>
            <a:r>
              <a:rPr kumimoji="0" sz="2000" b="0" i="1" u="none" strike="noStrike" kern="0" cap="none" spc="-195" normalizeH="0" baseline="0" noProof="0">
                <a:ln>
                  <a:noFill/>
                </a:ln>
                <a:solidFill>
                  <a:srgbClr val="13284A"/>
                </a:solidFill>
                <a:effectLst/>
                <a:uLnTx/>
                <a:uFillTx/>
                <a:latin typeface="Verdana"/>
                <a:ea typeface="+mn-ea"/>
                <a:cs typeface="Verdana"/>
              </a:rPr>
              <a:t> </a:t>
            </a:r>
            <a:r>
              <a:rPr kumimoji="0" sz="2000" b="0" i="1" u="none" strike="noStrike" kern="0" cap="none" spc="-25" normalizeH="0" baseline="0" noProof="0">
                <a:ln>
                  <a:noFill/>
                </a:ln>
                <a:solidFill>
                  <a:srgbClr val="13284A"/>
                </a:solidFill>
                <a:effectLst/>
                <a:uLnTx/>
                <a:uFillTx/>
                <a:latin typeface="Verdana"/>
                <a:ea typeface="+mn-ea"/>
                <a:cs typeface="Verdana"/>
              </a:rPr>
              <a:t>35</a:t>
            </a:r>
            <a:endParaRPr kumimoji="0" sz="2000" b="0" i="0" u="none" strike="noStrike" kern="0" cap="none" spc="0" normalizeH="0" baseline="0" noProof="0">
              <a:ln>
                <a:noFill/>
              </a:ln>
              <a:solidFill>
                <a:sysClr val="windowText" lastClr="000000"/>
              </a:solidFill>
              <a:effectLst/>
              <a:uLnTx/>
              <a:uFillTx/>
              <a:latin typeface="Verdana"/>
              <a:ea typeface="+mn-ea"/>
              <a:cs typeface="Verdan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1" u="none" strike="noStrike" kern="0" cap="none" spc="-110" normalizeH="0" baseline="0" noProof="0">
                <a:ln>
                  <a:noFill/>
                </a:ln>
                <a:solidFill>
                  <a:srgbClr val="13284A"/>
                </a:solidFill>
                <a:effectLst/>
                <a:uLnTx/>
                <a:uFillTx/>
                <a:latin typeface="Verdana"/>
                <a:ea typeface="+mn-ea"/>
                <a:cs typeface="Verdana"/>
              </a:rPr>
              <a:t>Unpermitted</a:t>
            </a:r>
            <a:r>
              <a:rPr kumimoji="0" sz="2000" b="0" i="1" u="none" strike="noStrike" kern="0" cap="none" spc="-155" normalizeH="0" baseline="0" noProof="0">
                <a:ln>
                  <a:noFill/>
                </a:ln>
                <a:solidFill>
                  <a:srgbClr val="13284A"/>
                </a:solidFill>
                <a:effectLst/>
                <a:uLnTx/>
                <a:uFillTx/>
                <a:latin typeface="Verdana"/>
                <a:ea typeface="+mn-ea"/>
                <a:cs typeface="Verdana"/>
              </a:rPr>
              <a:t> </a:t>
            </a:r>
            <a:r>
              <a:rPr kumimoji="0" sz="2000" b="0" i="1" u="none" strike="noStrike" kern="0" cap="none" spc="-110" normalizeH="0" baseline="0" noProof="0">
                <a:ln>
                  <a:noFill/>
                </a:ln>
                <a:solidFill>
                  <a:srgbClr val="13284A"/>
                </a:solidFill>
                <a:effectLst/>
                <a:uLnTx/>
                <a:uFillTx/>
                <a:latin typeface="Verdana"/>
                <a:ea typeface="+mn-ea"/>
                <a:cs typeface="Verdana"/>
              </a:rPr>
              <a:t>Gas</a:t>
            </a:r>
            <a:r>
              <a:rPr kumimoji="0" sz="2000" b="0" i="1" u="none" strike="noStrike" kern="0" cap="none" spc="-210" normalizeH="0" baseline="0" noProof="0">
                <a:ln>
                  <a:noFill/>
                </a:ln>
                <a:solidFill>
                  <a:srgbClr val="13284A"/>
                </a:solidFill>
                <a:effectLst/>
                <a:uLnTx/>
                <a:uFillTx/>
                <a:latin typeface="Verdana"/>
                <a:ea typeface="+mn-ea"/>
                <a:cs typeface="Verdana"/>
              </a:rPr>
              <a:t> </a:t>
            </a:r>
            <a:r>
              <a:rPr kumimoji="0" sz="2000" b="0" i="1" u="none" strike="noStrike" kern="0" cap="none" spc="-140" normalizeH="0" baseline="0" noProof="0">
                <a:ln>
                  <a:noFill/>
                </a:ln>
                <a:solidFill>
                  <a:srgbClr val="13284A"/>
                </a:solidFill>
                <a:effectLst/>
                <a:uLnTx/>
                <a:uFillTx/>
                <a:latin typeface="Verdana"/>
                <a:ea typeface="+mn-ea"/>
                <a:cs typeface="Verdana"/>
              </a:rPr>
              <a:t>Turbines,</a:t>
            </a:r>
            <a:r>
              <a:rPr kumimoji="0" sz="2000" b="0" i="1" u="none" strike="noStrike" kern="0" cap="none" spc="-204" normalizeH="0" baseline="0" noProof="0">
                <a:ln>
                  <a:noFill/>
                </a:ln>
                <a:solidFill>
                  <a:srgbClr val="13284A"/>
                </a:solidFill>
                <a:effectLst/>
                <a:uLnTx/>
                <a:uFillTx/>
                <a:latin typeface="Verdana"/>
                <a:ea typeface="+mn-ea"/>
                <a:cs typeface="Verdana"/>
              </a:rPr>
              <a:t> </a:t>
            </a:r>
            <a:r>
              <a:rPr kumimoji="0" sz="2000" b="0" i="1" u="none" strike="noStrike" kern="0" cap="none" spc="-25" normalizeH="0" baseline="0" noProof="0">
                <a:ln>
                  <a:noFill/>
                </a:ln>
                <a:solidFill>
                  <a:srgbClr val="13284A"/>
                </a:solidFill>
                <a:effectLst/>
                <a:uLnTx/>
                <a:uFillTx/>
                <a:latin typeface="Verdana"/>
                <a:ea typeface="+mn-ea"/>
                <a:cs typeface="Verdana"/>
              </a:rPr>
              <a:t>CNN</a:t>
            </a:r>
            <a:endParaRPr kumimoji="0" sz="2000" b="0" i="0" u="none" strike="noStrike" kern="0" cap="none" spc="0" normalizeH="0" baseline="0" noProof="0">
              <a:ln>
                <a:noFill/>
              </a:ln>
              <a:solidFill>
                <a:sysClr val="windowText" lastClr="000000"/>
              </a:solidFill>
              <a:effectLst/>
              <a:uLnTx/>
              <a:uFillTx/>
              <a:latin typeface="Verdana"/>
              <a:ea typeface="+mn-ea"/>
              <a:cs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838200" y="1856739"/>
            <a:ext cx="10515600" cy="0"/>
          </a:xfrm>
          <a:custGeom>
            <a:avLst/>
            <a:gdLst/>
            <a:ahLst/>
            <a:cxnLst/>
            <a:rect l="l" t="t" r="r" b="b"/>
            <a:pathLst>
              <a:path w="10515600">
                <a:moveTo>
                  <a:pt x="0" y="0"/>
                </a:moveTo>
                <a:lnTo>
                  <a:pt x="10515600" y="0"/>
                </a:lnTo>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txBox="1">
            <a:spLocks noGrp="1"/>
          </p:cNvSpPr>
          <p:nvPr>
            <p:ph type="title"/>
          </p:nvPr>
        </p:nvSpPr>
        <p:spPr>
          <a:xfrm>
            <a:off x="916939" y="1026032"/>
            <a:ext cx="7296150" cy="696595"/>
          </a:xfrm>
          <a:prstGeom prst="rect">
            <a:avLst/>
          </a:prstGeom>
        </p:spPr>
        <p:txBody>
          <a:bodyPr vert="horz" wrap="square" lIns="0" tIns="13335" rIns="0" bIns="0" rtlCol="0">
            <a:spAutoFit/>
          </a:bodyPr>
          <a:lstStyle/>
          <a:p>
            <a:pPr marL="12700">
              <a:lnSpc>
                <a:spcPct val="100000"/>
              </a:lnSpc>
              <a:spcBef>
                <a:spcPts val="105"/>
              </a:spcBef>
            </a:pPr>
            <a:r>
              <a:rPr spc="-155"/>
              <a:t>Announced</a:t>
            </a:r>
            <a:r>
              <a:rPr spc="-145"/>
              <a:t> </a:t>
            </a:r>
            <a:r>
              <a:rPr spc="-185"/>
              <a:t>Nuclear</a:t>
            </a:r>
            <a:r>
              <a:rPr spc="-145"/>
              <a:t> </a:t>
            </a:r>
            <a:r>
              <a:rPr spc="-330"/>
              <a:t>Projects</a:t>
            </a:r>
          </a:p>
        </p:txBody>
      </p:sp>
      <p:sp>
        <p:nvSpPr>
          <p:cNvPr id="5" name="object 5"/>
          <p:cNvSpPr txBox="1"/>
          <p:nvPr/>
        </p:nvSpPr>
        <p:spPr>
          <a:xfrm>
            <a:off x="721868" y="1904775"/>
            <a:ext cx="4923790" cy="4217670"/>
          </a:xfrm>
          <a:prstGeom prst="rect">
            <a:avLst/>
          </a:prstGeom>
        </p:spPr>
        <p:txBody>
          <a:bodyPr vert="horz" wrap="square" lIns="0" tIns="129540" rIns="0" bIns="0" rtlCol="0">
            <a:spAutoFit/>
          </a:bodyPr>
          <a:lstStyle/>
          <a:p>
            <a:pPr marL="12700" marR="0" lvl="0" indent="0" algn="l" defTabSz="914400" rtl="0" eaLnBrk="1" fontAlgn="auto" latinLnBrk="0" hangingPunct="1">
              <a:lnSpc>
                <a:spcPct val="100000"/>
              </a:lnSpc>
              <a:spcBef>
                <a:spcPts val="1020"/>
              </a:spcBef>
              <a:spcAft>
                <a:spcPts val="0"/>
              </a:spcAft>
              <a:buClrTx/>
              <a:buSzTx/>
              <a:buFontTx/>
              <a:buNone/>
              <a:tabLst/>
              <a:defRPr/>
            </a:pPr>
            <a:r>
              <a:rPr kumimoji="0" sz="2400" b="1" i="0" u="none" strike="noStrike" kern="0" cap="none" spc="-40" normalizeH="0" baseline="0" noProof="0">
                <a:ln>
                  <a:noFill/>
                </a:ln>
                <a:solidFill>
                  <a:srgbClr val="13284A"/>
                </a:solidFill>
                <a:effectLst/>
                <a:uLnTx/>
                <a:uFillTx/>
                <a:latin typeface="Tahoma"/>
                <a:ea typeface="+mn-ea"/>
                <a:cs typeface="Tahoma"/>
              </a:rPr>
              <a:t>Conventional</a:t>
            </a:r>
            <a:r>
              <a:rPr kumimoji="0" sz="2400" b="1" i="0" u="none" strike="noStrike" kern="0" cap="none" spc="-90" normalizeH="0" baseline="0" noProof="0">
                <a:ln>
                  <a:noFill/>
                </a:ln>
                <a:solidFill>
                  <a:srgbClr val="13284A"/>
                </a:solidFill>
                <a:effectLst/>
                <a:uLnTx/>
                <a:uFillTx/>
                <a:latin typeface="Tahoma"/>
                <a:ea typeface="+mn-ea"/>
                <a:cs typeface="Tahoma"/>
              </a:rPr>
              <a:t> </a:t>
            </a:r>
            <a:r>
              <a:rPr kumimoji="0" sz="2400" b="1" i="0" u="none" strike="noStrike" kern="0" cap="none" spc="-40" normalizeH="0" baseline="0" noProof="0">
                <a:ln>
                  <a:noFill/>
                </a:ln>
                <a:solidFill>
                  <a:srgbClr val="13284A"/>
                </a:solidFill>
                <a:effectLst/>
                <a:uLnTx/>
                <a:uFillTx/>
                <a:latin typeface="Tahoma"/>
                <a:ea typeface="+mn-ea"/>
                <a:cs typeface="Tahoma"/>
              </a:rPr>
              <a:t>Nuclear</a:t>
            </a:r>
            <a:r>
              <a:rPr kumimoji="0" sz="2400" b="1" i="0" u="none" strike="noStrike" kern="0" cap="none" spc="-95" normalizeH="0" baseline="0" noProof="0">
                <a:ln>
                  <a:noFill/>
                </a:ln>
                <a:solidFill>
                  <a:srgbClr val="13284A"/>
                </a:solidFill>
                <a:effectLst/>
                <a:uLnTx/>
                <a:uFillTx/>
                <a:latin typeface="Tahoma"/>
                <a:ea typeface="+mn-ea"/>
                <a:cs typeface="Tahoma"/>
              </a:rPr>
              <a:t> </a:t>
            </a:r>
            <a:r>
              <a:rPr kumimoji="0" sz="2400" b="1" i="0" u="none" strike="noStrike" kern="0" cap="none" spc="-45" normalizeH="0" baseline="0" noProof="0">
                <a:ln>
                  <a:noFill/>
                </a:ln>
                <a:solidFill>
                  <a:srgbClr val="13284A"/>
                </a:solidFill>
                <a:effectLst/>
                <a:uLnTx/>
                <a:uFillTx/>
                <a:latin typeface="Tahoma"/>
                <a:ea typeface="+mn-ea"/>
                <a:cs typeface="Tahoma"/>
              </a:rPr>
              <a:t>in</a:t>
            </a:r>
            <a:r>
              <a:rPr kumimoji="0" sz="2400" b="1" i="0" u="none" strike="noStrike" kern="0" cap="none" spc="-105" normalizeH="0" baseline="0" noProof="0">
                <a:ln>
                  <a:noFill/>
                </a:ln>
                <a:solidFill>
                  <a:srgbClr val="13284A"/>
                </a:solidFill>
                <a:effectLst/>
                <a:uLnTx/>
                <a:uFillTx/>
                <a:latin typeface="Tahoma"/>
                <a:ea typeface="+mn-ea"/>
                <a:cs typeface="Tahoma"/>
              </a:rPr>
              <a:t> </a:t>
            </a:r>
            <a:r>
              <a:rPr kumimoji="0" sz="2400" b="1" i="0" u="none" strike="noStrike" kern="0" cap="none" spc="-25" normalizeH="0" baseline="0" noProof="0">
                <a:ln>
                  <a:noFill/>
                </a:ln>
                <a:solidFill>
                  <a:srgbClr val="13284A"/>
                </a:solidFill>
                <a:effectLst/>
                <a:uLnTx/>
                <a:uFillTx/>
                <a:latin typeface="Tahoma"/>
                <a:ea typeface="+mn-ea"/>
                <a:cs typeface="Tahoma"/>
              </a:rPr>
              <a:t>PA</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ts val="2280"/>
              </a:lnSpc>
              <a:spcBef>
                <a:spcPts val="770"/>
              </a:spcBef>
              <a:spcAft>
                <a:spcPts val="0"/>
              </a:spcAft>
              <a:buClrTx/>
              <a:buSzTx/>
              <a:buFont typeface="Arial MT"/>
              <a:buChar char="•"/>
              <a:tabLst>
                <a:tab pos="240665" algn="l"/>
              </a:tabLst>
              <a:defRPr/>
            </a:pPr>
            <a:r>
              <a:rPr kumimoji="0" sz="2000" b="0" i="0" u="none" strike="noStrike" kern="0" cap="none" spc="0" normalizeH="0" baseline="0" noProof="0">
                <a:ln>
                  <a:noFill/>
                </a:ln>
                <a:solidFill>
                  <a:srgbClr val="13284A"/>
                </a:solidFill>
                <a:effectLst/>
                <a:uLnTx/>
                <a:uFillTx/>
                <a:latin typeface="Tahoma"/>
                <a:ea typeface="+mn-ea"/>
                <a:cs typeface="Tahoma"/>
              </a:rPr>
              <a:t>Amazon’s</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65" normalizeH="0" baseline="0" noProof="0">
                <a:ln>
                  <a:noFill/>
                </a:ln>
                <a:solidFill>
                  <a:srgbClr val="13284A"/>
                </a:solidFill>
                <a:effectLst/>
                <a:uLnTx/>
                <a:uFillTx/>
                <a:latin typeface="Tahoma"/>
                <a:ea typeface="+mn-ea"/>
                <a:cs typeface="Tahoma"/>
              </a:rPr>
              <a:t>Colossus</a:t>
            </a:r>
            <a:r>
              <a:rPr kumimoji="0" sz="2000" b="0" i="0" u="none" strike="noStrike" kern="0" cap="none" spc="-15" normalizeH="0" baseline="0" noProof="0">
                <a:ln>
                  <a:noFill/>
                </a:ln>
                <a:solidFill>
                  <a:srgbClr val="13284A"/>
                </a:solidFill>
                <a:effectLst/>
                <a:uLnTx/>
                <a:uFillTx/>
                <a:latin typeface="Tahoma"/>
                <a:ea typeface="+mn-ea"/>
                <a:cs typeface="Tahoma"/>
              </a:rPr>
              <a:t> </a:t>
            </a:r>
            <a:r>
              <a:rPr kumimoji="0" sz="2000" b="0" i="0" u="none" strike="noStrike" kern="0" cap="none" spc="65" normalizeH="0" baseline="0" noProof="0">
                <a:ln>
                  <a:noFill/>
                </a:ln>
                <a:solidFill>
                  <a:srgbClr val="13284A"/>
                </a:solidFill>
                <a:effectLst/>
                <a:uLnTx/>
                <a:uFillTx/>
                <a:latin typeface="Tahoma"/>
                <a:ea typeface="+mn-ea"/>
                <a:cs typeface="Tahoma"/>
              </a:rPr>
              <a:t>campus</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55" normalizeH="0" baseline="0" noProof="0">
                <a:ln>
                  <a:noFill/>
                </a:ln>
                <a:solidFill>
                  <a:srgbClr val="13284A"/>
                </a:solidFill>
                <a:effectLst/>
                <a:uLnTx/>
                <a:uFillTx/>
                <a:latin typeface="Tahoma"/>
                <a:ea typeface="+mn-ea"/>
                <a:cs typeface="Tahoma"/>
              </a:rPr>
              <a:t>collocated</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1300" marR="0" lvl="0" indent="0" algn="l" defTabSz="914400" rtl="0" eaLnBrk="1" fontAlgn="auto" latinLnBrk="0" hangingPunct="1">
              <a:lnSpc>
                <a:spcPts val="2280"/>
              </a:lnSpc>
              <a:spcBef>
                <a:spcPts val="0"/>
              </a:spcBef>
              <a:spcAft>
                <a:spcPts val="0"/>
              </a:spcAft>
              <a:buClrTx/>
              <a:buSzTx/>
              <a:buFontTx/>
              <a:buNone/>
              <a:tabLst/>
              <a:defRPr/>
            </a:pPr>
            <a:r>
              <a:rPr kumimoji="0" sz="2000" b="0" i="0" u="none" strike="noStrike" kern="0" cap="none" spc="0" normalizeH="0" baseline="0" noProof="0">
                <a:ln>
                  <a:noFill/>
                </a:ln>
                <a:solidFill>
                  <a:srgbClr val="13284A"/>
                </a:solidFill>
                <a:effectLst/>
                <a:uLnTx/>
                <a:uFillTx/>
                <a:latin typeface="Tahoma"/>
                <a:ea typeface="+mn-ea"/>
                <a:cs typeface="Tahoma"/>
              </a:rPr>
              <a:t>with</a:t>
            </a:r>
            <a:r>
              <a:rPr kumimoji="0" sz="2000" b="0" i="0" u="none" strike="noStrike" kern="0" cap="none" spc="-25" normalizeH="0" baseline="0" noProof="0">
                <a:ln>
                  <a:noFill/>
                </a:ln>
                <a:solidFill>
                  <a:srgbClr val="13284A"/>
                </a:solidFill>
                <a:effectLst/>
                <a:uLnTx/>
                <a:uFillTx/>
                <a:latin typeface="Tahoma"/>
                <a:ea typeface="+mn-ea"/>
                <a:cs typeface="Tahoma"/>
              </a:rPr>
              <a:t> Talen’s</a:t>
            </a:r>
            <a:r>
              <a:rPr kumimoji="0" sz="2000" b="0" i="0" u="none" strike="noStrike" kern="0" cap="none" spc="5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Susquehanna</a:t>
            </a:r>
            <a:r>
              <a:rPr kumimoji="0" sz="2000" b="0" i="0" u="none" strike="noStrike" kern="0" cap="none" spc="35"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plant</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1300" marR="5080" lvl="0" indent="-228600" algn="l" defTabSz="914400" rtl="0" eaLnBrk="1" fontAlgn="auto" latinLnBrk="0" hangingPunct="1">
              <a:lnSpc>
                <a:spcPts val="2160"/>
              </a:lnSpc>
              <a:spcBef>
                <a:spcPts val="1030"/>
              </a:spcBef>
              <a:spcAft>
                <a:spcPts val="0"/>
              </a:spcAft>
              <a:buClrTx/>
              <a:buSzTx/>
              <a:buFont typeface="Arial MT"/>
              <a:buChar char="•"/>
              <a:tabLst>
                <a:tab pos="241300" algn="l"/>
              </a:tabLst>
              <a:defRPr/>
            </a:pPr>
            <a:r>
              <a:rPr kumimoji="0" sz="2000" b="0" i="0" u="none" strike="noStrike" kern="0" cap="none" spc="50" normalizeH="0" baseline="0" noProof="0">
                <a:ln>
                  <a:noFill/>
                </a:ln>
                <a:solidFill>
                  <a:srgbClr val="13284A"/>
                </a:solidFill>
                <a:effectLst/>
                <a:uLnTx/>
                <a:uFillTx/>
                <a:latin typeface="Tahoma"/>
                <a:ea typeface="+mn-ea"/>
                <a:cs typeface="Tahoma"/>
              </a:rPr>
              <a:t>Microsoft</a:t>
            </a:r>
            <a:r>
              <a:rPr kumimoji="0" sz="2000" b="0" i="0" u="none" strike="noStrike" kern="0" cap="none" spc="-8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set</a:t>
            </a:r>
            <a:r>
              <a:rPr kumimoji="0" sz="2000" b="0" i="0" u="none" strike="noStrike" kern="0" cap="none" spc="-6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to</a:t>
            </a:r>
            <a:r>
              <a:rPr kumimoji="0" sz="2000" b="0" i="0" u="none" strike="noStrike" kern="0" cap="none" spc="-65"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restart</a:t>
            </a:r>
            <a:r>
              <a:rPr kumimoji="0" sz="2000" b="0" i="0" u="none" strike="noStrike" kern="0" cap="none" spc="-6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the</a:t>
            </a:r>
            <a:r>
              <a:rPr kumimoji="0" sz="2000" b="0" i="0" u="none" strike="noStrike" kern="0" cap="none" spc="-14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Three</a:t>
            </a:r>
            <a:r>
              <a:rPr kumimoji="0" sz="2000" b="0" i="0" u="none" strike="noStrike" kern="0" cap="none" spc="-80" normalizeH="0" baseline="0" noProof="0">
                <a:ln>
                  <a:noFill/>
                </a:ln>
                <a:solidFill>
                  <a:srgbClr val="13284A"/>
                </a:solidFill>
                <a:effectLst/>
                <a:uLnTx/>
                <a:uFillTx/>
                <a:latin typeface="Tahoma"/>
                <a:ea typeface="+mn-ea"/>
                <a:cs typeface="Tahoma"/>
              </a:rPr>
              <a:t> </a:t>
            </a:r>
            <a:r>
              <a:rPr kumimoji="0" sz="2000" b="0" i="0" u="none" strike="noStrike" kern="0" cap="none" spc="75" normalizeH="0" baseline="0" noProof="0">
                <a:ln>
                  <a:noFill/>
                </a:ln>
                <a:solidFill>
                  <a:srgbClr val="13284A"/>
                </a:solidFill>
                <a:effectLst/>
                <a:uLnTx/>
                <a:uFillTx/>
                <a:latin typeface="Tahoma"/>
                <a:ea typeface="+mn-ea"/>
                <a:cs typeface="Tahoma"/>
              </a:rPr>
              <a:t>Mile </a:t>
            </a:r>
            <a:r>
              <a:rPr kumimoji="0" sz="2000" b="0" i="0" u="none" strike="noStrike" kern="0" cap="none" spc="0" normalizeH="0" baseline="0" noProof="0">
                <a:ln>
                  <a:noFill/>
                </a:ln>
                <a:solidFill>
                  <a:srgbClr val="13284A"/>
                </a:solidFill>
                <a:effectLst/>
                <a:uLnTx/>
                <a:uFillTx/>
                <a:latin typeface="Tahoma"/>
                <a:ea typeface="+mn-ea"/>
                <a:cs typeface="Tahoma"/>
              </a:rPr>
              <a:t>Island</a:t>
            </a:r>
            <a:r>
              <a:rPr kumimoji="0" sz="2000" b="0" i="0" u="none" strike="noStrike" kern="0" cap="none" spc="-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Unit</a:t>
            </a:r>
            <a:r>
              <a:rPr kumimoji="0" sz="2000" b="0" i="0" u="none" strike="noStrike" kern="0" cap="none" spc="15" normalizeH="0" baseline="0" noProof="0">
                <a:ln>
                  <a:noFill/>
                </a:ln>
                <a:solidFill>
                  <a:srgbClr val="13284A"/>
                </a:solidFill>
                <a:effectLst/>
                <a:uLnTx/>
                <a:uFillTx/>
                <a:latin typeface="Tahoma"/>
                <a:ea typeface="+mn-ea"/>
                <a:cs typeface="Tahoma"/>
              </a:rPr>
              <a:t> </a:t>
            </a:r>
            <a:r>
              <a:rPr kumimoji="0" sz="2000" b="0" i="0" u="none" strike="noStrike" kern="0" cap="none" spc="65" normalizeH="0" baseline="0" noProof="0">
                <a:ln>
                  <a:noFill/>
                </a:ln>
                <a:solidFill>
                  <a:srgbClr val="13284A"/>
                </a:solidFill>
                <a:effectLst/>
                <a:uLnTx/>
                <a:uFillTx/>
                <a:latin typeface="Tahoma"/>
                <a:ea typeface="+mn-ea"/>
                <a:cs typeface="Tahoma"/>
              </a:rPr>
              <a:t>1</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Reactor</a:t>
            </a:r>
            <a:r>
              <a:rPr kumimoji="0" sz="2000" b="0" i="0" u="none" strike="noStrike" kern="0" cap="none" spc="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potentially</a:t>
            </a:r>
            <a:r>
              <a:rPr kumimoji="0" sz="2000" b="0" i="0" u="none" strike="noStrike" kern="0" cap="none" spc="-5"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by</a:t>
            </a:r>
            <a:r>
              <a:rPr kumimoji="0" sz="2000" b="0" i="0" u="none" strike="noStrike" kern="0" cap="none" spc="0" normalizeH="0" baseline="0" noProof="0">
                <a:ln>
                  <a:noFill/>
                </a:ln>
                <a:solidFill>
                  <a:srgbClr val="13284A"/>
                </a:solidFill>
                <a:effectLst/>
                <a:uLnTx/>
                <a:uFillTx/>
                <a:latin typeface="Tahoma"/>
                <a:ea typeface="+mn-ea"/>
                <a:cs typeface="Tahoma"/>
              </a:rPr>
              <a:t> </a:t>
            </a:r>
            <a:r>
              <a:rPr kumimoji="0" sz="2000" b="0" i="0" u="none" strike="noStrike" kern="0" cap="none" spc="40" normalizeH="0" baseline="0" noProof="0">
                <a:ln>
                  <a:noFill/>
                </a:ln>
                <a:solidFill>
                  <a:srgbClr val="13284A"/>
                </a:solidFill>
                <a:effectLst/>
                <a:uLnTx/>
                <a:uFillTx/>
                <a:latin typeface="Tahoma"/>
                <a:ea typeface="+mn-ea"/>
                <a:cs typeface="Tahoma"/>
              </a:rPr>
              <a:t>2027</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12700" marR="0" lvl="0" indent="0" algn="l" defTabSz="914400" rtl="0" eaLnBrk="1" fontAlgn="auto" latinLnBrk="0" hangingPunct="1">
              <a:lnSpc>
                <a:spcPct val="100000"/>
              </a:lnSpc>
              <a:spcBef>
                <a:spcPts val="670"/>
              </a:spcBef>
              <a:spcAft>
                <a:spcPts val="0"/>
              </a:spcAft>
              <a:buClrTx/>
              <a:buSzTx/>
              <a:buFontTx/>
              <a:buNone/>
              <a:tabLst/>
              <a:defRPr/>
            </a:pPr>
            <a:r>
              <a:rPr kumimoji="0" sz="2400" b="1" i="0" u="none" strike="noStrike" kern="0" cap="none" spc="0" normalizeH="0" baseline="0" noProof="0">
                <a:ln>
                  <a:noFill/>
                </a:ln>
                <a:solidFill>
                  <a:srgbClr val="13284A"/>
                </a:solidFill>
                <a:effectLst/>
                <a:uLnTx/>
                <a:uFillTx/>
                <a:latin typeface="Tahoma"/>
                <a:ea typeface="+mn-ea"/>
                <a:cs typeface="Tahoma"/>
              </a:rPr>
              <a:t>Advanced</a:t>
            </a:r>
            <a:r>
              <a:rPr kumimoji="0" sz="2400" b="1" i="0" u="none" strike="noStrike" kern="0" cap="none" spc="-175" normalizeH="0" baseline="0" noProof="0">
                <a:ln>
                  <a:noFill/>
                </a:ln>
                <a:solidFill>
                  <a:srgbClr val="13284A"/>
                </a:solidFill>
                <a:effectLst/>
                <a:uLnTx/>
                <a:uFillTx/>
                <a:latin typeface="Tahoma"/>
                <a:ea typeface="+mn-ea"/>
                <a:cs typeface="Tahoma"/>
              </a:rPr>
              <a:t> </a:t>
            </a:r>
            <a:r>
              <a:rPr kumimoji="0" sz="2400" b="1" i="0" u="none" strike="noStrike" kern="0" cap="none" spc="-10" normalizeH="0" baseline="0" noProof="0">
                <a:ln>
                  <a:noFill/>
                </a:ln>
                <a:solidFill>
                  <a:srgbClr val="13284A"/>
                </a:solidFill>
                <a:effectLst/>
                <a:uLnTx/>
                <a:uFillTx/>
                <a:latin typeface="Tahoma"/>
                <a:ea typeface="+mn-ea"/>
                <a:cs typeface="Tahoma"/>
              </a:rPr>
              <a:t>Nuclear</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ts val="2280"/>
              </a:lnSpc>
              <a:spcBef>
                <a:spcPts val="775"/>
              </a:spcBef>
              <a:spcAft>
                <a:spcPts val="0"/>
              </a:spcAft>
              <a:buClrTx/>
              <a:buSzTx/>
              <a:buFont typeface="Arial MT"/>
              <a:buChar char="•"/>
              <a:tabLst>
                <a:tab pos="240665" algn="l"/>
              </a:tabLst>
              <a:defRPr/>
            </a:pPr>
            <a:r>
              <a:rPr kumimoji="0" sz="2000" b="0" i="0" u="none" strike="noStrike" kern="0" cap="none" spc="125" normalizeH="0" baseline="0" noProof="0">
                <a:ln>
                  <a:noFill/>
                </a:ln>
                <a:solidFill>
                  <a:srgbClr val="13284A"/>
                </a:solidFill>
                <a:effectLst/>
                <a:uLnTx/>
                <a:uFillTx/>
                <a:latin typeface="Tahoma"/>
                <a:ea typeface="+mn-ea"/>
                <a:cs typeface="Tahoma"/>
              </a:rPr>
              <a:t>Google</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50" normalizeH="0" baseline="0" noProof="0">
                <a:ln>
                  <a:noFill/>
                </a:ln>
                <a:solidFill>
                  <a:srgbClr val="13284A"/>
                </a:solidFill>
                <a:effectLst/>
                <a:uLnTx/>
                <a:uFillTx/>
                <a:latin typeface="Tahoma"/>
                <a:ea typeface="+mn-ea"/>
                <a:cs typeface="Tahoma"/>
              </a:rPr>
              <a:t>&amp;</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500</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180" normalizeH="0" baseline="0" noProof="0">
                <a:ln>
                  <a:noFill/>
                </a:ln>
                <a:solidFill>
                  <a:srgbClr val="13284A"/>
                </a:solidFill>
                <a:effectLst/>
                <a:uLnTx/>
                <a:uFillTx/>
                <a:latin typeface="Tahoma"/>
                <a:ea typeface="+mn-ea"/>
                <a:cs typeface="Tahoma"/>
              </a:rPr>
              <a:t>MW</a:t>
            </a:r>
            <a:r>
              <a:rPr kumimoji="0" sz="2000" b="0" i="0" u="none" strike="noStrike" kern="0" cap="none" spc="-114"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Kairos</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55" normalizeH="0" baseline="0" noProof="0">
                <a:ln>
                  <a:noFill/>
                </a:ln>
                <a:solidFill>
                  <a:srgbClr val="13284A"/>
                </a:solidFill>
                <a:effectLst/>
                <a:uLnTx/>
                <a:uFillTx/>
                <a:latin typeface="Tahoma"/>
                <a:ea typeface="+mn-ea"/>
                <a:cs typeface="Tahoma"/>
              </a:rPr>
              <a:t>advanced</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1300" marR="0" lvl="0" indent="0" algn="l" defTabSz="914400" rtl="0" eaLnBrk="1" fontAlgn="auto" latinLnBrk="0" hangingPunct="1">
              <a:lnSpc>
                <a:spcPts val="2280"/>
              </a:lnSpc>
              <a:spcBef>
                <a:spcPts val="0"/>
              </a:spcBef>
              <a:spcAft>
                <a:spcPts val="0"/>
              </a:spcAft>
              <a:buClrTx/>
              <a:buSzTx/>
              <a:buFontTx/>
              <a:buNone/>
              <a:tabLst/>
              <a:defRPr/>
            </a:pPr>
            <a:r>
              <a:rPr kumimoji="0" sz="2000" b="0" i="0" u="none" strike="noStrike" kern="0" cap="none" spc="0" normalizeH="0" baseline="0" noProof="0">
                <a:ln>
                  <a:noFill/>
                </a:ln>
                <a:solidFill>
                  <a:srgbClr val="13284A"/>
                </a:solidFill>
                <a:effectLst/>
                <a:uLnTx/>
                <a:uFillTx/>
                <a:latin typeface="Tahoma"/>
                <a:ea typeface="+mn-ea"/>
                <a:cs typeface="Tahoma"/>
              </a:rPr>
              <a:t>nuclear</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reactor</a:t>
            </a:r>
            <a:r>
              <a:rPr kumimoji="0" sz="2000" b="0" i="0" u="none" strike="noStrike" kern="0" cap="none" spc="2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fleet</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by</a:t>
            </a:r>
            <a:r>
              <a:rPr kumimoji="0" sz="2000" b="0" i="0" u="none" strike="noStrike" kern="0" cap="none" spc="10" normalizeH="0" baseline="0" noProof="0">
                <a:ln>
                  <a:noFill/>
                </a:ln>
                <a:solidFill>
                  <a:srgbClr val="13284A"/>
                </a:solidFill>
                <a:effectLst/>
                <a:uLnTx/>
                <a:uFillTx/>
                <a:latin typeface="Tahoma"/>
                <a:ea typeface="+mn-ea"/>
                <a:cs typeface="Tahoma"/>
              </a:rPr>
              <a:t> </a:t>
            </a:r>
            <a:r>
              <a:rPr kumimoji="0" sz="2000" b="0" i="0" u="none" strike="noStrike" kern="0" cap="none" spc="40" normalizeH="0" baseline="0" noProof="0">
                <a:ln>
                  <a:noFill/>
                </a:ln>
                <a:solidFill>
                  <a:srgbClr val="13284A"/>
                </a:solidFill>
                <a:effectLst/>
                <a:uLnTx/>
                <a:uFillTx/>
                <a:latin typeface="Tahoma"/>
                <a:ea typeface="+mn-ea"/>
                <a:cs typeface="Tahoma"/>
              </a:rPr>
              <a:t>2035</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1300" marR="10795" lvl="0" indent="-228600" algn="l" defTabSz="914400" rtl="0" eaLnBrk="1" fontAlgn="auto" latinLnBrk="0" hangingPunct="1">
              <a:lnSpc>
                <a:spcPts val="2160"/>
              </a:lnSpc>
              <a:spcBef>
                <a:spcPts val="1025"/>
              </a:spcBef>
              <a:spcAft>
                <a:spcPts val="0"/>
              </a:spcAft>
              <a:buClrTx/>
              <a:buSzTx/>
              <a:buFont typeface="Arial MT"/>
              <a:buChar char="•"/>
              <a:tabLst>
                <a:tab pos="241300" algn="l"/>
              </a:tabLst>
              <a:defRPr/>
            </a:pPr>
            <a:r>
              <a:rPr kumimoji="0" sz="2000" b="0" i="0" u="none" strike="noStrike" kern="0" cap="none" spc="75" normalizeH="0" baseline="0" noProof="0">
                <a:ln>
                  <a:noFill/>
                </a:ln>
                <a:solidFill>
                  <a:srgbClr val="13284A"/>
                </a:solidFill>
                <a:effectLst/>
                <a:uLnTx/>
                <a:uFillTx/>
                <a:latin typeface="Tahoma"/>
                <a:ea typeface="+mn-ea"/>
                <a:cs typeface="Tahoma"/>
              </a:rPr>
              <a:t>Amazon</a:t>
            </a:r>
            <a:r>
              <a:rPr kumimoji="0" sz="2000" b="0" i="0" u="none" strike="noStrike" kern="0" cap="none" spc="-110" normalizeH="0" baseline="0" noProof="0">
                <a:ln>
                  <a:noFill/>
                </a:ln>
                <a:solidFill>
                  <a:srgbClr val="13284A"/>
                </a:solidFill>
                <a:effectLst/>
                <a:uLnTx/>
                <a:uFillTx/>
                <a:latin typeface="Tahoma"/>
                <a:ea typeface="+mn-ea"/>
                <a:cs typeface="Tahoma"/>
              </a:rPr>
              <a:t> </a:t>
            </a:r>
            <a:r>
              <a:rPr kumimoji="0" sz="2000" b="0" i="0" u="none" strike="noStrike" kern="0" cap="none" spc="55" normalizeH="0" baseline="0" noProof="0">
                <a:ln>
                  <a:noFill/>
                </a:ln>
                <a:solidFill>
                  <a:srgbClr val="13284A"/>
                </a:solidFill>
                <a:effectLst/>
                <a:uLnTx/>
                <a:uFillTx/>
                <a:latin typeface="Tahoma"/>
                <a:ea typeface="+mn-ea"/>
                <a:cs typeface="Tahoma"/>
              </a:rPr>
              <a:t>plans</a:t>
            </a:r>
            <a:r>
              <a:rPr kumimoji="0" sz="2000" b="0" i="0" u="none" strike="noStrike" kern="0" cap="none" spc="-11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to</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80" normalizeH="0" baseline="0" noProof="0">
                <a:ln>
                  <a:noFill/>
                </a:ln>
                <a:solidFill>
                  <a:srgbClr val="13284A"/>
                </a:solidFill>
                <a:effectLst/>
                <a:uLnTx/>
                <a:uFillTx/>
                <a:latin typeface="Tahoma"/>
                <a:ea typeface="+mn-ea"/>
                <a:cs typeface="Tahoma"/>
              </a:rPr>
              <a:t>bring</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60" normalizeH="0" baseline="0" noProof="0">
                <a:ln>
                  <a:noFill/>
                </a:ln>
                <a:solidFill>
                  <a:srgbClr val="13284A"/>
                </a:solidFill>
                <a:effectLst/>
                <a:uLnTx/>
                <a:uFillTx/>
                <a:latin typeface="Tahoma"/>
                <a:ea typeface="+mn-ea"/>
                <a:cs typeface="Tahoma"/>
              </a:rPr>
              <a:t>600</a:t>
            </a:r>
            <a:r>
              <a:rPr kumimoji="0" sz="2000" b="0" i="0" u="none" strike="noStrike" kern="0" cap="none" spc="-105" normalizeH="0" baseline="0" noProof="0">
                <a:ln>
                  <a:noFill/>
                </a:ln>
                <a:solidFill>
                  <a:srgbClr val="13284A"/>
                </a:solidFill>
                <a:effectLst/>
                <a:uLnTx/>
                <a:uFillTx/>
                <a:latin typeface="Tahoma"/>
                <a:ea typeface="+mn-ea"/>
                <a:cs typeface="Tahoma"/>
              </a:rPr>
              <a:t> </a:t>
            </a:r>
            <a:r>
              <a:rPr kumimoji="0" sz="2000" b="0" i="0" u="none" strike="noStrike" kern="0" cap="none" spc="180" normalizeH="0" baseline="0" noProof="0">
                <a:ln>
                  <a:noFill/>
                </a:ln>
                <a:solidFill>
                  <a:srgbClr val="13284A"/>
                </a:solidFill>
                <a:effectLst/>
                <a:uLnTx/>
                <a:uFillTx/>
                <a:latin typeface="Tahoma"/>
                <a:ea typeface="+mn-ea"/>
                <a:cs typeface="Tahoma"/>
              </a:rPr>
              <a:t>MW</a:t>
            </a:r>
            <a:r>
              <a:rPr kumimoji="0" sz="2000" b="0" i="0" u="none" strike="noStrike" kern="0" cap="none" spc="-12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of</a:t>
            </a:r>
            <a:r>
              <a:rPr kumimoji="0" sz="2000" b="0" i="0" u="none" strike="noStrike" kern="0" cap="none" spc="-50" normalizeH="0" baseline="0" noProof="0">
                <a:ln>
                  <a:noFill/>
                </a:ln>
                <a:solidFill>
                  <a:srgbClr val="13284A"/>
                </a:solidFill>
                <a:effectLst/>
                <a:uLnTx/>
                <a:uFillTx/>
                <a:latin typeface="Tahoma"/>
                <a:ea typeface="+mn-ea"/>
                <a:cs typeface="Tahoma"/>
              </a:rPr>
              <a:t> </a:t>
            </a:r>
            <a:r>
              <a:rPr kumimoji="0" sz="2000" b="0" i="0" u="none" strike="noStrike" kern="0" cap="none" spc="-20" normalizeH="0" baseline="0" noProof="0">
                <a:ln>
                  <a:noFill/>
                </a:ln>
                <a:solidFill>
                  <a:srgbClr val="13284A"/>
                </a:solidFill>
                <a:effectLst/>
                <a:uLnTx/>
                <a:uFillTx/>
                <a:latin typeface="Tahoma"/>
                <a:ea typeface="+mn-ea"/>
                <a:cs typeface="Tahoma"/>
              </a:rPr>
              <a:t>SMRs </a:t>
            </a:r>
            <a:r>
              <a:rPr kumimoji="0" sz="2000" b="0" i="0" u="none" strike="noStrike" kern="0" cap="none" spc="50" normalizeH="0" baseline="0" noProof="0">
                <a:ln>
                  <a:noFill/>
                </a:ln>
                <a:solidFill>
                  <a:srgbClr val="13284A"/>
                </a:solidFill>
                <a:effectLst/>
                <a:uLnTx/>
                <a:uFillTx/>
                <a:latin typeface="Tahoma"/>
                <a:ea typeface="+mn-ea"/>
                <a:cs typeface="Tahoma"/>
              </a:rPr>
              <a:t>through</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X-</a:t>
            </a:r>
            <a:r>
              <a:rPr kumimoji="0" sz="2000" b="0" i="0" u="none" strike="noStrike" kern="0" cap="none" spc="0" normalizeH="0" baseline="0" noProof="0">
                <a:ln>
                  <a:noFill/>
                </a:ln>
                <a:solidFill>
                  <a:srgbClr val="13284A"/>
                </a:solidFill>
                <a:effectLst/>
                <a:uLnTx/>
                <a:uFillTx/>
                <a:latin typeface="Tahoma"/>
                <a:ea typeface="+mn-ea"/>
                <a:cs typeface="Tahoma"/>
              </a:rPr>
              <a:t>energy</a:t>
            </a:r>
            <a:r>
              <a:rPr kumimoji="0" sz="2000" b="0" i="0" u="none" strike="noStrike" kern="0" cap="none" spc="-5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in</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150" normalizeH="0" baseline="0" noProof="0">
                <a:ln>
                  <a:noFill/>
                </a:ln>
                <a:solidFill>
                  <a:srgbClr val="13284A"/>
                </a:solidFill>
                <a:effectLst/>
                <a:uLnTx/>
                <a:uFillTx/>
                <a:latin typeface="Tahoma"/>
                <a:ea typeface="+mn-ea"/>
                <a:cs typeface="Tahoma"/>
              </a:rPr>
              <a:t>WA</a:t>
            </a:r>
            <a:r>
              <a:rPr kumimoji="0" sz="2000" b="0" i="0" u="none" strike="noStrike" kern="0" cap="none" spc="-90"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and</a:t>
            </a:r>
            <a:r>
              <a:rPr kumimoji="0" sz="2000" b="0" i="0" u="none" strike="noStrike" kern="0" cap="none" spc="-10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VA,</a:t>
            </a:r>
            <a:r>
              <a:rPr kumimoji="0" sz="2000" b="0" i="0" u="none" strike="noStrike" kern="0" cap="none" spc="-125" normalizeH="0" baseline="0" noProof="0">
                <a:ln>
                  <a:noFill/>
                </a:ln>
                <a:solidFill>
                  <a:srgbClr val="13284A"/>
                </a:solidFill>
                <a:effectLst/>
                <a:uLnTx/>
                <a:uFillTx/>
                <a:latin typeface="Tahoma"/>
                <a:ea typeface="+mn-ea"/>
                <a:cs typeface="Tahoma"/>
              </a:rPr>
              <a:t> </a:t>
            </a:r>
            <a:r>
              <a:rPr kumimoji="0" sz="2000" b="0" i="0" u="none" strike="noStrike" kern="0" cap="none" spc="70" normalizeH="0" baseline="0" noProof="0">
                <a:ln>
                  <a:noFill/>
                </a:ln>
                <a:solidFill>
                  <a:srgbClr val="13284A"/>
                </a:solidFill>
                <a:effectLst/>
                <a:uLnTx/>
                <a:uFillTx/>
                <a:latin typeface="Tahoma"/>
                <a:ea typeface="+mn-ea"/>
                <a:cs typeface="Tahoma"/>
              </a:rPr>
              <a:t>and</a:t>
            </a:r>
            <a:r>
              <a:rPr kumimoji="0" sz="2000" b="0" i="0" u="none" strike="noStrike" kern="0" cap="none" spc="-55" normalizeH="0" baseline="0" noProof="0">
                <a:ln>
                  <a:noFill/>
                </a:ln>
                <a:solidFill>
                  <a:srgbClr val="13284A"/>
                </a:solidFill>
                <a:effectLst/>
                <a:uLnTx/>
                <a:uFillTx/>
                <a:latin typeface="Tahoma"/>
                <a:ea typeface="+mn-ea"/>
                <a:cs typeface="Tahoma"/>
              </a:rPr>
              <a:t> </a:t>
            </a:r>
            <a:r>
              <a:rPr kumimoji="0" sz="2000" b="0" i="0" u="none" strike="noStrike" kern="0" cap="none" spc="-25" normalizeH="0" baseline="0" noProof="0">
                <a:ln>
                  <a:noFill/>
                </a:ln>
                <a:solidFill>
                  <a:srgbClr val="13284A"/>
                </a:solidFill>
                <a:effectLst/>
                <a:uLnTx/>
                <a:uFillTx/>
                <a:latin typeface="Tahoma"/>
                <a:ea typeface="+mn-ea"/>
                <a:cs typeface="Tahoma"/>
              </a:rPr>
              <a:t>is </a:t>
            </a:r>
            <a:r>
              <a:rPr kumimoji="0" sz="2000" b="0" i="0" u="none" strike="noStrike" kern="0" cap="none" spc="45" normalizeH="0" baseline="0" noProof="0">
                <a:ln>
                  <a:noFill/>
                </a:ln>
                <a:solidFill>
                  <a:srgbClr val="13284A"/>
                </a:solidFill>
                <a:effectLst/>
                <a:uLnTx/>
                <a:uFillTx/>
                <a:latin typeface="Tahoma"/>
                <a:ea typeface="+mn-ea"/>
                <a:cs typeface="Tahoma"/>
              </a:rPr>
              <a:t>partnered</a:t>
            </a:r>
            <a:r>
              <a:rPr kumimoji="0" sz="2000" b="0" i="0" u="none" strike="noStrike" kern="0" cap="none" spc="-9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with</a:t>
            </a:r>
            <a:r>
              <a:rPr kumimoji="0" sz="2000" b="0" i="0" u="none" strike="noStrike" kern="0" cap="none" spc="-165" normalizeH="0" baseline="0" noProof="0">
                <a:ln>
                  <a:noFill/>
                </a:ln>
                <a:solidFill>
                  <a:srgbClr val="13284A"/>
                </a:solidFill>
                <a:effectLst/>
                <a:uLnTx/>
                <a:uFillTx/>
                <a:latin typeface="Tahoma"/>
                <a:ea typeface="+mn-ea"/>
                <a:cs typeface="Tahoma"/>
              </a:rPr>
              <a:t> </a:t>
            </a:r>
            <a:r>
              <a:rPr kumimoji="0" sz="2000" b="0" i="0" u="none" strike="noStrike" kern="0" cap="none" spc="-10" normalizeH="0" baseline="0" noProof="0">
                <a:ln>
                  <a:noFill/>
                </a:ln>
                <a:solidFill>
                  <a:srgbClr val="13284A"/>
                </a:solidFill>
                <a:effectLst/>
                <a:uLnTx/>
                <a:uFillTx/>
                <a:latin typeface="Tahoma"/>
                <a:ea typeface="+mn-ea"/>
                <a:cs typeface="Tahoma"/>
              </a:rPr>
              <a:t>Talen</a:t>
            </a:r>
            <a:r>
              <a:rPr kumimoji="0" sz="2000" b="0" i="0" u="none" strike="noStrike" kern="0" cap="none" spc="-10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to</a:t>
            </a:r>
            <a:r>
              <a:rPr kumimoji="0" sz="2000" b="0" i="0" u="none" strike="noStrike" kern="0" cap="none" spc="-85" normalizeH="0" baseline="0" noProof="0">
                <a:ln>
                  <a:noFill/>
                </a:ln>
                <a:solidFill>
                  <a:srgbClr val="13284A"/>
                </a:solidFill>
                <a:effectLst/>
                <a:uLnTx/>
                <a:uFillTx/>
                <a:latin typeface="Tahoma"/>
                <a:ea typeface="+mn-ea"/>
                <a:cs typeface="Tahoma"/>
              </a:rPr>
              <a:t> </a:t>
            </a:r>
            <a:r>
              <a:rPr kumimoji="0" sz="2000" b="0" i="0" u="none" strike="noStrike" kern="0" cap="none" spc="60" normalizeH="0" baseline="0" noProof="0">
                <a:ln>
                  <a:noFill/>
                </a:ln>
                <a:solidFill>
                  <a:srgbClr val="13284A"/>
                </a:solidFill>
                <a:effectLst/>
                <a:uLnTx/>
                <a:uFillTx/>
                <a:latin typeface="Tahoma"/>
                <a:ea typeface="+mn-ea"/>
                <a:cs typeface="Tahoma"/>
              </a:rPr>
              <a:t>explore</a:t>
            </a:r>
            <a:r>
              <a:rPr kumimoji="0" sz="2000" b="0" i="0" u="none" strike="noStrike" kern="0" cap="none" spc="-114" normalizeH="0" baseline="0" noProof="0">
                <a:ln>
                  <a:noFill/>
                </a:ln>
                <a:solidFill>
                  <a:srgbClr val="13284A"/>
                </a:solidFill>
                <a:effectLst/>
                <a:uLnTx/>
                <a:uFillTx/>
                <a:latin typeface="Tahoma"/>
                <a:ea typeface="+mn-ea"/>
                <a:cs typeface="Tahoma"/>
              </a:rPr>
              <a:t> </a:t>
            </a:r>
            <a:r>
              <a:rPr kumimoji="0" sz="2000" b="0" i="0" u="none" strike="noStrike" kern="0" cap="none" spc="30" normalizeH="0" baseline="0" noProof="0">
                <a:ln>
                  <a:noFill/>
                </a:ln>
                <a:solidFill>
                  <a:srgbClr val="13284A"/>
                </a:solidFill>
                <a:effectLst/>
                <a:uLnTx/>
                <a:uFillTx/>
                <a:latin typeface="Tahoma"/>
                <a:ea typeface="+mn-ea"/>
                <a:cs typeface="Tahoma"/>
              </a:rPr>
              <a:t>SMR </a:t>
            </a:r>
            <a:r>
              <a:rPr kumimoji="0" sz="2000" b="0" i="0" u="none" strike="noStrike" kern="0" cap="none" spc="70" normalizeH="0" baseline="0" noProof="0">
                <a:ln>
                  <a:noFill/>
                </a:ln>
                <a:solidFill>
                  <a:srgbClr val="13284A"/>
                </a:solidFill>
                <a:effectLst/>
                <a:uLnTx/>
                <a:uFillTx/>
                <a:latin typeface="Tahoma"/>
                <a:ea typeface="+mn-ea"/>
                <a:cs typeface="Tahoma"/>
              </a:rPr>
              <a:t>development</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in</a:t>
            </a:r>
            <a:r>
              <a:rPr kumimoji="0" sz="2000" b="0" i="0" u="none" strike="noStrike" kern="0" cap="none" spc="-70" normalizeH="0" baseline="0" noProof="0">
                <a:ln>
                  <a:noFill/>
                </a:ln>
                <a:solidFill>
                  <a:srgbClr val="13284A"/>
                </a:solidFill>
                <a:effectLst/>
                <a:uLnTx/>
                <a:uFillTx/>
                <a:latin typeface="Tahoma"/>
                <a:ea typeface="+mn-ea"/>
                <a:cs typeface="Tahoma"/>
              </a:rPr>
              <a:t> </a:t>
            </a:r>
            <a:r>
              <a:rPr kumimoji="0" sz="2000" b="0" i="0" u="none" strike="noStrike" kern="0" cap="none" spc="40" normalizeH="0" baseline="0" noProof="0">
                <a:ln>
                  <a:noFill/>
                </a:ln>
                <a:solidFill>
                  <a:srgbClr val="13284A"/>
                </a:solidFill>
                <a:effectLst/>
                <a:uLnTx/>
                <a:uFillTx/>
                <a:latin typeface="Tahoma"/>
                <a:ea typeface="+mn-ea"/>
                <a:cs typeface="Tahoma"/>
              </a:rPr>
              <a:t>PA</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6" name="object 6"/>
          <p:cNvGrpSpPr/>
          <p:nvPr/>
        </p:nvGrpSpPr>
        <p:grpSpPr>
          <a:xfrm>
            <a:off x="5962650" y="1921687"/>
            <a:ext cx="5761355" cy="4660265"/>
            <a:chOff x="5962650" y="1921687"/>
            <a:chExt cx="5761355" cy="4660265"/>
          </a:xfrm>
        </p:grpSpPr>
        <p:pic>
          <p:nvPicPr>
            <p:cNvPr id="7" name="object 7"/>
            <p:cNvPicPr/>
            <p:nvPr/>
          </p:nvPicPr>
          <p:blipFill>
            <a:blip r:embed="rId3" cstate="print"/>
            <a:stretch>
              <a:fillRect/>
            </a:stretch>
          </p:blipFill>
          <p:spPr>
            <a:xfrm>
              <a:off x="5962650" y="1921687"/>
              <a:ext cx="5760974" cy="4166489"/>
            </a:xfrm>
            <a:prstGeom prst="rect">
              <a:avLst/>
            </a:prstGeom>
          </p:spPr>
        </p:pic>
        <p:pic>
          <p:nvPicPr>
            <p:cNvPr id="8" name="object 8"/>
            <p:cNvPicPr/>
            <p:nvPr/>
          </p:nvPicPr>
          <p:blipFill>
            <a:blip r:embed="rId4" cstate="print"/>
            <a:stretch>
              <a:fillRect/>
            </a:stretch>
          </p:blipFill>
          <p:spPr>
            <a:xfrm>
              <a:off x="8558402" y="5971488"/>
              <a:ext cx="2940939" cy="610069"/>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grpSp>
        <p:nvGrpSpPr>
          <p:cNvPr id="3" name="object 3"/>
          <p:cNvGrpSpPr/>
          <p:nvPr/>
        </p:nvGrpSpPr>
        <p:grpSpPr>
          <a:xfrm>
            <a:off x="0" y="0"/>
            <a:ext cx="12192000" cy="6858000"/>
            <a:chOff x="0" y="0"/>
            <a:chExt cx="12192000" cy="6858000"/>
          </a:xfrm>
        </p:grpSpPr>
        <p:sp>
          <p:nvSpPr>
            <p:cNvPr id="4" name="object 4"/>
            <p:cNvSpPr/>
            <p:nvPr/>
          </p:nvSpPr>
          <p:spPr>
            <a:xfrm>
              <a:off x="838200" y="1856739"/>
              <a:ext cx="10515600" cy="0"/>
            </a:xfrm>
            <a:custGeom>
              <a:avLst/>
              <a:gdLst/>
              <a:ahLst/>
              <a:cxnLst/>
              <a:rect l="l" t="t" r="r" b="b"/>
              <a:pathLst>
                <a:path w="10515600">
                  <a:moveTo>
                    <a:pt x="0" y="0"/>
                  </a:moveTo>
                  <a:lnTo>
                    <a:pt x="10515600" y="0"/>
                  </a:lnTo>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0" y="0"/>
              <a:ext cx="12192000" cy="6857999"/>
            </a:xfrm>
            <a:prstGeom prst="rect">
              <a:avLst/>
            </a:prstGeom>
          </p:spPr>
        </p:pic>
        <p:pic>
          <p:nvPicPr>
            <p:cNvPr id="6" name="object 6"/>
            <p:cNvPicPr/>
            <p:nvPr/>
          </p:nvPicPr>
          <p:blipFill>
            <a:blip r:embed="rId4" cstate="print"/>
            <a:stretch>
              <a:fillRect/>
            </a:stretch>
          </p:blipFill>
          <p:spPr>
            <a:xfrm>
              <a:off x="96253" y="4923548"/>
              <a:ext cx="6152134" cy="1629918"/>
            </a:xfrm>
            <a:prstGeom prst="rect">
              <a:avLst/>
            </a:prstGeom>
          </p:spPr>
        </p:pic>
        <p:pic>
          <p:nvPicPr>
            <p:cNvPr id="7" name="object 7"/>
            <p:cNvPicPr/>
            <p:nvPr/>
          </p:nvPicPr>
          <p:blipFill>
            <a:blip r:embed="rId5" cstate="print"/>
            <a:stretch>
              <a:fillRect/>
            </a:stretch>
          </p:blipFill>
          <p:spPr>
            <a:xfrm>
              <a:off x="6344665" y="3573538"/>
              <a:ext cx="5265801" cy="2979928"/>
            </a:xfrm>
            <a:prstGeom prst="rect">
              <a:avLst/>
            </a:prstGeom>
          </p:spPr>
        </p:pic>
        <p:pic>
          <p:nvPicPr>
            <p:cNvPr id="8" name="object 8"/>
            <p:cNvPicPr/>
            <p:nvPr/>
          </p:nvPicPr>
          <p:blipFill>
            <a:blip r:embed="rId6" cstate="print"/>
            <a:stretch>
              <a:fillRect/>
            </a:stretch>
          </p:blipFill>
          <p:spPr>
            <a:xfrm>
              <a:off x="5957823" y="511937"/>
              <a:ext cx="5634101" cy="1857375"/>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B580E-8E0D-6831-CF17-4598F856260E}"/>
              </a:ext>
            </a:extLst>
          </p:cNvPr>
          <p:cNvSpPr>
            <a:spLocks noGrp="1"/>
          </p:cNvSpPr>
          <p:nvPr>
            <p:ph type="ctrTitle"/>
          </p:nvPr>
        </p:nvSpPr>
        <p:spPr>
          <a:xfrm>
            <a:off x="2476190" y="1041400"/>
            <a:ext cx="8791575" cy="2387600"/>
          </a:xfrm>
        </p:spPr>
        <p:txBody>
          <a:bodyPr>
            <a:normAutofit/>
          </a:bodyPr>
          <a:lstStyle/>
          <a:p>
            <a:r>
              <a:rPr lang="en-US" sz="8000"/>
              <a:t>Data Centers at the local level</a:t>
            </a:r>
          </a:p>
        </p:txBody>
      </p:sp>
      <p:sp>
        <p:nvSpPr>
          <p:cNvPr id="3" name="Subtitle 2">
            <a:extLst>
              <a:ext uri="{FF2B5EF4-FFF2-40B4-BE49-F238E27FC236}">
                <a16:creationId xmlns:a16="http://schemas.microsoft.com/office/drawing/2014/main" id="{27F7A95F-028A-0110-79FF-B36A009DCD1B}"/>
              </a:ext>
            </a:extLst>
          </p:cNvPr>
          <p:cNvSpPr>
            <a:spLocks noGrp="1"/>
          </p:cNvSpPr>
          <p:nvPr>
            <p:ph type="subTitle" idx="1"/>
          </p:nvPr>
        </p:nvSpPr>
        <p:spPr>
          <a:xfrm>
            <a:off x="2289378" y="3664974"/>
            <a:ext cx="9635612" cy="1655762"/>
          </a:xfrm>
        </p:spPr>
        <p:txBody>
          <a:bodyPr>
            <a:noAutofit/>
          </a:bodyPr>
          <a:lstStyle/>
          <a:p>
            <a:r>
              <a:rPr lang="en-US" sz="2400"/>
              <a:t>Anneke L.W. van Rossum</a:t>
            </a:r>
          </a:p>
          <a:p>
            <a:r>
              <a:rPr lang="en-US" sz="2400"/>
              <a:t>Advocacy &amp; advancement coordinator – Delaware riverkeeper network</a:t>
            </a:r>
          </a:p>
          <a:p>
            <a:r>
              <a:rPr lang="en-US" sz="2400"/>
              <a:t>215-369-1188 ext 106</a:t>
            </a:r>
          </a:p>
          <a:p>
            <a:r>
              <a:rPr lang="en-US" sz="2400"/>
              <a:t>Anneke@delawareriverkeeper.org</a:t>
            </a:r>
          </a:p>
        </p:txBody>
      </p:sp>
      <p:pic>
        <p:nvPicPr>
          <p:cNvPr id="5" name="Picture 4">
            <a:extLst>
              <a:ext uri="{FF2B5EF4-FFF2-40B4-BE49-F238E27FC236}">
                <a16:creationId xmlns:a16="http://schemas.microsoft.com/office/drawing/2014/main" id="{39FAB60D-7EF4-6D39-1B53-5401AEC5DE0D}"/>
              </a:ext>
            </a:extLst>
          </p:cNvPr>
          <p:cNvPicPr>
            <a:picLocks noChangeAspect="1"/>
          </p:cNvPicPr>
          <p:nvPr/>
        </p:nvPicPr>
        <p:blipFill>
          <a:blip r:embed="rId2"/>
          <a:stretch>
            <a:fillRect/>
          </a:stretch>
        </p:blipFill>
        <p:spPr>
          <a:xfrm>
            <a:off x="11113428" y="5695951"/>
            <a:ext cx="1078572" cy="1162049"/>
          </a:xfrm>
          <a:prstGeom prst="rect">
            <a:avLst/>
          </a:prstGeom>
        </p:spPr>
      </p:pic>
    </p:spTree>
    <p:extLst>
      <p:ext uri="{BB962C8B-B14F-4D97-AF65-F5344CB8AC3E}">
        <p14:creationId xmlns:p14="http://schemas.microsoft.com/office/powerpoint/2010/main" val="1923824129"/>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6858000"/>
          </a:xfrm>
          <a:prstGeom prst="rect">
            <a:avLst/>
          </a:prstGeom>
        </p:spPr>
      </p:pic>
      <p:sp>
        <p:nvSpPr>
          <p:cNvPr id="3" name="object 3"/>
          <p:cNvSpPr/>
          <p:nvPr/>
        </p:nvSpPr>
        <p:spPr>
          <a:xfrm>
            <a:off x="838200" y="1856739"/>
            <a:ext cx="10515600" cy="0"/>
          </a:xfrm>
          <a:custGeom>
            <a:avLst/>
            <a:gdLst/>
            <a:ahLst/>
            <a:cxnLst/>
            <a:rect l="l" t="t" r="r" b="b"/>
            <a:pathLst>
              <a:path w="10515600">
                <a:moveTo>
                  <a:pt x="0" y="0"/>
                </a:moveTo>
                <a:lnTo>
                  <a:pt x="10515600" y="0"/>
                </a:lnTo>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txBox="1">
            <a:spLocks noGrp="1"/>
          </p:cNvSpPr>
          <p:nvPr>
            <p:ph type="title"/>
          </p:nvPr>
        </p:nvSpPr>
        <p:spPr>
          <a:xfrm>
            <a:off x="1050442" y="1059307"/>
            <a:ext cx="8227695" cy="696595"/>
          </a:xfrm>
          <a:prstGeom prst="rect">
            <a:avLst/>
          </a:prstGeom>
        </p:spPr>
        <p:txBody>
          <a:bodyPr vert="horz" wrap="square" lIns="0" tIns="13335" rIns="0" bIns="0" rtlCol="0">
            <a:spAutoFit/>
          </a:bodyPr>
          <a:lstStyle/>
          <a:p>
            <a:pPr marL="12700">
              <a:lnSpc>
                <a:spcPct val="100000"/>
              </a:lnSpc>
              <a:spcBef>
                <a:spcPts val="105"/>
              </a:spcBef>
            </a:pPr>
            <a:r>
              <a:rPr spc="-204"/>
              <a:t>Existing</a:t>
            </a:r>
            <a:r>
              <a:rPr spc="-180"/>
              <a:t> </a:t>
            </a:r>
            <a:r>
              <a:rPr spc="-185"/>
              <a:t>Nuclear</a:t>
            </a:r>
            <a:r>
              <a:rPr spc="-180"/>
              <a:t> </a:t>
            </a:r>
            <a:r>
              <a:rPr spc="-685"/>
              <a:t>+</a:t>
            </a:r>
            <a:r>
              <a:rPr spc="-170"/>
              <a:t> </a:t>
            </a:r>
            <a:r>
              <a:rPr spc="-235"/>
              <a:t>Data</a:t>
            </a:r>
            <a:r>
              <a:rPr spc="-160"/>
              <a:t> </a:t>
            </a:r>
            <a:r>
              <a:rPr spc="-150"/>
              <a:t>Centers</a:t>
            </a:r>
          </a:p>
        </p:txBody>
      </p:sp>
      <p:sp>
        <p:nvSpPr>
          <p:cNvPr id="5" name="object 5"/>
          <p:cNvSpPr txBox="1"/>
          <p:nvPr/>
        </p:nvSpPr>
        <p:spPr>
          <a:xfrm>
            <a:off x="9482455" y="6046723"/>
            <a:ext cx="235585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0" cap="none" spc="0" normalizeH="0" baseline="0" noProof="0">
                <a:ln>
                  <a:noFill/>
                </a:ln>
                <a:solidFill>
                  <a:srgbClr val="13284A"/>
                </a:solidFill>
                <a:effectLst/>
                <a:uLnTx/>
                <a:uFillTx/>
                <a:latin typeface="Tahoma"/>
                <a:ea typeface="+mn-ea"/>
                <a:cs typeface="Tahoma"/>
              </a:rPr>
              <a:t>PSEG</a:t>
            </a:r>
            <a:r>
              <a:rPr kumimoji="0" sz="1200" b="0" i="0" u="none" strike="noStrike" kern="0" cap="none" spc="55" normalizeH="0" baseline="0" noProof="0">
                <a:ln>
                  <a:noFill/>
                </a:ln>
                <a:solidFill>
                  <a:srgbClr val="13284A"/>
                </a:solidFill>
                <a:effectLst/>
                <a:uLnTx/>
                <a:uFillTx/>
                <a:latin typeface="Tahoma"/>
                <a:ea typeface="+mn-ea"/>
                <a:cs typeface="Tahoma"/>
              </a:rPr>
              <a:t> </a:t>
            </a:r>
            <a:r>
              <a:rPr kumimoji="0" sz="1200" b="0" i="0" u="none" strike="noStrike" kern="0" cap="none" spc="0" normalizeH="0" baseline="0" noProof="0">
                <a:ln>
                  <a:noFill/>
                </a:ln>
                <a:solidFill>
                  <a:srgbClr val="13284A"/>
                </a:solidFill>
                <a:effectLst/>
                <a:uLnTx/>
                <a:uFillTx/>
                <a:latin typeface="Tahoma"/>
                <a:ea typeface="+mn-ea"/>
                <a:cs typeface="Tahoma"/>
              </a:rPr>
              <a:t>nuclear</a:t>
            </a:r>
            <a:r>
              <a:rPr kumimoji="0" sz="1200" b="0" i="0" u="none" strike="noStrike" kern="0" cap="none" spc="75" normalizeH="0" baseline="0" noProof="0">
                <a:ln>
                  <a:noFill/>
                </a:ln>
                <a:solidFill>
                  <a:srgbClr val="13284A"/>
                </a:solidFill>
                <a:effectLst/>
                <a:uLnTx/>
                <a:uFillTx/>
                <a:latin typeface="Tahoma"/>
                <a:ea typeface="+mn-ea"/>
                <a:cs typeface="Tahoma"/>
              </a:rPr>
              <a:t> </a:t>
            </a:r>
            <a:r>
              <a:rPr kumimoji="0" sz="1200" b="0" i="0" u="none" strike="noStrike" kern="0" cap="none" spc="0" normalizeH="0" baseline="0" noProof="0">
                <a:ln>
                  <a:noFill/>
                </a:ln>
                <a:solidFill>
                  <a:srgbClr val="13284A"/>
                </a:solidFill>
                <a:effectLst/>
                <a:uLnTx/>
                <a:uFillTx/>
                <a:latin typeface="Tahoma"/>
                <a:ea typeface="+mn-ea"/>
                <a:cs typeface="Tahoma"/>
              </a:rPr>
              <a:t>plant</a:t>
            </a:r>
            <a:r>
              <a:rPr kumimoji="0" sz="1200" b="0" i="0" u="none" strike="noStrike" kern="0" cap="none" spc="45" normalizeH="0" baseline="0" noProof="0">
                <a:ln>
                  <a:noFill/>
                </a:ln>
                <a:solidFill>
                  <a:srgbClr val="13284A"/>
                </a:solidFill>
                <a:effectLst/>
                <a:uLnTx/>
                <a:uFillTx/>
                <a:latin typeface="Tahoma"/>
                <a:ea typeface="+mn-ea"/>
                <a:cs typeface="Tahoma"/>
              </a:rPr>
              <a:t> </a:t>
            </a:r>
            <a:r>
              <a:rPr kumimoji="0" sz="1200" b="0" i="0" u="none" strike="noStrike" kern="0" cap="none" spc="0" normalizeH="0" baseline="0" noProof="0">
                <a:ln>
                  <a:noFill/>
                </a:ln>
                <a:solidFill>
                  <a:srgbClr val="13284A"/>
                </a:solidFill>
                <a:effectLst/>
                <a:uLnTx/>
                <a:uFillTx/>
                <a:latin typeface="Tahoma"/>
                <a:ea typeface="+mn-ea"/>
                <a:cs typeface="Tahoma"/>
              </a:rPr>
              <a:t>in</a:t>
            </a:r>
            <a:r>
              <a:rPr kumimoji="0" sz="1200" b="0" i="0" u="none" strike="noStrike" kern="0" cap="none" spc="60" normalizeH="0" baseline="0" noProof="0">
                <a:ln>
                  <a:noFill/>
                </a:ln>
                <a:solidFill>
                  <a:srgbClr val="13284A"/>
                </a:solidFill>
                <a:effectLst/>
                <a:uLnTx/>
                <a:uFillTx/>
                <a:latin typeface="Tahoma"/>
                <a:ea typeface="+mn-ea"/>
                <a:cs typeface="Tahoma"/>
              </a:rPr>
              <a:t> </a:t>
            </a:r>
            <a:r>
              <a:rPr kumimoji="0" sz="1200" b="0" i="0" u="none" strike="noStrike" kern="0" cap="none" spc="0" normalizeH="0" baseline="0" noProof="0">
                <a:ln>
                  <a:noFill/>
                </a:ln>
                <a:solidFill>
                  <a:srgbClr val="13284A"/>
                </a:solidFill>
                <a:effectLst/>
                <a:uLnTx/>
                <a:uFillTx/>
                <a:latin typeface="Tahoma"/>
                <a:ea typeface="+mn-ea"/>
                <a:cs typeface="Tahoma"/>
              </a:rPr>
              <a:t>New</a:t>
            </a:r>
            <a:r>
              <a:rPr kumimoji="0" sz="1200" b="0" i="0" u="none" strike="noStrike" kern="0" cap="none" spc="30" normalizeH="0" baseline="0" noProof="0">
                <a:ln>
                  <a:noFill/>
                </a:ln>
                <a:solidFill>
                  <a:srgbClr val="13284A"/>
                </a:solidFill>
                <a:effectLst/>
                <a:uLnTx/>
                <a:uFillTx/>
                <a:latin typeface="Tahoma"/>
                <a:ea typeface="+mn-ea"/>
                <a:cs typeface="Tahoma"/>
              </a:rPr>
              <a:t> </a:t>
            </a:r>
            <a:r>
              <a:rPr kumimoji="0" sz="1200" b="0" i="0" u="none" strike="noStrike" kern="0" cap="none" spc="-10" normalizeH="0" baseline="0" noProof="0">
                <a:ln>
                  <a:noFill/>
                </a:ln>
                <a:solidFill>
                  <a:srgbClr val="13284A"/>
                </a:solidFill>
                <a:effectLst/>
                <a:uLnTx/>
                <a:uFillTx/>
                <a:latin typeface="Tahoma"/>
                <a:ea typeface="+mn-ea"/>
                <a:cs typeface="Tahoma"/>
              </a:rPr>
              <a:t>Jersey</a:t>
            </a:r>
            <a:endParaRPr kumimoji="0" sz="1200" b="0" i="0" u="none" strike="noStrike" kern="0" cap="none" spc="0" normalizeH="0" baseline="0" noProof="0">
              <a:ln>
                <a:noFill/>
              </a:ln>
              <a:solidFill>
                <a:sysClr val="windowText" lastClr="000000"/>
              </a:solidFill>
              <a:effectLst/>
              <a:uLnTx/>
              <a:uFillTx/>
              <a:latin typeface="Tahoma"/>
              <a:ea typeface="+mn-ea"/>
              <a:cs typeface="Tahoma"/>
            </a:endParaRPr>
          </a:p>
        </p:txBody>
      </p:sp>
      <p:pic>
        <p:nvPicPr>
          <p:cNvPr id="6" name="object 6"/>
          <p:cNvPicPr/>
          <p:nvPr/>
        </p:nvPicPr>
        <p:blipFill>
          <a:blip r:embed="rId3" cstate="print"/>
          <a:stretch>
            <a:fillRect/>
          </a:stretch>
        </p:blipFill>
        <p:spPr>
          <a:xfrm>
            <a:off x="6229350" y="2292807"/>
            <a:ext cx="5705475" cy="3657600"/>
          </a:xfrm>
          <a:prstGeom prst="rect">
            <a:avLst/>
          </a:prstGeom>
        </p:spPr>
      </p:pic>
      <p:sp>
        <p:nvSpPr>
          <p:cNvPr id="7" name="object 7"/>
          <p:cNvSpPr txBox="1"/>
          <p:nvPr/>
        </p:nvSpPr>
        <p:spPr>
          <a:xfrm>
            <a:off x="916939" y="2767711"/>
            <a:ext cx="5012690" cy="2626995"/>
          </a:xfrm>
          <a:prstGeom prst="rect">
            <a:avLst/>
          </a:prstGeom>
        </p:spPr>
        <p:txBody>
          <a:bodyPr vert="horz" wrap="square" lIns="0" tIns="60960" rIns="0" bIns="0" rtlCol="0">
            <a:spAutoFit/>
          </a:bodyPr>
          <a:lstStyle/>
          <a:p>
            <a:pPr marL="240029" marR="90805" lvl="0" indent="-227965" algn="l" defTabSz="914400" rtl="0" eaLnBrk="1" fontAlgn="auto" latinLnBrk="0" hangingPunct="1">
              <a:lnSpc>
                <a:spcPts val="3020"/>
              </a:lnSpc>
              <a:spcBef>
                <a:spcPts val="480"/>
              </a:spcBef>
              <a:spcAft>
                <a:spcPts val="0"/>
              </a:spcAft>
              <a:buClrTx/>
              <a:buSzTx/>
              <a:buFont typeface="Arial MT"/>
              <a:buChar char="•"/>
              <a:tabLst>
                <a:tab pos="241300" algn="l"/>
              </a:tabLst>
              <a:defRPr/>
            </a:pPr>
            <a:r>
              <a:rPr kumimoji="0" sz="2800" b="0" i="0" u="none" strike="noStrike" kern="0" cap="none" spc="85" normalizeH="0" baseline="0" noProof="0">
                <a:ln>
                  <a:noFill/>
                </a:ln>
                <a:solidFill>
                  <a:srgbClr val="13284A"/>
                </a:solidFill>
                <a:effectLst/>
                <a:uLnTx/>
                <a:uFillTx/>
                <a:latin typeface="Tahoma"/>
                <a:ea typeface="+mn-ea"/>
                <a:cs typeface="Tahoma"/>
              </a:rPr>
              <a:t>93</a:t>
            </a:r>
            <a:r>
              <a:rPr kumimoji="0" sz="2800" b="0" i="0" u="none" strike="noStrike" kern="0" cap="none" spc="-150" normalizeH="0" baseline="0" noProof="0">
                <a:ln>
                  <a:noFill/>
                </a:ln>
                <a:solidFill>
                  <a:srgbClr val="13284A"/>
                </a:solidFill>
                <a:effectLst/>
                <a:uLnTx/>
                <a:uFillTx/>
                <a:latin typeface="Tahoma"/>
                <a:ea typeface="+mn-ea"/>
                <a:cs typeface="Tahoma"/>
              </a:rPr>
              <a:t> </a:t>
            </a:r>
            <a:r>
              <a:rPr kumimoji="0" sz="2800" b="0" i="0" u="none" strike="noStrike" kern="0" cap="none" spc="215" normalizeH="0" baseline="0" noProof="0">
                <a:ln>
                  <a:noFill/>
                </a:ln>
                <a:solidFill>
                  <a:srgbClr val="13284A"/>
                </a:solidFill>
                <a:effectLst/>
                <a:uLnTx/>
                <a:uFillTx/>
                <a:latin typeface="Tahoma"/>
                <a:ea typeface="+mn-ea"/>
                <a:cs typeface="Tahoma"/>
              </a:rPr>
              <a:t>GW</a:t>
            </a:r>
            <a:r>
              <a:rPr kumimoji="0" sz="2800" b="0" i="0" u="none" strike="noStrike" kern="0" cap="none" spc="-175" normalizeH="0" baseline="0" noProof="0">
                <a:ln>
                  <a:noFill/>
                </a:ln>
                <a:solidFill>
                  <a:srgbClr val="13284A"/>
                </a:solidFill>
                <a:effectLst/>
                <a:uLnTx/>
                <a:uFillTx/>
                <a:latin typeface="Tahoma"/>
                <a:ea typeface="+mn-ea"/>
                <a:cs typeface="Tahoma"/>
              </a:rPr>
              <a:t> </a:t>
            </a:r>
            <a:r>
              <a:rPr kumimoji="0" sz="2800" b="0" i="0" u="none" strike="noStrike" kern="0" cap="none" spc="50" normalizeH="0" baseline="0" noProof="0">
                <a:ln>
                  <a:noFill/>
                </a:ln>
                <a:solidFill>
                  <a:srgbClr val="13284A"/>
                </a:solidFill>
                <a:effectLst/>
                <a:uLnTx/>
                <a:uFillTx/>
                <a:latin typeface="Tahoma"/>
                <a:ea typeface="+mn-ea"/>
                <a:cs typeface="Tahoma"/>
              </a:rPr>
              <a:t>in</a:t>
            </a:r>
            <a:r>
              <a:rPr kumimoji="0" sz="2800" b="0" i="0" u="none" strike="noStrike" kern="0" cap="none" spc="-150" normalizeH="0" baseline="0" noProof="0">
                <a:ln>
                  <a:noFill/>
                </a:ln>
                <a:solidFill>
                  <a:srgbClr val="13284A"/>
                </a:solidFill>
                <a:effectLst/>
                <a:uLnTx/>
                <a:uFillTx/>
                <a:latin typeface="Tahoma"/>
                <a:ea typeface="+mn-ea"/>
                <a:cs typeface="Tahoma"/>
              </a:rPr>
              <a:t> </a:t>
            </a:r>
            <a:r>
              <a:rPr kumimoji="0" sz="2800" b="0" i="0" u="none" strike="noStrike" kern="0" cap="none" spc="110" normalizeH="0" baseline="0" noProof="0">
                <a:ln>
                  <a:noFill/>
                </a:ln>
                <a:solidFill>
                  <a:srgbClr val="13284A"/>
                </a:solidFill>
                <a:effectLst/>
                <a:uLnTx/>
                <a:uFillTx/>
                <a:latin typeface="Tahoma"/>
                <a:ea typeface="+mn-ea"/>
                <a:cs typeface="Tahoma"/>
              </a:rPr>
              <a:t>PJM,</a:t>
            </a:r>
            <a:r>
              <a:rPr kumimoji="0" sz="2800" b="0" i="0" u="none" strike="noStrike" kern="0" cap="none" spc="-225" normalizeH="0" baseline="0" noProof="0">
                <a:ln>
                  <a:noFill/>
                </a:ln>
                <a:solidFill>
                  <a:srgbClr val="13284A"/>
                </a:solidFill>
                <a:effectLst/>
                <a:uLnTx/>
                <a:uFillTx/>
                <a:latin typeface="Tahoma"/>
                <a:ea typeface="+mn-ea"/>
                <a:cs typeface="Tahoma"/>
              </a:rPr>
              <a:t> </a:t>
            </a:r>
            <a:r>
              <a:rPr kumimoji="0" sz="2800" b="0" i="0" u="none" strike="noStrike" kern="0" cap="none" spc="0" normalizeH="0" baseline="0" noProof="0">
                <a:ln>
                  <a:noFill/>
                </a:ln>
                <a:solidFill>
                  <a:srgbClr val="13284A"/>
                </a:solidFill>
                <a:effectLst/>
                <a:uLnTx/>
                <a:uFillTx/>
                <a:latin typeface="Tahoma"/>
                <a:ea typeface="+mn-ea"/>
                <a:cs typeface="Tahoma"/>
              </a:rPr>
              <a:t>MISO,</a:t>
            </a:r>
            <a:r>
              <a:rPr kumimoji="0" sz="2800" b="0" i="0" u="none" strike="noStrike" kern="0" cap="none" spc="-225" normalizeH="0" baseline="0" noProof="0">
                <a:ln>
                  <a:noFill/>
                </a:ln>
                <a:solidFill>
                  <a:srgbClr val="13284A"/>
                </a:solidFill>
                <a:effectLst/>
                <a:uLnTx/>
                <a:uFillTx/>
                <a:latin typeface="Tahoma"/>
                <a:ea typeface="+mn-ea"/>
                <a:cs typeface="Tahoma"/>
              </a:rPr>
              <a:t> </a:t>
            </a:r>
            <a:r>
              <a:rPr kumimoji="0" sz="2800" b="0" i="0" u="none" strike="noStrike" kern="0" cap="none" spc="-10" normalizeH="0" baseline="0" noProof="0">
                <a:ln>
                  <a:noFill/>
                </a:ln>
                <a:solidFill>
                  <a:srgbClr val="13284A"/>
                </a:solidFill>
                <a:effectLst/>
                <a:uLnTx/>
                <a:uFillTx/>
                <a:latin typeface="Tahoma"/>
                <a:ea typeface="+mn-ea"/>
                <a:cs typeface="Tahoma"/>
              </a:rPr>
              <a:t>NYISO, 	ISO-</a:t>
            </a:r>
            <a:r>
              <a:rPr kumimoji="0" sz="2800" b="0" i="0" u="none" strike="noStrike" kern="0" cap="none" spc="114" normalizeH="0" baseline="0" noProof="0">
                <a:ln>
                  <a:noFill/>
                </a:ln>
                <a:solidFill>
                  <a:srgbClr val="13284A"/>
                </a:solidFill>
                <a:effectLst/>
                <a:uLnTx/>
                <a:uFillTx/>
                <a:latin typeface="Tahoma"/>
                <a:ea typeface="+mn-ea"/>
                <a:cs typeface="Tahoma"/>
              </a:rPr>
              <a:t>NE</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a:p>
            <a:pPr marL="240029" marR="5080" lvl="0" indent="-227965" algn="l" defTabSz="914400" rtl="0" eaLnBrk="1" fontAlgn="auto" latinLnBrk="0" hangingPunct="1">
              <a:lnSpc>
                <a:spcPts val="3020"/>
              </a:lnSpc>
              <a:spcBef>
                <a:spcPts val="1015"/>
              </a:spcBef>
              <a:spcAft>
                <a:spcPts val="0"/>
              </a:spcAft>
              <a:buClrTx/>
              <a:buSzTx/>
              <a:buFont typeface="Arial MT"/>
              <a:buChar char="•"/>
              <a:tabLst>
                <a:tab pos="241300" algn="l"/>
              </a:tabLst>
              <a:defRPr/>
            </a:pPr>
            <a:r>
              <a:rPr kumimoji="0" sz="2800" b="0" i="0" u="none" strike="noStrike" kern="0" cap="none" spc="-200" normalizeH="0" baseline="0" noProof="0">
                <a:ln>
                  <a:noFill/>
                </a:ln>
                <a:solidFill>
                  <a:srgbClr val="13284A"/>
                </a:solidFill>
                <a:effectLst/>
                <a:uLnTx/>
                <a:uFillTx/>
                <a:latin typeface="Tahoma"/>
                <a:ea typeface="+mn-ea"/>
                <a:cs typeface="Tahoma"/>
              </a:rPr>
              <a:t>If</a:t>
            </a:r>
            <a:r>
              <a:rPr kumimoji="0" sz="2800" b="0" i="0" u="none" strike="noStrike" kern="0" cap="none" spc="-100" normalizeH="0" baseline="0" noProof="0">
                <a:ln>
                  <a:noFill/>
                </a:ln>
                <a:solidFill>
                  <a:srgbClr val="13284A"/>
                </a:solidFill>
                <a:effectLst/>
                <a:uLnTx/>
                <a:uFillTx/>
                <a:latin typeface="Tahoma"/>
                <a:ea typeface="+mn-ea"/>
                <a:cs typeface="Tahoma"/>
              </a:rPr>
              <a:t> </a:t>
            </a:r>
            <a:r>
              <a:rPr kumimoji="0" sz="2800" b="0" i="0" u="none" strike="noStrike" kern="0" cap="none" spc="55" normalizeH="0" baseline="0" noProof="0">
                <a:ln>
                  <a:noFill/>
                </a:ln>
                <a:solidFill>
                  <a:srgbClr val="13284A"/>
                </a:solidFill>
                <a:effectLst/>
                <a:uLnTx/>
                <a:uFillTx/>
                <a:latin typeface="Tahoma"/>
                <a:ea typeface="+mn-ea"/>
                <a:cs typeface="Tahoma"/>
              </a:rPr>
              <a:t>even</a:t>
            </a:r>
            <a:r>
              <a:rPr kumimoji="0" sz="2800" b="0" i="0" u="none" strike="noStrike" kern="0" cap="none" spc="-165" normalizeH="0" baseline="0" noProof="0">
                <a:ln>
                  <a:noFill/>
                </a:ln>
                <a:solidFill>
                  <a:srgbClr val="13284A"/>
                </a:solidFill>
                <a:effectLst/>
                <a:uLnTx/>
                <a:uFillTx/>
                <a:latin typeface="Tahoma"/>
                <a:ea typeface="+mn-ea"/>
                <a:cs typeface="Tahoma"/>
              </a:rPr>
              <a:t> </a:t>
            </a:r>
            <a:r>
              <a:rPr kumimoji="0" sz="2800" b="0" i="0" u="none" strike="noStrike" kern="0" cap="none" spc="0" normalizeH="0" baseline="0" noProof="0">
                <a:ln>
                  <a:noFill/>
                </a:ln>
                <a:solidFill>
                  <a:srgbClr val="13284A"/>
                </a:solidFill>
                <a:effectLst/>
                <a:uLnTx/>
                <a:uFillTx/>
                <a:latin typeface="Tahoma"/>
                <a:ea typeface="+mn-ea"/>
                <a:cs typeface="Tahoma"/>
              </a:rPr>
              <a:t>half</a:t>
            </a:r>
            <a:r>
              <a:rPr kumimoji="0" sz="2800" b="0" i="0" u="none" strike="noStrike" kern="0" cap="none" spc="-75" normalizeH="0" baseline="0" noProof="0">
                <a:ln>
                  <a:noFill/>
                </a:ln>
                <a:solidFill>
                  <a:srgbClr val="13284A"/>
                </a:solidFill>
                <a:effectLst/>
                <a:uLnTx/>
                <a:uFillTx/>
                <a:latin typeface="Tahoma"/>
                <a:ea typeface="+mn-ea"/>
                <a:cs typeface="Tahoma"/>
              </a:rPr>
              <a:t> </a:t>
            </a:r>
            <a:r>
              <a:rPr kumimoji="0" sz="2800" b="0" i="0" u="none" strike="noStrike" kern="0" cap="none" spc="180" normalizeH="0" baseline="0" noProof="0">
                <a:ln>
                  <a:noFill/>
                </a:ln>
                <a:solidFill>
                  <a:srgbClr val="13284A"/>
                </a:solidFill>
                <a:effectLst/>
                <a:uLnTx/>
                <a:uFillTx/>
                <a:latin typeface="Tahoma"/>
                <a:ea typeface="+mn-ea"/>
                <a:cs typeface="Tahoma"/>
              </a:rPr>
              <a:t>go</a:t>
            </a:r>
            <a:r>
              <a:rPr kumimoji="0" sz="2800" b="0" i="0" u="none" strike="noStrike" kern="0" cap="none" spc="-165" normalizeH="0" baseline="0" noProof="0">
                <a:ln>
                  <a:noFill/>
                </a:ln>
                <a:solidFill>
                  <a:srgbClr val="13284A"/>
                </a:solidFill>
                <a:effectLst/>
                <a:uLnTx/>
                <a:uFillTx/>
                <a:latin typeface="Tahoma"/>
                <a:ea typeface="+mn-ea"/>
                <a:cs typeface="Tahoma"/>
              </a:rPr>
              <a:t> </a:t>
            </a:r>
            <a:r>
              <a:rPr kumimoji="0" sz="2800" b="0" i="0" u="none" strike="noStrike" kern="0" cap="none" spc="60" normalizeH="0" baseline="0" noProof="0">
                <a:ln>
                  <a:noFill/>
                </a:ln>
                <a:solidFill>
                  <a:srgbClr val="13284A"/>
                </a:solidFill>
                <a:effectLst/>
                <a:uLnTx/>
                <a:uFillTx/>
                <a:latin typeface="Tahoma"/>
                <a:ea typeface="+mn-ea"/>
                <a:cs typeface="Tahoma"/>
              </a:rPr>
              <a:t>BTM,</a:t>
            </a:r>
            <a:r>
              <a:rPr kumimoji="0" sz="2800" b="0" i="0" u="none" strike="noStrike" kern="0" cap="none" spc="-215" normalizeH="0" baseline="0" noProof="0">
                <a:ln>
                  <a:noFill/>
                </a:ln>
                <a:solidFill>
                  <a:srgbClr val="13284A"/>
                </a:solidFill>
                <a:effectLst/>
                <a:uLnTx/>
                <a:uFillTx/>
                <a:latin typeface="Tahoma"/>
                <a:ea typeface="+mn-ea"/>
                <a:cs typeface="Tahoma"/>
              </a:rPr>
              <a:t> </a:t>
            </a:r>
            <a:r>
              <a:rPr kumimoji="0" sz="2800" b="0" i="0" u="none" strike="noStrike" kern="0" cap="none" spc="100" normalizeH="0" baseline="0" noProof="0">
                <a:ln>
                  <a:noFill/>
                </a:ln>
                <a:solidFill>
                  <a:srgbClr val="13284A"/>
                </a:solidFill>
                <a:effectLst/>
                <a:uLnTx/>
                <a:uFillTx/>
                <a:latin typeface="Tahoma"/>
                <a:ea typeface="+mn-ea"/>
                <a:cs typeface="Tahoma"/>
              </a:rPr>
              <a:t>could 	</a:t>
            </a:r>
            <a:r>
              <a:rPr kumimoji="0" sz="2800" b="0" i="0" u="none" strike="noStrike" kern="0" cap="none" spc="0" normalizeH="0" baseline="0" noProof="0">
                <a:ln>
                  <a:noFill/>
                </a:ln>
                <a:solidFill>
                  <a:srgbClr val="13284A"/>
                </a:solidFill>
                <a:effectLst/>
                <a:uLnTx/>
                <a:uFillTx/>
                <a:latin typeface="Tahoma"/>
                <a:ea typeface="+mn-ea"/>
                <a:cs typeface="Tahoma"/>
              </a:rPr>
              <a:t>result</a:t>
            </a:r>
            <a:r>
              <a:rPr kumimoji="0" sz="2800" b="0" i="0" u="none" strike="noStrike" kern="0" cap="none" spc="-150" normalizeH="0" baseline="0" noProof="0">
                <a:ln>
                  <a:noFill/>
                </a:ln>
                <a:solidFill>
                  <a:srgbClr val="13284A"/>
                </a:solidFill>
                <a:effectLst/>
                <a:uLnTx/>
                <a:uFillTx/>
                <a:latin typeface="Tahoma"/>
                <a:ea typeface="+mn-ea"/>
                <a:cs typeface="Tahoma"/>
              </a:rPr>
              <a:t> </a:t>
            </a:r>
            <a:r>
              <a:rPr kumimoji="0" sz="2800" b="0" i="0" u="none" strike="noStrike" kern="0" cap="none" spc="50" normalizeH="0" baseline="0" noProof="0">
                <a:ln>
                  <a:noFill/>
                </a:ln>
                <a:solidFill>
                  <a:srgbClr val="13284A"/>
                </a:solidFill>
                <a:effectLst/>
                <a:uLnTx/>
                <a:uFillTx/>
                <a:latin typeface="Tahoma"/>
                <a:ea typeface="+mn-ea"/>
                <a:cs typeface="Tahoma"/>
              </a:rPr>
              <a:t>in</a:t>
            </a:r>
            <a:r>
              <a:rPr kumimoji="0" sz="2800" b="0" i="0" u="none" strike="noStrike" kern="0" cap="none" spc="-155" normalizeH="0" baseline="0" noProof="0">
                <a:ln>
                  <a:noFill/>
                </a:ln>
                <a:solidFill>
                  <a:srgbClr val="13284A"/>
                </a:solidFill>
                <a:effectLst/>
                <a:uLnTx/>
                <a:uFillTx/>
                <a:latin typeface="Tahoma"/>
                <a:ea typeface="+mn-ea"/>
                <a:cs typeface="Tahoma"/>
              </a:rPr>
              <a:t> </a:t>
            </a:r>
            <a:r>
              <a:rPr kumimoji="0" sz="2800" b="0" i="0" u="none" strike="noStrike" kern="0" cap="none" spc="50" normalizeH="0" baseline="0" noProof="0">
                <a:ln>
                  <a:noFill/>
                </a:ln>
                <a:solidFill>
                  <a:srgbClr val="13284A"/>
                </a:solidFill>
                <a:effectLst/>
                <a:uLnTx/>
                <a:uFillTx/>
                <a:latin typeface="Tahoma"/>
                <a:ea typeface="+mn-ea"/>
                <a:cs typeface="Tahoma"/>
              </a:rPr>
              <a:t>over</a:t>
            </a:r>
            <a:r>
              <a:rPr kumimoji="0" sz="2800" b="0" i="0" u="none" strike="noStrike" kern="0" cap="none" spc="-150" normalizeH="0" baseline="0" noProof="0">
                <a:ln>
                  <a:noFill/>
                </a:ln>
                <a:solidFill>
                  <a:srgbClr val="13284A"/>
                </a:solidFill>
                <a:effectLst/>
                <a:uLnTx/>
                <a:uFillTx/>
                <a:latin typeface="Tahoma"/>
                <a:ea typeface="+mn-ea"/>
                <a:cs typeface="Tahoma"/>
              </a:rPr>
              <a:t> </a:t>
            </a:r>
            <a:r>
              <a:rPr kumimoji="0" sz="2800" b="0" i="0" u="none" strike="noStrike" kern="0" cap="none" spc="85" normalizeH="0" baseline="0" noProof="0">
                <a:ln>
                  <a:noFill/>
                </a:ln>
                <a:solidFill>
                  <a:srgbClr val="13284A"/>
                </a:solidFill>
                <a:effectLst/>
                <a:uLnTx/>
                <a:uFillTx/>
                <a:latin typeface="Tahoma"/>
                <a:ea typeface="+mn-ea"/>
                <a:cs typeface="Tahoma"/>
              </a:rPr>
              <a:t>155</a:t>
            </a:r>
            <a:r>
              <a:rPr kumimoji="0" sz="2800" b="0" i="0" u="none" strike="noStrike" kern="0" cap="none" spc="-130" normalizeH="0" baseline="0" noProof="0">
                <a:ln>
                  <a:noFill/>
                </a:ln>
                <a:solidFill>
                  <a:srgbClr val="13284A"/>
                </a:solidFill>
                <a:effectLst/>
                <a:uLnTx/>
                <a:uFillTx/>
                <a:latin typeface="Tahoma"/>
                <a:ea typeface="+mn-ea"/>
                <a:cs typeface="Tahoma"/>
              </a:rPr>
              <a:t> </a:t>
            </a:r>
            <a:r>
              <a:rPr kumimoji="0" sz="2800" b="0" i="0" u="none" strike="noStrike" kern="0" cap="none" spc="75" normalizeH="0" baseline="0" noProof="0">
                <a:ln>
                  <a:noFill/>
                </a:ln>
                <a:solidFill>
                  <a:srgbClr val="13284A"/>
                </a:solidFill>
                <a:effectLst/>
                <a:uLnTx/>
                <a:uFillTx/>
                <a:latin typeface="Tahoma"/>
                <a:ea typeface="+mn-ea"/>
                <a:cs typeface="Tahoma"/>
              </a:rPr>
              <a:t>million</a:t>
            </a:r>
            <a:r>
              <a:rPr kumimoji="0" sz="2800" b="0" i="0" u="none" strike="noStrike" kern="0" cap="none" spc="-150" normalizeH="0" baseline="0" noProof="0">
                <a:ln>
                  <a:noFill/>
                </a:ln>
                <a:solidFill>
                  <a:srgbClr val="13284A"/>
                </a:solidFill>
                <a:effectLst/>
                <a:uLnTx/>
                <a:uFillTx/>
                <a:latin typeface="Tahoma"/>
                <a:ea typeface="+mn-ea"/>
                <a:cs typeface="Tahoma"/>
              </a:rPr>
              <a:t> </a:t>
            </a:r>
            <a:r>
              <a:rPr kumimoji="0" sz="2800" b="0" i="0" u="none" strike="noStrike" kern="0" cap="none" spc="-20" normalizeH="0" baseline="0" noProof="0">
                <a:ln>
                  <a:noFill/>
                </a:ln>
                <a:solidFill>
                  <a:srgbClr val="13284A"/>
                </a:solidFill>
                <a:effectLst/>
                <a:uLnTx/>
                <a:uFillTx/>
                <a:latin typeface="Tahoma"/>
                <a:ea typeface="+mn-ea"/>
                <a:cs typeface="Tahoma"/>
              </a:rPr>
              <a:t>tons 	</a:t>
            </a:r>
            <a:r>
              <a:rPr kumimoji="0" sz="2800" b="0" i="0" u="none" strike="noStrike" kern="0" cap="none" spc="254" normalizeH="0" baseline="0" noProof="0">
                <a:ln>
                  <a:noFill/>
                </a:ln>
                <a:solidFill>
                  <a:srgbClr val="13284A"/>
                </a:solidFill>
                <a:effectLst/>
                <a:uLnTx/>
                <a:uFillTx/>
                <a:latin typeface="Tahoma"/>
                <a:ea typeface="+mn-ea"/>
                <a:cs typeface="Tahoma"/>
              </a:rPr>
              <a:t>CO2</a:t>
            </a:r>
            <a:r>
              <a:rPr kumimoji="0" sz="2800" b="0" i="0" u="none" strike="noStrike" kern="0" cap="none" spc="-175" normalizeH="0" baseline="0" noProof="0">
                <a:ln>
                  <a:noFill/>
                </a:ln>
                <a:solidFill>
                  <a:srgbClr val="13284A"/>
                </a:solidFill>
                <a:effectLst/>
                <a:uLnTx/>
                <a:uFillTx/>
                <a:latin typeface="Tahoma"/>
                <a:ea typeface="+mn-ea"/>
                <a:cs typeface="Tahoma"/>
              </a:rPr>
              <a:t> </a:t>
            </a:r>
            <a:r>
              <a:rPr kumimoji="0" sz="2800" b="0" i="0" u="none" strike="noStrike" kern="0" cap="none" spc="-10" normalizeH="0" baseline="0" noProof="0">
                <a:ln>
                  <a:noFill/>
                </a:ln>
                <a:solidFill>
                  <a:srgbClr val="13284A"/>
                </a:solidFill>
                <a:effectLst/>
                <a:uLnTx/>
                <a:uFillTx/>
                <a:latin typeface="Tahoma"/>
                <a:ea typeface="+mn-ea"/>
                <a:cs typeface="Tahoma"/>
              </a:rPr>
              <a:t>annually</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630"/>
              </a:spcBef>
              <a:spcAft>
                <a:spcPts val="0"/>
              </a:spcAft>
              <a:buClrTx/>
              <a:buSzTx/>
              <a:buFont typeface="Arial MT"/>
              <a:buChar char="•"/>
              <a:tabLst>
                <a:tab pos="240665" algn="l"/>
              </a:tabLst>
              <a:defRPr/>
            </a:pPr>
            <a:r>
              <a:rPr kumimoji="0" sz="2800" b="1" i="0" u="none" strike="noStrike" kern="0" cap="none" spc="-110" normalizeH="0" baseline="0" noProof="0">
                <a:ln>
                  <a:noFill/>
                </a:ln>
                <a:solidFill>
                  <a:srgbClr val="13284A"/>
                </a:solidFill>
                <a:effectLst/>
                <a:uLnTx/>
                <a:uFillTx/>
                <a:latin typeface="Tahoma"/>
                <a:ea typeface="+mn-ea"/>
                <a:cs typeface="Tahoma"/>
              </a:rPr>
              <a:t>Importance</a:t>
            </a:r>
            <a:r>
              <a:rPr kumimoji="0" sz="2800" b="1" i="0" u="none" strike="noStrike" kern="0" cap="none" spc="-65" normalizeH="0" baseline="0" noProof="0">
                <a:ln>
                  <a:noFill/>
                </a:ln>
                <a:solidFill>
                  <a:srgbClr val="13284A"/>
                </a:solidFill>
                <a:effectLst/>
                <a:uLnTx/>
                <a:uFillTx/>
                <a:latin typeface="Tahoma"/>
                <a:ea typeface="+mn-ea"/>
                <a:cs typeface="Tahoma"/>
              </a:rPr>
              <a:t> </a:t>
            </a:r>
            <a:r>
              <a:rPr kumimoji="0" sz="2800" b="1" i="0" u="none" strike="noStrike" kern="0" cap="none" spc="0" normalizeH="0" baseline="0" noProof="0">
                <a:ln>
                  <a:noFill/>
                </a:ln>
                <a:solidFill>
                  <a:srgbClr val="13284A"/>
                </a:solidFill>
                <a:effectLst/>
                <a:uLnTx/>
                <a:uFillTx/>
                <a:latin typeface="Tahoma"/>
                <a:ea typeface="+mn-ea"/>
                <a:cs typeface="Tahoma"/>
              </a:rPr>
              <a:t>of</a:t>
            </a:r>
            <a:r>
              <a:rPr kumimoji="0" sz="2800" b="1" i="0" u="none" strike="noStrike" kern="0" cap="none" spc="-30" normalizeH="0" baseline="0" noProof="0">
                <a:ln>
                  <a:noFill/>
                </a:ln>
                <a:solidFill>
                  <a:srgbClr val="13284A"/>
                </a:solidFill>
                <a:effectLst/>
                <a:uLnTx/>
                <a:uFillTx/>
                <a:latin typeface="Tahoma"/>
                <a:ea typeface="+mn-ea"/>
                <a:cs typeface="Tahoma"/>
              </a:rPr>
              <a:t> </a:t>
            </a:r>
            <a:r>
              <a:rPr kumimoji="0" sz="2800" b="1" i="0" u="sng" strike="noStrike" kern="0" cap="none" spc="-10" normalizeH="0" baseline="0" noProof="0">
                <a:ln>
                  <a:noFill/>
                </a:ln>
                <a:solidFill>
                  <a:srgbClr val="00A2AC"/>
                </a:solidFill>
                <a:effectLst/>
                <a:uLnTx/>
                <a:uFill>
                  <a:solidFill>
                    <a:srgbClr val="00A2AC"/>
                  </a:solidFill>
                </a:uFill>
                <a:latin typeface="Tahoma"/>
                <a:ea typeface="+mn-ea"/>
                <a:cs typeface="Tahoma"/>
                <a:hlinkClick r:id="rId4"/>
              </a:rPr>
              <a:t>additionality</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0476" cy="6856476"/>
          </a:xfrm>
          <a:prstGeom prst="rect">
            <a:avLst/>
          </a:prstGeom>
        </p:spPr>
      </p:pic>
      <p:sp>
        <p:nvSpPr>
          <p:cNvPr id="3" name="object 3"/>
          <p:cNvSpPr txBox="1">
            <a:spLocks noGrp="1"/>
          </p:cNvSpPr>
          <p:nvPr>
            <p:ph type="body" idx="1"/>
          </p:nvPr>
        </p:nvSpPr>
        <p:spPr>
          <a:prstGeom prst="rect">
            <a:avLst/>
          </a:prstGeom>
        </p:spPr>
        <p:txBody>
          <a:bodyPr vert="horz" wrap="square" lIns="0" tIns="85725" rIns="0" bIns="0" rtlCol="0">
            <a:spAutoFit/>
          </a:bodyPr>
          <a:lstStyle/>
          <a:p>
            <a:pPr marL="12700" marR="5080">
              <a:lnSpc>
                <a:spcPct val="90000"/>
              </a:lnSpc>
              <a:spcBef>
                <a:spcPts val="675"/>
              </a:spcBef>
            </a:pPr>
            <a:r>
              <a:rPr spc="-330"/>
              <a:t>States</a:t>
            </a:r>
            <a:r>
              <a:rPr spc="-180"/>
              <a:t> </a:t>
            </a:r>
            <a:r>
              <a:rPr spc="-195"/>
              <a:t>Should</a:t>
            </a:r>
            <a:r>
              <a:rPr spc="-180"/>
              <a:t> </a:t>
            </a:r>
            <a:r>
              <a:rPr spc="-325"/>
              <a:t>Race </a:t>
            </a:r>
            <a:r>
              <a:rPr spc="-229"/>
              <a:t>to</a:t>
            </a:r>
            <a:r>
              <a:rPr spc="-195"/>
              <a:t> </a:t>
            </a:r>
            <a:r>
              <a:rPr spc="-270"/>
              <a:t>the</a:t>
            </a:r>
            <a:r>
              <a:rPr spc="-420"/>
              <a:t> </a:t>
            </a:r>
            <a:r>
              <a:rPr spc="-1160"/>
              <a:t>T</a:t>
            </a:r>
            <a:r>
              <a:rPr spc="-120"/>
              <a:t>o</a:t>
            </a:r>
            <a:r>
              <a:rPr spc="-240"/>
              <a:t>p</a:t>
            </a:r>
            <a:r>
              <a:rPr spc="-120"/>
              <a:t>,</a:t>
            </a:r>
            <a:r>
              <a:rPr spc="-484"/>
              <a:t> </a:t>
            </a:r>
            <a:r>
              <a:rPr spc="-145"/>
              <a:t>Not</a:t>
            </a:r>
            <a:r>
              <a:rPr spc="-195"/>
              <a:t> </a:t>
            </a:r>
            <a:r>
              <a:rPr spc="-295"/>
              <a:t>the </a:t>
            </a:r>
            <a:r>
              <a:rPr spc="-270"/>
              <a:t>Bottom</a:t>
            </a:r>
          </a:p>
        </p:txBody>
      </p:sp>
      <p:sp>
        <p:nvSpPr>
          <p:cNvPr id="4" name="object 4"/>
          <p:cNvSpPr txBox="1"/>
          <p:nvPr/>
        </p:nvSpPr>
        <p:spPr>
          <a:xfrm>
            <a:off x="5397753" y="3632072"/>
            <a:ext cx="5830570" cy="1505585"/>
          </a:xfrm>
          <a:prstGeom prst="rect">
            <a:avLst/>
          </a:prstGeom>
        </p:spPr>
        <p:txBody>
          <a:bodyPr vert="horz" wrap="square" lIns="0" tIns="53975" rIns="0" bIns="0" rtlCol="0">
            <a:spAutoFit/>
          </a:bodyPr>
          <a:lstStyle/>
          <a:p>
            <a:pPr marL="469900" marR="5080" lvl="0" indent="-457834" algn="l" defTabSz="914400" rtl="0" eaLnBrk="1" fontAlgn="auto" latinLnBrk="0" hangingPunct="1">
              <a:lnSpc>
                <a:spcPts val="2590"/>
              </a:lnSpc>
              <a:spcBef>
                <a:spcPts val="425"/>
              </a:spcBef>
              <a:spcAft>
                <a:spcPts val="0"/>
              </a:spcAft>
              <a:buClrTx/>
              <a:buSzTx/>
              <a:buFont typeface="Arial MT"/>
              <a:buChar char="•"/>
              <a:tabLst>
                <a:tab pos="469900" algn="l"/>
              </a:tabLst>
              <a:defRPr/>
            </a:pPr>
            <a:r>
              <a:rPr kumimoji="0" sz="2400" b="0" i="0" u="none" strike="noStrike" kern="0" cap="none" spc="0" normalizeH="0" baseline="0" noProof="0">
                <a:ln>
                  <a:noFill/>
                </a:ln>
                <a:solidFill>
                  <a:srgbClr val="00ADEE"/>
                </a:solidFill>
                <a:effectLst/>
                <a:uLnTx/>
                <a:uFillTx/>
                <a:latin typeface="Tahoma"/>
                <a:ea typeface="+mn-ea"/>
                <a:cs typeface="Tahoma"/>
              </a:rPr>
              <a:t>Strong</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60" normalizeH="0" baseline="0" noProof="0">
                <a:ln>
                  <a:noFill/>
                </a:ln>
                <a:solidFill>
                  <a:srgbClr val="00ADEE"/>
                </a:solidFill>
                <a:effectLst/>
                <a:uLnTx/>
                <a:uFillTx/>
                <a:latin typeface="Tahoma"/>
                <a:ea typeface="+mn-ea"/>
                <a:cs typeface="Tahoma"/>
              </a:rPr>
              <a:t>consumer</a:t>
            </a:r>
            <a:r>
              <a:rPr kumimoji="0" sz="2400" b="0" i="0" u="none" strike="noStrike" kern="0" cap="none" spc="-55" normalizeH="0" baseline="0" noProof="0">
                <a:ln>
                  <a:noFill/>
                </a:ln>
                <a:solidFill>
                  <a:srgbClr val="00ADEE"/>
                </a:solidFill>
                <a:effectLst/>
                <a:uLnTx/>
                <a:uFillTx/>
                <a:latin typeface="Tahoma"/>
                <a:ea typeface="+mn-ea"/>
                <a:cs typeface="Tahoma"/>
              </a:rPr>
              <a:t> </a:t>
            </a:r>
            <a:r>
              <a:rPr kumimoji="0" sz="2400" b="0" i="0" u="none" strike="noStrike" kern="0" cap="none" spc="55" normalizeH="0" baseline="0" noProof="0">
                <a:ln>
                  <a:noFill/>
                </a:ln>
                <a:solidFill>
                  <a:srgbClr val="00ADEE"/>
                </a:solidFill>
                <a:effectLst/>
                <a:uLnTx/>
                <a:uFillTx/>
                <a:latin typeface="Tahoma"/>
                <a:ea typeface="+mn-ea"/>
                <a:cs typeface="Tahoma"/>
              </a:rPr>
              <a:t>protections</a:t>
            </a:r>
            <a:r>
              <a:rPr kumimoji="0" sz="2400" b="0" i="0" u="none" strike="noStrike" kern="0" cap="none" spc="-35" normalizeH="0" baseline="0" noProof="0">
                <a:ln>
                  <a:noFill/>
                </a:ln>
                <a:solidFill>
                  <a:srgbClr val="00ADEE"/>
                </a:solidFill>
                <a:effectLst/>
                <a:uLnTx/>
                <a:uFillTx/>
                <a:latin typeface="Tahoma"/>
                <a:ea typeface="+mn-ea"/>
                <a:cs typeface="Tahoma"/>
              </a:rPr>
              <a:t> </a:t>
            </a:r>
            <a:r>
              <a:rPr kumimoji="0" sz="2400" b="0" i="0" u="none" strike="noStrike" kern="0" cap="none" spc="55" normalizeH="0" baseline="0" noProof="0">
                <a:ln>
                  <a:noFill/>
                </a:ln>
                <a:solidFill>
                  <a:srgbClr val="00ADEE"/>
                </a:solidFill>
                <a:effectLst/>
                <a:uLnTx/>
                <a:uFillTx/>
                <a:latin typeface="Tahoma"/>
                <a:ea typeface="+mn-ea"/>
                <a:cs typeface="Tahoma"/>
              </a:rPr>
              <a:t>built</a:t>
            </a:r>
            <a:r>
              <a:rPr kumimoji="0" sz="2400" b="0" i="0" u="none" strike="noStrike" kern="0" cap="none" spc="-60" normalizeH="0" baseline="0" noProof="0">
                <a:ln>
                  <a:noFill/>
                </a:ln>
                <a:solidFill>
                  <a:srgbClr val="00ADEE"/>
                </a:solidFill>
                <a:effectLst/>
                <a:uLnTx/>
                <a:uFillTx/>
                <a:latin typeface="Tahoma"/>
                <a:ea typeface="+mn-ea"/>
                <a:cs typeface="Tahoma"/>
              </a:rPr>
              <a:t> </a:t>
            </a:r>
            <a:r>
              <a:rPr kumimoji="0" sz="2400" b="0" i="0" u="none" strike="noStrike" kern="0" cap="none" spc="-20" normalizeH="0" baseline="0" noProof="0">
                <a:ln>
                  <a:noFill/>
                </a:ln>
                <a:solidFill>
                  <a:srgbClr val="00ADEE"/>
                </a:solidFill>
                <a:effectLst/>
                <a:uLnTx/>
                <a:uFillTx/>
                <a:latin typeface="Tahoma"/>
                <a:ea typeface="+mn-ea"/>
                <a:cs typeface="Tahoma"/>
              </a:rPr>
              <a:t>into </a:t>
            </a:r>
            <a:r>
              <a:rPr kumimoji="0" sz="2400" b="0" i="0" u="none" strike="noStrike" kern="0" cap="none" spc="55" normalizeH="0" baseline="0" noProof="0">
                <a:ln>
                  <a:noFill/>
                </a:ln>
                <a:solidFill>
                  <a:srgbClr val="00ADEE"/>
                </a:solidFill>
                <a:effectLst/>
                <a:uLnTx/>
                <a:uFillTx/>
                <a:latin typeface="Tahoma"/>
                <a:ea typeface="+mn-ea"/>
                <a:cs typeface="Tahoma"/>
              </a:rPr>
              <a:t>large</a:t>
            </a:r>
            <a:r>
              <a:rPr kumimoji="0" sz="2400" b="0" i="0" u="none" strike="noStrike" kern="0" cap="none" spc="-140" normalizeH="0" baseline="0" noProof="0">
                <a:ln>
                  <a:noFill/>
                </a:ln>
                <a:solidFill>
                  <a:srgbClr val="00ADEE"/>
                </a:solidFill>
                <a:effectLst/>
                <a:uLnTx/>
                <a:uFillTx/>
                <a:latin typeface="Tahoma"/>
                <a:ea typeface="+mn-ea"/>
                <a:cs typeface="Tahoma"/>
              </a:rPr>
              <a:t> </a:t>
            </a:r>
            <a:r>
              <a:rPr kumimoji="0" sz="2400" b="0" i="0" u="none" strike="noStrike" kern="0" cap="none" spc="95" normalizeH="0" baseline="0" noProof="0">
                <a:ln>
                  <a:noFill/>
                </a:ln>
                <a:solidFill>
                  <a:srgbClr val="00ADEE"/>
                </a:solidFill>
                <a:effectLst/>
                <a:uLnTx/>
                <a:uFillTx/>
                <a:latin typeface="Tahoma"/>
                <a:ea typeface="+mn-ea"/>
                <a:cs typeface="Tahoma"/>
              </a:rPr>
              <a:t>load</a:t>
            </a:r>
            <a:r>
              <a:rPr kumimoji="0" sz="2400" b="0" i="0" u="none" strike="noStrike" kern="0" cap="none" spc="-145" normalizeH="0" baseline="0" noProof="0">
                <a:ln>
                  <a:noFill/>
                </a:ln>
                <a:solidFill>
                  <a:srgbClr val="00ADEE"/>
                </a:solidFill>
                <a:effectLst/>
                <a:uLnTx/>
                <a:uFillTx/>
                <a:latin typeface="Tahoma"/>
                <a:ea typeface="+mn-ea"/>
                <a:cs typeface="Tahoma"/>
              </a:rPr>
              <a:t> </a:t>
            </a:r>
            <a:r>
              <a:rPr kumimoji="0" sz="2400" b="0" i="0" u="none" strike="noStrike" kern="0" cap="none" spc="-10" normalizeH="0" baseline="0" noProof="0">
                <a:ln>
                  <a:noFill/>
                </a:ln>
                <a:solidFill>
                  <a:srgbClr val="00ADEE"/>
                </a:solidFill>
                <a:effectLst/>
                <a:uLnTx/>
                <a:uFillTx/>
                <a:latin typeface="Tahoma"/>
                <a:ea typeface="+mn-ea"/>
                <a:cs typeface="Tahoma"/>
              </a:rPr>
              <a:t>tariffs</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a:p>
            <a:pPr marL="469900" marR="74295" lvl="0" indent="-457834" algn="l" defTabSz="914400" rtl="0" eaLnBrk="1" fontAlgn="auto" latinLnBrk="0" hangingPunct="1">
              <a:lnSpc>
                <a:spcPts val="2590"/>
              </a:lnSpc>
              <a:spcBef>
                <a:spcPts val="1000"/>
              </a:spcBef>
              <a:spcAft>
                <a:spcPts val="0"/>
              </a:spcAft>
              <a:buClrTx/>
              <a:buSzTx/>
              <a:buFont typeface="Arial MT"/>
              <a:buChar char="•"/>
              <a:tabLst>
                <a:tab pos="469900" algn="l"/>
              </a:tabLst>
              <a:defRPr/>
            </a:pPr>
            <a:r>
              <a:rPr kumimoji="0" sz="2400" b="0" i="0" u="none" strike="noStrike" kern="0" cap="none" spc="95" normalizeH="0" baseline="0" noProof="0">
                <a:ln>
                  <a:noFill/>
                </a:ln>
                <a:solidFill>
                  <a:srgbClr val="00ADEE"/>
                </a:solidFill>
                <a:effectLst/>
                <a:uLnTx/>
                <a:uFillTx/>
                <a:latin typeface="Tahoma"/>
                <a:ea typeface="+mn-ea"/>
                <a:cs typeface="Tahoma"/>
              </a:rPr>
              <a:t>Clean</a:t>
            </a:r>
            <a:r>
              <a:rPr kumimoji="0" sz="2400" b="0" i="0" u="none" strike="noStrike" kern="0" cap="none" spc="-85"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energy,</a:t>
            </a:r>
            <a:r>
              <a:rPr kumimoji="0" sz="2400" b="0" i="0" u="none" strike="noStrike" kern="0" cap="none" spc="-140" normalizeH="0" baseline="0" noProof="0">
                <a:ln>
                  <a:noFill/>
                </a:ln>
                <a:solidFill>
                  <a:srgbClr val="00ADEE"/>
                </a:solidFill>
                <a:effectLst/>
                <a:uLnTx/>
                <a:uFillTx/>
                <a:latin typeface="Tahoma"/>
                <a:ea typeface="+mn-ea"/>
                <a:cs typeface="Tahoma"/>
              </a:rPr>
              <a:t> </a:t>
            </a:r>
            <a:r>
              <a:rPr kumimoji="0" sz="2400" b="0" i="0" u="none" strike="noStrike" kern="0" cap="none" spc="0" normalizeH="0" baseline="0" noProof="0">
                <a:ln>
                  <a:noFill/>
                </a:ln>
                <a:solidFill>
                  <a:srgbClr val="00ADEE"/>
                </a:solidFill>
                <a:effectLst/>
                <a:uLnTx/>
                <a:uFillTx/>
                <a:latin typeface="Tahoma"/>
                <a:ea typeface="+mn-ea"/>
                <a:cs typeface="Tahoma"/>
              </a:rPr>
              <a:t>efficiency,</a:t>
            </a:r>
            <a:r>
              <a:rPr kumimoji="0" sz="2400" b="0" i="0" u="none" strike="noStrike" kern="0" cap="none" spc="-130" normalizeH="0" baseline="0" noProof="0">
                <a:ln>
                  <a:noFill/>
                </a:ln>
                <a:solidFill>
                  <a:srgbClr val="00ADEE"/>
                </a:solidFill>
                <a:effectLst/>
                <a:uLnTx/>
                <a:uFillTx/>
                <a:latin typeface="Tahoma"/>
                <a:ea typeface="+mn-ea"/>
                <a:cs typeface="Tahoma"/>
              </a:rPr>
              <a:t> </a:t>
            </a:r>
            <a:r>
              <a:rPr kumimoji="0" sz="2400" b="0" i="0" u="none" strike="noStrike" kern="0" cap="none" spc="85" normalizeH="0" baseline="0" noProof="0">
                <a:ln>
                  <a:noFill/>
                </a:ln>
                <a:solidFill>
                  <a:srgbClr val="00ADEE"/>
                </a:solidFill>
                <a:effectLst/>
                <a:uLnTx/>
                <a:uFillTx/>
                <a:latin typeface="Tahoma"/>
                <a:ea typeface="+mn-ea"/>
                <a:cs typeface="Tahoma"/>
              </a:rPr>
              <a:t>and</a:t>
            </a:r>
            <a:r>
              <a:rPr kumimoji="0" sz="2400" b="0" i="0" u="none" strike="noStrike" kern="0" cap="none" spc="-85" normalizeH="0" baseline="0" noProof="0">
                <a:ln>
                  <a:noFill/>
                </a:ln>
                <a:solidFill>
                  <a:srgbClr val="00ADEE"/>
                </a:solidFill>
                <a:effectLst/>
                <a:uLnTx/>
                <a:uFillTx/>
                <a:latin typeface="Tahoma"/>
                <a:ea typeface="+mn-ea"/>
                <a:cs typeface="Tahoma"/>
              </a:rPr>
              <a:t> </a:t>
            </a:r>
            <a:r>
              <a:rPr kumimoji="0" sz="2400" b="0" i="0" u="none" strike="noStrike" kern="0" cap="none" spc="-10" normalizeH="0" baseline="0" noProof="0">
                <a:ln>
                  <a:noFill/>
                </a:ln>
                <a:solidFill>
                  <a:srgbClr val="00ADEE"/>
                </a:solidFill>
                <a:effectLst/>
                <a:uLnTx/>
                <a:uFillTx/>
                <a:latin typeface="Tahoma"/>
                <a:ea typeface="+mn-ea"/>
                <a:cs typeface="Tahoma"/>
              </a:rPr>
              <a:t>flexibility </a:t>
            </a:r>
            <a:r>
              <a:rPr kumimoji="0" sz="2400" b="0" i="0" u="none" strike="noStrike" kern="0" cap="none" spc="35" normalizeH="0" baseline="0" noProof="0">
                <a:ln>
                  <a:noFill/>
                </a:ln>
                <a:solidFill>
                  <a:srgbClr val="00ADEE"/>
                </a:solidFill>
                <a:effectLst/>
                <a:uLnTx/>
                <a:uFillTx/>
                <a:latin typeface="Tahoma"/>
                <a:ea typeface="+mn-ea"/>
                <a:cs typeface="Tahoma"/>
              </a:rPr>
              <a:t>requirements</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5" name="object 5"/>
          <p:cNvSpPr txBox="1"/>
          <p:nvPr/>
        </p:nvSpPr>
        <p:spPr>
          <a:xfrm>
            <a:off x="970381" y="2276729"/>
            <a:ext cx="2678430" cy="2206625"/>
          </a:xfrm>
          <a:prstGeom prst="rect">
            <a:avLst/>
          </a:prstGeom>
          <a:solidFill>
            <a:srgbClr val="FFFFFF">
              <a:alpha val="79998"/>
            </a:srgbClr>
          </a:solidFill>
        </p:spPr>
        <p:txBody>
          <a:bodyPr vert="horz" wrap="square" lIns="0" tIns="69215" rIns="0" bIns="0" rtlCol="0">
            <a:spAutoFit/>
          </a:bodyPr>
          <a:lstStyle/>
          <a:p>
            <a:pPr marL="805815" marR="0" lvl="0" indent="0" algn="l" defTabSz="914400" rtl="0" eaLnBrk="1" fontAlgn="auto" latinLnBrk="0" hangingPunct="1">
              <a:lnSpc>
                <a:spcPct val="100000"/>
              </a:lnSpc>
              <a:spcBef>
                <a:spcPts val="545"/>
              </a:spcBef>
              <a:spcAft>
                <a:spcPts val="0"/>
              </a:spcAft>
              <a:buClrTx/>
              <a:buSzTx/>
              <a:buFontTx/>
              <a:buNone/>
              <a:tabLst/>
              <a:defRPr/>
            </a:pPr>
            <a:r>
              <a:rPr kumimoji="0" sz="13000" b="1" i="0" u="none" strike="noStrike" kern="0" cap="none" spc="30" normalizeH="0" baseline="0" noProof="0">
                <a:ln>
                  <a:noFill/>
                </a:ln>
                <a:solidFill>
                  <a:srgbClr val="13284A"/>
                </a:solidFill>
                <a:effectLst/>
                <a:uLnTx/>
                <a:uFillTx/>
                <a:latin typeface="Tahoma"/>
                <a:ea typeface="+mn-ea"/>
                <a:cs typeface="Tahoma"/>
              </a:rPr>
              <a:t>3</a:t>
            </a:r>
            <a:endParaRPr kumimoji="0" sz="1300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93852"/>
            <a:ext cx="10253345" cy="635000"/>
          </a:xfrm>
          <a:prstGeom prst="rect">
            <a:avLst/>
          </a:prstGeom>
        </p:spPr>
        <p:txBody>
          <a:bodyPr vert="horz" wrap="square" lIns="0" tIns="12065" rIns="0" bIns="0" rtlCol="0">
            <a:spAutoFit/>
          </a:bodyPr>
          <a:lstStyle/>
          <a:p>
            <a:pPr marL="12700">
              <a:lnSpc>
                <a:spcPct val="100000"/>
              </a:lnSpc>
              <a:spcBef>
                <a:spcPts val="95"/>
              </a:spcBef>
            </a:pPr>
            <a:r>
              <a:rPr sz="4000" spc="-195"/>
              <a:t>Steering</a:t>
            </a:r>
            <a:r>
              <a:rPr sz="4000" spc="-125"/>
              <a:t> </a:t>
            </a:r>
            <a:r>
              <a:rPr sz="4000" spc="-220"/>
              <a:t>Data</a:t>
            </a:r>
            <a:r>
              <a:rPr sz="4000" spc="-120"/>
              <a:t> </a:t>
            </a:r>
            <a:r>
              <a:rPr sz="4000" spc="-200"/>
              <a:t>Centers</a:t>
            </a:r>
            <a:r>
              <a:rPr sz="4000" spc="-130"/>
              <a:t> </a:t>
            </a:r>
            <a:r>
              <a:rPr sz="4000" spc="-200"/>
              <a:t>in</a:t>
            </a:r>
            <a:r>
              <a:rPr sz="4000" spc="-140"/>
              <a:t> </a:t>
            </a:r>
            <a:r>
              <a:rPr sz="4000" spc="-229"/>
              <a:t>the</a:t>
            </a:r>
            <a:r>
              <a:rPr sz="4000" spc="-140"/>
              <a:t> </a:t>
            </a:r>
            <a:r>
              <a:rPr sz="4000" spc="-245"/>
              <a:t>Right</a:t>
            </a:r>
            <a:r>
              <a:rPr sz="4000" spc="-105"/>
              <a:t> </a:t>
            </a:r>
            <a:r>
              <a:rPr sz="4000" spc="-125"/>
              <a:t>Direction</a:t>
            </a:r>
            <a:endParaRPr sz="4000"/>
          </a:p>
        </p:txBody>
      </p:sp>
      <p:sp>
        <p:nvSpPr>
          <p:cNvPr id="3" name="object 3"/>
          <p:cNvSpPr txBox="1"/>
          <p:nvPr/>
        </p:nvSpPr>
        <p:spPr>
          <a:xfrm>
            <a:off x="916939" y="1575561"/>
            <a:ext cx="9704070" cy="22663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100" b="1" i="0" u="none" strike="noStrike" kern="0" cap="none" spc="0" normalizeH="0" baseline="0" noProof="0">
                <a:ln>
                  <a:noFill/>
                </a:ln>
                <a:solidFill>
                  <a:srgbClr val="13284A"/>
                </a:solidFill>
                <a:effectLst/>
                <a:uLnTx/>
                <a:uFillTx/>
                <a:latin typeface="Tahoma"/>
                <a:ea typeface="+mn-ea"/>
                <a:cs typeface="Tahoma"/>
              </a:rPr>
              <a:t>36</a:t>
            </a:r>
            <a:r>
              <a:rPr kumimoji="0" sz="2100" b="1" i="0" u="none" strike="noStrike" kern="0" cap="none" spc="-60" normalizeH="0" baseline="0" noProof="0">
                <a:ln>
                  <a:noFill/>
                </a:ln>
                <a:solidFill>
                  <a:srgbClr val="13284A"/>
                </a:solidFill>
                <a:effectLst/>
                <a:uLnTx/>
                <a:uFillTx/>
                <a:latin typeface="Tahoma"/>
                <a:ea typeface="+mn-ea"/>
                <a:cs typeface="Tahoma"/>
              </a:rPr>
              <a:t> </a:t>
            </a:r>
            <a:r>
              <a:rPr kumimoji="0" sz="2100" b="1" i="0" u="none" strike="noStrike" kern="0" cap="none" spc="-90" normalizeH="0" baseline="0" noProof="0">
                <a:ln>
                  <a:noFill/>
                </a:ln>
                <a:solidFill>
                  <a:srgbClr val="13284A"/>
                </a:solidFill>
                <a:effectLst/>
                <a:uLnTx/>
                <a:uFillTx/>
                <a:latin typeface="Tahoma"/>
                <a:ea typeface="+mn-ea"/>
                <a:cs typeface="Tahoma"/>
              </a:rPr>
              <a:t>states</a:t>
            </a:r>
            <a:r>
              <a:rPr kumimoji="0" sz="2100" b="1" i="0" u="none" strike="noStrike" kern="0" cap="none" spc="-70" normalizeH="0" baseline="0" noProof="0">
                <a:ln>
                  <a:noFill/>
                </a:ln>
                <a:solidFill>
                  <a:srgbClr val="13284A"/>
                </a:solidFill>
                <a:effectLst/>
                <a:uLnTx/>
                <a:uFillTx/>
                <a:latin typeface="Tahoma"/>
                <a:ea typeface="+mn-ea"/>
                <a:cs typeface="Tahoma"/>
              </a:rPr>
              <a:t> </a:t>
            </a:r>
            <a:r>
              <a:rPr kumimoji="0" sz="2100" b="1" i="0" u="none" strike="noStrike" kern="0" cap="none" spc="-45" normalizeH="0" baseline="0" noProof="0">
                <a:ln>
                  <a:noFill/>
                </a:ln>
                <a:solidFill>
                  <a:srgbClr val="13284A"/>
                </a:solidFill>
                <a:effectLst/>
                <a:uLnTx/>
                <a:uFillTx/>
                <a:latin typeface="Tahoma"/>
                <a:ea typeface="+mn-ea"/>
                <a:cs typeface="Tahoma"/>
              </a:rPr>
              <a:t>have</a:t>
            </a:r>
            <a:r>
              <a:rPr kumimoji="0" sz="2100" b="1" i="0" u="none" strike="noStrike" kern="0" cap="none" spc="-70" normalizeH="0" baseline="0" noProof="0">
                <a:ln>
                  <a:noFill/>
                </a:ln>
                <a:solidFill>
                  <a:srgbClr val="13284A"/>
                </a:solidFill>
                <a:effectLst/>
                <a:uLnTx/>
                <a:uFillTx/>
                <a:latin typeface="Tahoma"/>
                <a:ea typeface="+mn-ea"/>
                <a:cs typeface="Tahoma"/>
              </a:rPr>
              <a:t> </a:t>
            </a:r>
            <a:r>
              <a:rPr kumimoji="0" sz="2100" b="1" i="0" u="none" strike="noStrike" kern="0" cap="none" spc="-55" normalizeH="0" baseline="0" noProof="0">
                <a:ln>
                  <a:noFill/>
                </a:ln>
                <a:solidFill>
                  <a:srgbClr val="13284A"/>
                </a:solidFill>
                <a:effectLst/>
                <a:uLnTx/>
                <a:uFillTx/>
                <a:latin typeface="Tahoma"/>
                <a:ea typeface="+mn-ea"/>
                <a:cs typeface="Tahoma"/>
              </a:rPr>
              <a:t>data </a:t>
            </a:r>
            <a:r>
              <a:rPr kumimoji="0" sz="2100" b="1" i="0" u="none" strike="noStrike" kern="0" cap="none" spc="-60" normalizeH="0" baseline="0" noProof="0">
                <a:ln>
                  <a:noFill/>
                </a:ln>
                <a:solidFill>
                  <a:srgbClr val="13284A"/>
                </a:solidFill>
                <a:effectLst/>
                <a:uLnTx/>
                <a:uFillTx/>
                <a:latin typeface="Tahoma"/>
                <a:ea typeface="+mn-ea"/>
                <a:cs typeface="Tahoma"/>
              </a:rPr>
              <a:t>center</a:t>
            </a:r>
            <a:r>
              <a:rPr kumimoji="0" sz="2100" b="1" i="0" u="none" strike="noStrike" kern="0" cap="none" spc="-50" normalizeH="0" baseline="0" noProof="0">
                <a:ln>
                  <a:noFill/>
                </a:ln>
                <a:solidFill>
                  <a:srgbClr val="13284A"/>
                </a:solidFill>
                <a:effectLst/>
                <a:uLnTx/>
                <a:uFillTx/>
                <a:latin typeface="Tahoma"/>
                <a:ea typeface="+mn-ea"/>
                <a:cs typeface="Tahoma"/>
              </a:rPr>
              <a:t> </a:t>
            </a:r>
            <a:r>
              <a:rPr kumimoji="0" sz="2100" b="1" i="0" u="none" strike="noStrike" kern="0" cap="none" spc="-75" normalizeH="0" baseline="0" noProof="0">
                <a:ln>
                  <a:noFill/>
                </a:ln>
                <a:solidFill>
                  <a:srgbClr val="13284A"/>
                </a:solidFill>
                <a:effectLst/>
                <a:uLnTx/>
                <a:uFillTx/>
                <a:latin typeface="Tahoma"/>
                <a:ea typeface="+mn-ea"/>
                <a:cs typeface="Tahoma"/>
              </a:rPr>
              <a:t>tax</a:t>
            </a:r>
            <a:r>
              <a:rPr kumimoji="0" sz="2100" b="1" i="0" u="none" strike="noStrike" kern="0" cap="none" spc="-70" normalizeH="0" baseline="0" noProof="0">
                <a:ln>
                  <a:noFill/>
                </a:ln>
                <a:solidFill>
                  <a:srgbClr val="13284A"/>
                </a:solidFill>
                <a:effectLst/>
                <a:uLnTx/>
                <a:uFillTx/>
                <a:latin typeface="Tahoma"/>
                <a:ea typeface="+mn-ea"/>
                <a:cs typeface="Tahoma"/>
              </a:rPr>
              <a:t> </a:t>
            </a:r>
            <a:r>
              <a:rPr kumimoji="0" sz="2100" b="1" i="0" u="none" strike="noStrike" kern="0" cap="none" spc="-55" normalizeH="0" baseline="0" noProof="0">
                <a:ln>
                  <a:noFill/>
                </a:ln>
                <a:solidFill>
                  <a:srgbClr val="13284A"/>
                </a:solidFill>
                <a:effectLst/>
                <a:uLnTx/>
                <a:uFillTx/>
                <a:latin typeface="Tahoma"/>
                <a:ea typeface="+mn-ea"/>
                <a:cs typeface="Tahoma"/>
              </a:rPr>
              <a:t>incentives,</a:t>
            </a:r>
            <a:r>
              <a:rPr kumimoji="0" sz="2100" b="1" i="0" u="none" strike="noStrike" kern="0" cap="none" spc="-110" normalizeH="0" baseline="0" noProof="0">
                <a:ln>
                  <a:noFill/>
                </a:ln>
                <a:solidFill>
                  <a:srgbClr val="13284A"/>
                </a:solidFill>
                <a:effectLst/>
                <a:uLnTx/>
                <a:uFillTx/>
                <a:latin typeface="Tahoma"/>
                <a:ea typeface="+mn-ea"/>
                <a:cs typeface="Tahoma"/>
              </a:rPr>
              <a:t> </a:t>
            </a:r>
            <a:r>
              <a:rPr kumimoji="0" sz="2100" b="1" i="0" u="sng" strike="noStrike" kern="0" cap="none" spc="-25" normalizeH="0" baseline="0" noProof="0">
                <a:ln>
                  <a:noFill/>
                </a:ln>
                <a:solidFill>
                  <a:srgbClr val="00A2AC"/>
                </a:solidFill>
                <a:effectLst/>
                <a:uLnTx/>
                <a:uFill>
                  <a:solidFill>
                    <a:srgbClr val="00A2AC"/>
                  </a:solidFill>
                </a:uFill>
                <a:latin typeface="Tahoma"/>
                <a:ea typeface="+mn-ea"/>
                <a:cs typeface="Tahoma"/>
                <a:hlinkClick r:id="rId2"/>
              </a:rPr>
              <a:t>including</a:t>
            </a:r>
            <a:r>
              <a:rPr kumimoji="0" sz="2100" b="1" i="0" u="sng" strike="noStrike" kern="0" cap="none" spc="-45" normalizeH="0" baseline="0" noProof="0">
                <a:ln>
                  <a:noFill/>
                </a:ln>
                <a:solidFill>
                  <a:srgbClr val="00A2AC"/>
                </a:solidFill>
                <a:effectLst/>
                <a:uLnTx/>
                <a:uFill>
                  <a:solidFill>
                    <a:srgbClr val="00A2AC"/>
                  </a:solidFill>
                </a:uFill>
                <a:latin typeface="Tahoma"/>
                <a:ea typeface="+mn-ea"/>
                <a:cs typeface="Tahoma"/>
                <a:hlinkClick r:id="rId2"/>
              </a:rPr>
              <a:t> </a:t>
            </a:r>
            <a:r>
              <a:rPr kumimoji="0" sz="2100" b="1" i="0" u="sng" strike="noStrike" kern="0" cap="none" spc="-25" normalizeH="0" baseline="0" noProof="0">
                <a:ln>
                  <a:noFill/>
                </a:ln>
                <a:solidFill>
                  <a:srgbClr val="00A2AC"/>
                </a:solidFill>
                <a:effectLst/>
                <a:uLnTx/>
                <a:uFill>
                  <a:solidFill>
                    <a:srgbClr val="00A2AC"/>
                  </a:solidFill>
                </a:uFill>
                <a:latin typeface="Tahoma"/>
                <a:ea typeface="+mn-ea"/>
                <a:cs typeface="Tahoma"/>
                <a:hlinkClick r:id="rId2"/>
              </a:rPr>
              <a:t>PA</a:t>
            </a:r>
            <a:r>
              <a:rPr kumimoji="0" sz="2100" b="1" i="0" u="none" strike="noStrike" kern="0" cap="none" spc="-25" normalizeH="0" baseline="0" noProof="0">
                <a:ln>
                  <a:noFill/>
                </a:ln>
                <a:solidFill>
                  <a:srgbClr val="13284A"/>
                </a:solidFill>
                <a:effectLst/>
                <a:uLnTx/>
                <a:uFillTx/>
                <a:latin typeface="Tahoma"/>
                <a:ea typeface="+mn-ea"/>
                <a:cs typeface="Tahoma"/>
              </a:rPr>
              <a:t>.</a:t>
            </a:r>
            <a:endParaRPr kumimoji="0" sz="2100" b="0" i="0" u="none" strike="noStrike" kern="0" cap="none" spc="0" normalizeH="0" baseline="0" noProof="0">
              <a:ln>
                <a:noFill/>
              </a:ln>
              <a:solidFill>
                <a:sysClr val="windowText" lastClr="000000"/>
              </a:solidFill>
              <a:effectLst/>
              <a:uLnTx/>
              <a:uFillTx/>
              <a:latin typeface="Tahoma"/>
              <a:ea typeface="+mn-ea"/>
              <a:cs typeface="Tahom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100" b="1" i="0" u="none" strike="noStrike" kern="0" cap="none" spc="-55" normalizeH="0" baseline="0" noProof="0">
                <a:ln>
                  <a:noFill/>
                </a:ln>
                <a:solidFill>
                  <a:srgbClr val="13284A"/>
                </a:solidFill>
                <a:effectLst/>
                <a:uLnTx/>
                <a:uFillTx/>
                <a:latin typeface="Tahoma"/>
                <a:ea typeface="+mn-ea"/>
                <a:cs typeface="Tahoma"/>
              </a:rPr>
              <a:t>The</a:t>
            </a:r>
            <a:r>
              <a:rPr kumimoji="0" sz="2100" b="1" i="0" u="none" strike="noStrike" kern="0" cap="none" spc="-90" normalizeH="0" baseline="0" noProof="0">
                <a:ln>
                  <a:noFill/>
                </a:ln>
                <a:solidFill>
                  <a:srgbClr val="13284A"/>
                </a:solidFill>
                <a:effectLst/>
                <a:uLnTx/>
                <a:uFillTx/>
                <a:latin typeface="Tahoma"/>
                <a:ea typeface="+mn-ea"/>
                <a:cs typeface="Tahoma"/>
              </a:rPr>
              <a:t> </a:t>
            </a:r>
            <a:r>
              <a:rPr kumimoji="0" sz="2100" b="1" i="0" u="none" strike="noStrike" kern="0" cap="none" spc="-40" normalizeH="0" baseline="0" noProof="0">
                <a:ln>
                  <a:noFill/>
                </a:ln>
                <a:solidFill>
                  <a:srgbClr val="13284A"/>
                </a:solidFill>
                <a:effectLst/>
                <a:uLnTx/>
                <a:uFillTx/>
                <a:latin typeface="Tahoma"/>
                <a:ea typeface="+mn-ea"/>
                <a:cs typeface="Tahoma"/>
              </a:rPr>
              <a:t>bar</a:t>
            </a:r>
            <a:r>
              <a:rPr kumimoji="0" sz="2100" b="1" i="0" u="none" strike="noStrike" kern="0" cap="none" spc="-85" normalizeH="0" baseline="0" noProof="0">
                <a:ln>
                  <a:noFill/>
                </a:ln>
                <a:solidFill>
                  <a:srgbClr val="13284A"/>
                </a:solidFill>
                <a:effectLst/>
                <a:uLnTx/>
                <a:uFillTx/>
                <a:latin typeface="Tahoma"/>
                <a:ea typeface="+mn-ea"/>
                <a:cs typeface="Tahoma"/>
              </a:rPr>
              <a:t> </a:t>
            </a:r>
            <a:r>
              <a:rPr kumimoji="0" sz="2100" b="1" i="0" u="none" strike="noStrike" kern="0" cap="none" spc="-50" normalizeH="0" baseline="0" noProof="0">
                <a:ln>
                  <a:noFill/>
                </a:ln>
                <a:solidFill>
                  <a:srgbClr val="13284A"/>
                </a:solidFill>
                <a:effectLst/>
                <a:uLnTx/>
                <a:uFillTx/>
                <a:latin typeface="Tahoma"/>
                <a:ea typeface="+mn-ea"/>
                <a:cs typeface="Tahoma"/>
              </a:rPr>
              <a:t>is</a:t>
            </a:r>
            <a:r>
              <a:rPr kumimoji="0" sz="2100" b="1" i="0" u="none" strike="noStrike" kern="0" cap="none" spc="-90" normalizeH="0" baseline="0" noProof="0">
                <a:ln>
                  <a:noFill/>
                </a:ln>
                <a:solidFill>
                  <a:srgbClr val="13284A"/>
                </a:solidFill>
                <a:effectLst/>
                <a:uLnTx/>
                <a:uFillTx/>
                <a:latin typeface="Tahoma"/>
                <a:ea typeface="+mn-ea"/>
                <a:cs typeface="Tahoma"/>
              </a:rPr>
              <a:t> </a:t>
            </a:r>
            <a:r>
              <a:rPr kumimoji="0" sz="2100" b="1" i="0" u="none" strike="noStrike" kern="0" cap="none" spc="0" normalizeH="0" baseline="0" noProof="0">
                <a:ln>
                  <a:noFill/>
                </a:ln>
                <a:solidFill>
                  <a:srgbClr val="13284A"/>
                </a:solidFill>
                <a:effectLst/>
                <a:uLnTx/>
                <a:uFillTx/>
                <a:latin typeface="Tahoma"/>
                <a:ea typeface="+mn-ea"/>
                <a:cs typeface="Tahoma"/>
              </a:rPr>
              <a:t>on</a:t>
            </a:r>
            <a:r>
              <a:rPr kumimoji="0" sz="2100" b="1" i="0" u="none" strike="noStrike" kern="0" cap="none" spc="-95" normalizeH="0" baseline="0" noProof="0">
                <a:ln>
                  <a:noFill/>
                </a:ln>
                <a:solidFill>
                  <a:srgbClr val="13284A"/>
                </a:solidFill>
                <a:effectLst/>
                <a:uLnTx/>
                <a:uFillTx/>
                <a:latin typeface="Tahoma"/>
                <a:ea typeface="+mn-ea"/>
                <a:cs typeface="Tahoma"/>
              </a:rPr>
              <a:t> </a:t>
            </a:r>
            <a:r>
              <a:rPr kumimoji="0" sz="2100" b="1" i="0" u="none" strike="noStrike" kern="0" cap="none" spc="-60" normalizeH="0" baseline="0" noProof="0">
                <a:ln>
                  <a:noFill/>
                </a:ln>
                <a:solidFill>
                  <a:srgbClr val="13284A"/>
                </a:solidFill>
                <a:effectLst/>
                <a:uLnTx/>
                <a:uFillTx/>
                <a:latin typeface="Tahoma"/>
                <a:ea typeface="+mn-ea"/>
                <a:cs typeface="Tahoma"/>
              </a:rPr>
              <a:t>the</a:t>
            </a:r>
            <a:r>
              <a:rPr kumimoji="0" sz="2100" b="1" i="0" u="none" strike="noStrike" kern="0" cap="none" spc="-80" normalizeH="0" baseline="0" noProof="0">
                <a:ln>
                  <a:noFill/>
                </a:ln>
                <a:solidFill>
                  <a:srgbClr val="13284A"/>
                </a:solidFill>
                <a:effectLst/>
                <a:uLnTx/>
                <a:uFillTx/>
                <a:latin typeface="Tahoma"/>
                <a:ea typeface="+mn-ea"/>
                <a:cs typeface="Tahoma"/>
              </a:rPr>
              <a:t> </a:t>
            </a:r>
            <a:r>
              <a:rPr kumimoji="0" sz="2100" b="1" i="0" u="none" strike="noStrike" kern="0" cap="none" spc="-10" normalizeH="0" baseline="0" noProof="0">
                <a:ln>
                  <a:noFill/>
                </a:ln>
                <a:solidFill>
                  <a:srgbClr val="13284A"/>
                </a:solidFill>
                <a:effectLst/>
                <a:uLnTx/>
                <a:uFillTx/>
                <a:latin typeface="Tahoma"/>
                <a:ea typeface="+mn-ea"/>
                <a:cs typeface="Tahoma"/>
              </a:rPr>
              <a:t>floor</a:t>
            </a:r>
            <a:r>
              <a:rPr kumimoji="0" sz="2100" b="1" i="0" u="none" strike="noStrike" kern="0" cap="none" spc="-105" normalizeH="0" baseline="0" noProof="0">
                <a:ln>
                  <a:noFill/>
                </a:ln>
                <a:solidFill>
                  <a:srgbClr val="13284A"/>
                </a:solidFill>
                <a:effectLst/>
                <a:uLnTx/>
                <a:uFillTx/>
                <a:latin typeface="Tahoma"/>
                <a:ea typeface="+mn-ea"/>
                <a:cs typeface="Tahoma"/>
              </a:rPr>
              <a:t> </a:t>
            </a:r>
            <a:r>
              <a:rPr kumimoji="0" sz="2100" b="1" i="0" u="none" strike="noStrike" kern="0" cap="none" spc="-20" normalizeH="0" baseline="0" noProof="0">
                <a:ln>
                  <a:noFill/>
                </a:ln>
                <a:solidFill>
                  <a:srgbClr val="13284A"/>
                </a:solidFill>
                <a:effectLst/>
                <a:uLnTx/>
                <a:uFillTx/>
                <a:latin typeface="Tahoma"/>
                <a:ea typeface="+mn-ea"/>
                <a:cs typeface="Tahoma"/>
              </a:rPr>
              <a:t>for</a:t>
            </a:r>
            <a:r>
              <a:rPr kumimoji="0" sz="2100" b="1" i="0" u="none" strike="noStrike" kern="0" cap="none" spc="-100" normalizeH="0" baseline="0" noProof="0">
                <a:ln>
                  <a:noFill/>
                </a:ln>
                <a:solidFill>
                  <a:srgbClr val="13284A"/>
                </a:solidFill>
                <a:effectLst/>
                <a:uLnTx/>
                <a:uFillTx/>
                <a:latin typeface="Tahoma"/>
                <a:ea typeface="+mn-ea"/>
                <a:cs typeface="Tahoma"/>
              </a:rPr>
              <a:t> </a:t>
            </a:r>
            <a:r>
              <a:rPr kumimoji="0" sz="2100" b="1" i="0" u="none" strike="noStrike" kern="0" cap="none" spc="-25" normalizeH="0" baseline="0" noProof="0">
                <a:ln>
                  <a:noFill/>
                </a:ln>
                <a:solidFill>
                  <a:srgbClr val="13284A"/>
                </a:solidFill>
                <a:effectLst/>
                <a:uLnTx/>
                <a:uFillTx/>
                <a:latin typeface="Tahoma"/>
                <a:ea typeface="+mn-ea"/>
                <a:cs typeface="Tahoma"/>
              </a:rPr>
              <a:t>eligibility,</a:t>
            </a:r>
            <a:r>
              <a:rPr kumimoji="0" sz="2100" b="1" i="0" u="none" strike="noStrike" kern="0" cap="none" spc="-135" normalizeH="0" baseline="0" noProof="0">
                <a:ln>
                  <a:noFill/>
                </a:ln>
                <a:solidFill>
                  <a:srgbClr val="13284A"/>
                </a:solidFill>
                <a:effectLst/>
                <a:uLnTx/>
                <a:uFillTx/>
                <a:latin typeface="Tahoma"/>
                <a:ea typeface="+mn-ea"/>
                <a:cs typeface="Tahoma"/>
              </a:rPr>
              <a:t> </a:t>
            </a:r>
            <a:r>
              <a:rPr kumimoji="0" sz="2100" b="1" i="0" u="none" strike="noStrike" kern="0" cap="none" spc="-35" normalizeH="0" baseline="0" noProof="0">
                <a:ln>
                  <a:noFill/>
                </a:ln>
                <a:solidFill>
                  <a:srgbClr val="13284A"/>
                </a:solidFill>
                <a:effectLst/>
                <a:uLnTx/>
                <a:uFillTx/>
                <a:latin typeface="Tahoma"/>
                <a:ea typeface="+mn-ea"/>
                <a:cs typeface="Tahoma"/>
              </a:rPr>
              <a:t>requiring</a:t>
            </a:r>
            <a:r>
              <a:rPr kumimoji="0" sz="2100" b="1" i="0" u="none" strike="noStrike" kern="0" cap="none" spc="-65" normalizeH="0" baseline="0" noProof="0">
                <a:ln>
                  <a:noFill/>
                </a:ln>
                <a:solidFill>
                  <a:srgbClr val="13284A"/>
                </a:solidFill>
                <a:effectLst/>
                <a:uLnTx/>
                <a:uFillTx/>
                <a:latin typeface="Tahoma"/>
                <a:ea typeface="+mn-ea"/>
                <a:cs typeface="Tahoma"/>
              </a:rPr>
              <a:t> </a:t>
            </a:r>
            <a:r>
              <a:rPr kumimoji="0" sz="2100" b="1" i="0" u="none" strike="noStrike" kern="0" cap="none" spc="-110" normalizeH="0" baseline="0" noProof="0">
                <a:ln>
                  <a:noFill/>
                </a:ln>
                <a:solidFill>
                  <a:srgbClr val="13284A"/>
                </a:solidFill>
                <a:effectLst/>
                <a:uLnTx/>
                <a:uFillTx/>
                <a:latin typeface="Tahoma"/>
                <a:ea typeface="+mn-ea"/>
                <a:cs typeface="Tahoma"/>
              </a:rPr>
              <a:t>at</a:t>
            </a:r>
            <a:r>
              <a:rPr kumimoji="0" sz="2100" b="1" i="0" u="none" strike="noStrike" kern="0" cap="none" spc="-80" normalizeH="0" baseline="0" noProof="0">
                <a:ln>
                  <a:noFill/>
                </a:ln>
                <a:solidFill>
                  <a:srgbClr val="13284A"/>
                </a:solidFill>
                <a:effectLst/>
                <a:uLnTx/>
                <a:uFillTx/>
                <a:latin typeface="Tahoma"/>
                <a:ea typeface="+mn-ea"/>
                <a:cs typeface="Tahoma"/>
              </a:rPr>
              <a:t> </a:t>
            </a:r>
            <a:r>
              <a:rPr kumimoji="0" sz="2100" b="1" i="0" u="none" strike="noStrike" kern="0" cap="none" spc="-65" normalizeH="0" baseline="0" noProof="0">
                <a:ln>
                  <a:noFill/>
                </a:ln>
                <a:solidFill>
                  <a:srgbClr val="13284A"/>
                </a:solidFill>
                <a:effectLst/>
                <a:uLnTx/>
                <a:uFillTx/>
                <a:latin typeface="Tahoma"/>
                <a:ea typeface="+mn-ea"/>
                <a:cs typeface="Tahoma"/>
              </a:rPr>
              <a:t>least</a:t>
            </a:r>
            <a:r>
              <a:rPr kumimoji="0" sz="2100" b="1" i="0" u="none" strike="noStrike" kern="0" cap="none" spc="-90" normalizeH="0" baseline="0" noProof="0">
                <a:ln>
                  <a:noFill/>
                </a:ln>
                <a:solidFill>
                  <a:srgbClr val="13284A"/>
                </a:solidFill>
                <a:effectLst/>
                <a:uLnTx/>
                <a:uFillTx/>
                <a:latin typeface="Tahoma"/>
                <a:ea typeface="+mn-ea"/>
                <a:cs typeface="Tahoma"/>
              </a:rPr>
              <a:t> </a:t>
            </a:r>
            <a:r>
              <a:rPr kumimoji="0" sz="2100" b="1" i="0" u="none" strike="noStrike" kern="0" cap="none" spc="0" normalizeH="0" baseline="0" noProof="0">
                <a:ln>
                  <a:noFill/>
                </a:ln>
                <a:solidFill>
                  <a:srgbClr val="13284A"/>
                </a:solidFill>
                <a:effectLst/>
                <a:uLnTx/>
                <a:uFillTx/>
                <a:latin typeface="Tahoma"/>
                <a:ea typeface="+mn-ea"/>
                <a:cs typeface="Tahoma"/>
              </a:rPr>
              <a:t>$100</a:t>
            </a:r>
            <a:r>
              <a:rPr kumimoji="0" sz="2100" b="1" i="0" u="none" strike="noStrike" kern="0" cap="none" spc="-75" normalizeH="0" baseline="0" noProof="0">
                <a:ln>
                  <a:noFill/>
                </a:ln>
                <a:solidFill>
                  <a:srgbClr val="13284A"/>
                </a:solidFill>
                <a:effectLst/>
                <a:uLnTx/>
                <a:uFillTx/>
                <a:latin typeface="Tahoma"/>
                <a:ea typeface="+mn-ea"/>
                <a:cs typeface="Tahoma"/>
              </a:rPr>
              <a:t> </a:t>
            </a:r>
            <a:r>
              <a:rPr kumimoji="0" sz="2100" b="1" i="0" u="none" strike="noStrike" kern="0" cap="none" spc="-25" normalizeH="0" baseline="0" noProof="0">
                <a:ln>
                  <a:noFill/>
                </a:ln>
                <a:solidFill>
                  <a:srgbClr val="13284A"/>
                </a:solidFill>
                <a:effectLst/>
                <a:uLnTx/>
                <a:uFillTx/>
                <a:latin typeface="Tahoma"/>
                <a:ea typeface="+mn-ea"/>
                <a:cs typeface="Tahoma"/>
              </a:rPr>
              <a:t>million</a:t>
            </a:r>
            <a:r>
              <a:rPr kumimoji="0" sz="2100" b="1" i="0" u="none" strike="noStrike" kern="0" cap="none" spc="-90" normalizeH="0" baseline="0" noProof="0">
                <a:ln>
                  <a:noFill/>
                </a:ln>
                <a:solidFill>
                  <a:srgbClr val="13284A"/>
                </a:solidFill>
                <a:effectLst/>
                <a:uLnTx/>
                <a:uFillTx/>
                <a:latin typeface="Tahoma"/>
                <a:ea typeface="+mn-ea"/>
                <a:cs typeface="Tahoma"/>
              </a:rPr>
              <a:t> </a:t>
            </a:r>
            <a:r>
              <a:rPr kumimoji="0" sz="2100" b="1" i="0" u="none" strike="noStrike" kern="0" cap="none" spc="-25" normalizeH="0" baseline="0" noProof="0">
                <a:ln>
                  <a:noFill/>
                </a:ln>
                <a:solidFill>
                  <a:srgbClr val="13284A"/>
                </a:solidFill>
                <a:effectLst/>
                <a:uLnTx/>
                <a:uFillTx/>
                <a:latin typeface="Tahoma"/>
                <a:ea typeface="+mn-ea"/>
                <a:cs typeface="Tahoma"/>
              </a:rPr>
              <a:t>of</a:t>
            </a:r>
            <a:endParaRPr kumimoji="0" sz="2100" b="0" i="0" u="none" strike="noStrike" kern="0" cap="none" spc="0" normalizeH="0" baseline="0" noProof="0">
              <a:ln>
                <a:noFill/>
              </a:ln>
              <a:solidFill>
                <a:sysClr val="windowText" lastClr="000000"/>
              </a:solidFill>
              <a:effectLst/>
              <a:uLnTx/>
              <a:uFillTx/>
              <a:latin typeface="Tahoma"/>
              <a:ea typeface="+mn-ea"/>
              <a:cs typeface="Tahoma"/>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100" b="1" i="0" u="none" strike="noStrike" kern="0" cap="none" spc="-65" normalizeH="0" baseline="0" noProof="0">
                <a:ln>
                  <a:noFill/>
                </a:ln>
                <a:solidFill>
                  <a:srgbClr val="13284A"/>
                </a:solidFill>
                <a:effectLst/>
                <a:uLnTx/>
                <a:uFillTx/>
                <a:latin typeface="Tahoma"/>
                <a:ea typeface="+mn-ea"/>
                <a:cs typeface="Tahoma"/>
              </a:rPr>
              <a:t>investments</a:t>
            </a:r>
            <a:r>
              <a:rPr kumimoji="0" sz="2100" b="1" i="0" u="none" strike="noStrike" kern="0" cap="none" spc="-90" normalizeH="0" baseline="0" noProof="0">
                <a:ln>
                  <a:noFill/>
                </a:ln>
                <a:solidFill>
                  <a:srgbClr val="13284A"/>
                </a:solidFill>
                <a:effectLst/>
                <a:uLnTx/>
                <a:uFillTx/>
                <a:latin typeface="Tahoma"/>
                <a:ea typeface="+mn-ea"/>
                <a:cs typeface="Tahoma"/>
              </a:rPr>
              <a:t> </a:t>
            </a:r>
            <a:r>
              <a:rPr kumimoji="0" sz="2100" b="1" i="0" u="none" strike="noStrike" kern="0" cap="none" spc="-10" normalizeH="0" baseline="0" noProof="0">
                <a:ln>
                  <a:noFill/>
                </a:ln>
                <a:solidFill>
                  <a:srgbClr val="13284A"/>
                </a:solidFill>
                <a:effectLst/>
                <a:uLnTx/>
                <a:uFillTx/>
                <a:latin typeface="Tahoma"/>
                <a:ea typeface="+mn-ea"/>
                <a:cs typeface="Tahoma"/>
              </a:rPr>
              <a:t>and</a:t>
            </a:r>
            <a:r>
              <a:rPr kumimoji="0" sz="2100" b="1" i="0" u="none" strike="noStrike" kern="0" cap="none" spc="-105" normalizeH="0" baseline="0" noProof="0">
                <a:ln>
                  <a:noFill/>
                </a:ln>
                <a:solidFill>
                  <a:srgbClr val="13284A"/>
                </a:solidFill>
                <a:effectLst/>
                <a:uLnTx/>
                <a:uFillTx/>
                <a:latin typeface="Tahoma"/>
                <a:ea typeface="+mn-ea"/>
                <a:cs typeface="Tahoma"/>
              </a:rPr>
              <a:t> </a:t>
            </a:r>
            <a:r>
              <a:rPr kumimoji="0" sz="2100" b="1" i="0" u="none" strike="noStrike" kern="0" cap="none" spc="0" normalizeH="0" baseline="0" noProof="0">
                <a:ln>
                  <a:noFill/>
                </a:ln>
                <a:solidFill>
                  <a:srgbClr val="13284A"/>
                </a:solidFill>
                <a:effectLst/>
                <a:uLnTx/>
                <a:uFillTx/>
                <a:latin typeface="Tahoma"/>
                <a:ea typeface="+mn-ea"/>
                <a:cs typeface="Tahoma"/>
              </a:rPr>
              <a:t>45</a:t>
            </a:r>
            <a:r>
              <a:rPr kumimoji="0" sz="2100" b="1" i="0" u="none" strike="noStrike" kern="0" cap="none" spc="-90" normalizeH="0" baseline="0" noProof="0">
                <a:ln>
                  <a:noFill/>
                </a:ln>
                <a:solidFill>
                  <a:srgbClr val="13284A"/>
                </a:solidFill>
                <a:effectLst/>
                <a:uLnTx/>
                <a:uFillTx/>
                <a:latin typeface="Tahoma"/>
                <a:ea typeface="+mn-ea"/>
                <a:cs typeface="Tahoma"/>
              </a:rPr>
              <a:t> </a:t>
            </a:r>
            <a:r>
              <a:rPr kumimoji="0" sz="2100" b="1" i="0" u="none" strike="noStrike" kern="0" cap="none" spc="-25" normalizeH="0" baseline="0" noProof="0">
                <a:ln>
                  <a:noFill/>
                </a:ln>
                <a:solidFill>
                  <a:srgbClr val="13284A"/>
                </a:solidFill>
                <a:effectLst/>
                <a:uLnTx/>
                <a:uFillTx/>
                <a:latin typeface="Tahoma"/>
                <a:ea typeface="+mn-ea"/>
                <a:cs typeface="Tahoma"/>
              </a:rPr>
              <a:t>new</a:t>
            </a:r>
            <a:r>
              <a:rPr kumimoji="0" sz="2100" b="1" i="0" u="none" strike="noStrike" kern="0" cap="none" spc="-110" normalizeH="0" baseline="0" noProof="0">
                <a:ln>
                  <a:noFill/>
                </a:ln>
                <a:solidFill>
                  <a:srgbClr val="13284A"/>
                </a:solidFill>
                <a:effectLst/>
                <a:uLnTx/>
                <a:uFillTx/>
                <a:latin typeface="Tahoma"/>
                <a:ea typeface="+mn-ea"/>
                <a:cs typeface="Tahoma"/>
              </a:rPr>
              <a:t> </a:t>
            </a:r>
            <a:r>
              <a:rPr kumimoji="0" sz="2100" b="1" i="0" u="none" strike="noStrike" kern="0" cap="none" spc="-20" normalizeH="0" baseline="0" noProof="0">
                <a:ln>
                  <a:noFill/>
                </a:ln>
                <a:solidFill>
                  <a:srgbClr val="13284A"/>
                </a:solidFill>
                <a:effectLst/>
                <a:uLnTx/>
                <a:uFillTx/>
                <a:latin typeface="Tahoma"/>
                <a:ea typeface="+mn-ea"/>
                <a:cs typeface="Tahoma"/>
              </a:rPr>
              <a:t>jobs.</a:t>
            </a:r>
            <a:endParaRPr kumimoji="0" sz="2100" b="0" i="0" u="none" strike="noStrike" kern="0" cap="none" spc="0" normalizeH="0" baseline="0" noProof="0">
              <a:ln>
                <a:noFill/>
              </a:ln>
              <a:solidFill>
                <a:sysClr val="windowText" lastClr="000000"/>
              </a:solidFill>
              <a:effectLst/>
              <a:uLnTx/>
              <a:uFillTx/>
              <a:latin typeface="Tahoma"/>
              <a:ea typeface="+mn-ea"/>
              <a:cs typeface="Tahoma"/>
            </a:endParaRPr>
          </a:p>
          <a:p>
            <a:pPr marL="12700" marR="5080" lvl="0" indent="0" algn="just" defTabSz="914400" rtl="0" eaLnBrk="1" fontAlgn="auto" latinLnBrk="0" hangingPunct="1">
              <a:lnSpc>
                <a:spcPct val="100000"/>
              </a:lnSpc>
              <a:spcBef>
                <a:spcPts val="2520"/>
              </a:spcBef>
              <a:spcAft>
                <a:spcPts val="0"/>
              </a:spcAft>
              <a:buClrTx/>
              <a:buSzTx/>
              <a:buFontTx/>
              <a:buNone/>
              <a:tabLst/>
              <a:defRPr/>
            </a:pPr>
            <a:r>
              <a:rPr kumimoji="0" sz="2100" b="0" i="0" u="none" strike="noStrike" kern="0" cap="none" spc="-260" normalizeH="0" baseline="0" noProof="0">
                <a:ln>
                  <a:noFill/>
                </a:ln>
                <a:solidFill>
                  <a:srgbClr val="13284A"/>
                </a:solidFill>
                <a:effectLst/>
                <a:uLnTx/>
                <a:uFillTx/>
                <a:latin typeface="Tahoma"/>
                <a:ea typeface="+mn-ea"/>
                <a:cs typeface="Tahoma"/>
              </a:rPr>
              <a:t>It</a:t>
            </a:r>
            <a:r>
              <a:rPr kumimoji="0" sz="2100" b="0" i="0" u="none" strike="noStrike" kern="0" cap="none" spc="9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takes</a:t>
            </a:r>
            <a:r>
              <a:rPr kumimoji="0" sz="2100" b="0" i="0" u="none" strike="noStrike" kern="0" cap="none" spc="-165"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1-</a:t>
            </a:r>
            <a:r>
              <a:rPr kumimoji="0" sz="2100" b="0" i="0" u="none" strike="noStrike" kern="0" cap="none" spc="55" normalizeH="0" baseline="0" noProof="0">
                <a:ln>
                  <a:noFill/>
                </a:ln>
                <a:solidFill>
                  <a:srgbClr val="13284A"/>
                </a:solidFill>
                <a:effectLst/>
                <a:uLnTx/>
                <a:uFillTx/>
                <a:latin typeface="Tahoma"/>
                <a:ea typeface="+mn-ea"/>
                <a:cs typeface="Tahoma"/>
              </a:rPr>
              <a:t>2</a:t>
            </a:r>
            <a:r>
              <a:rPr kumimoji="0" sz="2100" b="0" i="0" u="none" strike="noStrike" kern="0" cap="none" spc="-16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years</a:t>
            </a:r>
            <a:r>
              <a:rPr kumimoji="0" sz="2100" b="0" i="0" u="none" strike="noStrike" kern="0" cap="none" spc="-13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to</a:t>
            </a:r>
            <a:r>
              <a:rPr kumimoji="0" sz="2100" b="0" i="0" u="none" strike="noStrike" kern="0" cap="none" spc="-95" normalizeH="0" baseline="0" noProof="0">
                <a:ln>
                  <a:noFill/>
                </a:ln>
                <a:solidFill>
                  <a:srgbClr val="13284A"/>
                </a:solidFill>
                <a:effectLst/>
                <a:uLnTx/>
                <a:uFillTx/>
                <a:latin typeface="Tahoma"/>
                <a:ea typeface="+mn-ea"/>
                <a:cs typeface="Tahoma"/>
              </a:rPr>
              <a:t> </a:t>
            </a:r>
            <a:r>
              <a:rPr kumimoji="0" sz="2100" b="0" i="0" u="none" strike="noStrike" kern="0" cap="none" spc="95" normalizeH="0" baseline="0" noProof="0">
                <a:ln>
                  <a:noFill/>
                </a:ln>
                <a:solidFill>
                  <a:srgbClr val="13284A"/>
                </a:solidFill>
                <a:effectLst/>
                <a:uLnTx/>
                <a:uFillTx/>
                <a:latin typeface="Tahoma"/>
                <a:ea typeface="+mn-ea"/>
                <a:cs typeface="Tahoma"/>
              </a:rPr>
              <a:t>build</a:t>
            </a:r>
            <a:r>
              <a:rPr kumimoji="0" sz="2100" b="0" i="0" u="none" strike="noStrike" kern="0" cap="none" spc="-11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a</a:t>
            </a:r>
            <a:r>
              <a:rPr kumimoji="0" sz="2100" b="0" i="0" u="none" strike="noStrike" kern="0" cap="none" spc="-8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data</a:t>
            </a:r>
            <a:r>
              <a:rPr kumimoji="0" sz="2100" b="0" i="0" u="none" strike="noStrike" kern="0" cap="none" spc="-90"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center,</a:t>
            </a:r>
            <a:r>
              <a:rPr kumimoji="0" sz="2100" b="0" i="0" u="none" strike="noStrike" kern="0" cap="none" spc="-15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but</a:t>
            </a:r>
            <a:r>
              <a:rPr kumimoji="0" sz="2100" b="0" i="0" u="none" strike="noStrike" kern="0" cap="none" spc="-95"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5-</a:t>
            </a:r>
            <a:r>
              <a:rPr kumimoji="0" sz="2100" b="0" i="0" u="none" strike="noStrike" kern="0" cap="none" spc="55" normalizeH="0" baseline="0" noProof="0">
                <a:ln>
                  <a:noFill/>
                </a:ln>
                <a:solidFill>
                  <a:srgbClr val="13284A"/>
                </a:solidFill>
                <a:effectLst/>
                <a:uLnTx/>
                <a:uFillTx/>
                <a:latin typeface="Tahoma"/>
                <a:ea typeface="+mn-ea"/>
                <a:cs typeface="Tahoma"/>
              </a:rPr>
              <a:t>8</a:t>
            </a:r>
            <a:r>
              <a:rPr kumimoji="0" sz="2100" b="0" i="0" u="none" strike="noStrike" kern="0" cap="none" spc="-10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years</a:t>
            </a:r>
            <a:r>
              <a:rPr kumimoji="0" sz="2100" b="0" i="0" u="none" strike="noStrike" kern="0" cap="none" spc="-9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to</a:t>
            </a:r>
            <a:r>
              <a:rPr kumimoji="0" sz="2100" b="0" i="0" u="none" strike="noStrike" kern="0" cap="none" spc="-95" normalizeH="0" baseline="0" noProof="0">
                <a:ln>
                  <a:noFill/>
                </a:ln>
                <a:solidFill>
                  <a:srgbClr val="13284A"/>
                </a:solidFill>
                <a:effectLst/>
                <a:uLnTx/>
                <a:uFillTx/>
                <a:latin typeface="Tahoma"/>
                <a:ea typeface="+mn-ea"/>
                <a:cs typeface="Tahoma"/>
              </a:rPr>
              <a:t> </a:t>
            </a:r>
            <a:r>
              <a:rPr kumimoji="0" sz="2100" b="0" i="0" u="none" strike="noStrike" kern="0" cap="none" spc="60" normalizeH="0" baseline="0" noProof="0">
                <a:ln>
                  <a:noFill/>
                </a:ln>
                <a:solidFill>
                  <a:srgbClr val="13284A"/>
                </a:solidFill>
                <a:effectLst/>
                <a:uLnTx/>
                <a:uFillTx/>
                <a:latin typeface="Tahoma"/>
                <a:ea typeface="+mn-ea"/>
                <a:cs typeface="Tahoma"/>
              </a:rPr>
              <a:t>connect</a:t>
            </a:r>
            <a:r>
              <a:rPr kumimoji="0" sz="2100" b="0" i="0" u="none" strike="noStrike" kern="0" cap="none" spc="-90" normalizeH="0" baseline="0" noProof="0">
                <a:ln>
                  <a:noFill/>
                </a:ln>
                <a:solidFill>
                  <a:srgbClr val="13284A"/>
                </a:solidFill>
                <a:effectLst/>
                <a:uLnTx/>
                <a:uFillTx/>
                <a:latin typeface="Tahoma"/>
                <a:ea typeface="+mn-ea"/>
                <a:cs typeface="Tahoma"/>
              </a:rPr>
              <a:t> </a:t>
            </a:r>
            <a:r>
              <a:rPr kumimoji="0" sz="2100" b="0" i="0" u="none" strike="noStrike" kern="0" cap="none" spc="90" normalizeH="0" baseline="0" noProof="0">
                <a:ln>
                  <a:noFill/>
                </a:ln>
                <a:solidFill>
                  <a:srgbClr val="13284A"/>
                </a:solidFill>
                <a:effectLst/>
                <a:uLnTx/>
                <a:uFillTx/>
                <a:latin typeface="Tahoma"/>
                <a:ea typeface="+mn-ea"/>
                <a:cs typeface="Tahoma"/>
              </a:rPr>
              <a:t>one</a:t>
            </a:r>
            <a:r>
              <a:rPr kumimoji="0" sz="2100" b="0" i="0" u="none" strike="noStrike" kern="0" cap="none" spc="-9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to</a:t>
            </a:r>
            <a:r>
              <a:rPr kumimoji="0" sz="2100" b="0" i="0" u="none" strike="noStrike" kern="0" cap="none" spc="-9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the</a:t>
            </a:r>
            <a:r>
              <a:rPr kumimoji="0" sz="2100" b="0" i="0" u="none" strike="noStrike" kern="0" cap="none" spc="-90" normalizeH="0" baseline="0" noProof="0">
                <a:ln>
                  <a:noFill/>
                </a:ln>
                <a:solidFill>
                  <a:srgbClr val="13284A"/>
                </a:solidFill>
                <a:effectLst/>
                <a:uLnTx/>
                <a:uFillTx/>
                <a:latin typeface="Tahoma"/>
                <a:ea typeface="+mn-ea"/>
                <a:cs typeface="Tahoma"/>
              </a:rPr>
              <a:t> </a:t>
            </a:r>
            <a:r>
              <a:rPr kumimoji="0" sz="2100" b="0" i="0" u="none" strike="noStrike" kern="0" cap="none" spc="40" normalizeH="0" baseline="0" noProof="0">
                <a:ln>
                  <a:noFill/>
                </a:ln>
                <a:solidFill>
                  <a:srgbClr val="13284A"/>
                </a:solidFill>
                <a:effectLst/>
                <a:uLnTx/>
                <a:uFillTx/>
                <a:latin typeface="Tahoma"/>
                <a:ea typeface="+mn-ea"/>
                <a:cs typeface="Tahoma"/>
              </a:rPr>
              <a:t>grid. </a:t>
            </a:r>
            <a:r>
              <a:rPr kumimoji="0" sz="2100" b="0" i="0" u="none" strike="noStrike" kern="0" cap="none" spc="0" normalizeH="0" baseline="0" noProof="0">
                <a:ln>
                  <a:noFill/>
                </a:ln>
                <a:solidFill>
                  <a:srgbClr val="13284A"/>
                </a:solidFill>
                <a:effectLst/>
                <a:uLnTx/>
                <a:uFillTx/>
                <a:latin typeface="Tahoma"/>
                <a:ea typeface="+mn-ea"/>
                <a:cs typeface="Tahoma"/>
              </a:rPr>
              <a:t>Solutions</a:t>
            </a:r>
            <a:r>
              <a:rPr kumimoji="0" sz="2100" b="0" i="0" u="none" strike="noStrike" kern="0" cap="none" spc="2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which</a:t>
            </a:r>
            <a:r>
              <a:rPr kumimoji="0" sz="2100" b="0" i="0" u="none" strike="noStrike" kern="0" cap="none" spc="1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address</a:t>
            </a:r>
            <a:r>
              <a:rPr kumimoji="0" sz="2100" b="0" i="0" u="none" strike="noStrike" kern="0" cap="none" spc="1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this</a:t>
            </a:r>
            <a:r>
              <a:rPr kumimoji="0" sz="2100" b="0" i="0" u="none" strike="noStrike" kern="0" cap="none" spc="25" normalizeH="0" baseline="0" noProof="0">
                <a:ln>
                  <a:noFill/>
                </a:ln>
                <a:solidFill>
                  <a:srgbClr val="13284A"/>
                </a:solidFill>
                <a:effectLst/>
                <a:uLnTx/>
                <a:uFillTx/>
                <a:latin typeface="Tahoma"/>
                <a:ea typeface="+mn-ea"/>
                <a:cs typeface="Tahoma"/>
              </a:rPr>
              <a:t> </a:t>
            </a:r>
            <a:r>
              <a:rPr kumimoji="0" sz="2100" b="0" i="0" u="none" strike="noStrike" kern="0" cap="none" spc="45" normalizeH="0" baseline="0" noProof="0">
                <a:ln>
                  <a:noFill/>
                </a:ln>
                <a:solidFill>
                  <a:srgbClr val="13284A"/>
                </a:solidFill>
                <a:effectLst/>
                <a:uLnTx/>
                <a:uFillTx/>
                <a:latin typeface="Tahoma"/>
                <a:ea typeface="+mn-ea"/>
                <a:cs typeface="Tahoma"/>
              </a:rPr>
              <a:t>barrier</a:t>
            </a:r>
            <a:r>
              <a:rPr kumimoji="0" sz="2100" b="0" i="0" u="none" strike="noStrike" kern="0" cap="none" spc="-2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are</a:t>
            </a:r>
            <a:r>
              <a:rPr kumimoji="0" sz="2100" b="0" i="0" u="none" strike="noStrike" kern="0" cap="none" spc="1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the</a:t>
            </a:r>
            <a:r>
              <a:rPr kumimoji="0" sz="2100" b="0" i="0" u="none" strike="noStrike" kern="0" cap="none" spc="2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same</a:t>
            </a:r>
            <a:r>
              <a:rPr kumimoji="0" sz="2100" b="0" i="0" u="none" strike="noStrike" kern="0" cap="none" spc="1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solutions</a:t>
            </a:r>
            <a:r>
              <a:rPr kumimoji="0" sz="2100" b="0" i="0" u="none" strike="noStrike" kern="0" cap="none" spc="4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which</a:t>
            </a:r>
            <a:r>
              <a:rPr kumimoji="0" sz="2100" b="0" i="0" u="none" strike="noStrike" kern="0" cap="none" spc="-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make</a:t>
            </a:r>
            <a:r>
              <a:rPr kumimoji="0" sz="2100" b="0" i="0" u="none" strike="noStrike" kern="0" cap="none" spc="3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the</a:t>
            </a:r>
            <a:r>
              <a:rPr kumimoji="0" sz="2100" b="0" i="0" u="none" strike="noStrike" kern="0" cap="none" spc="10" normalizeH="0" baseline="0" noProof="0">
                <a:ln>
                  <a:noFill/>
                </a:ln>
                <a:solidFill>
                  <a:srgbClr val="13284A"/>
                </a:solidFill>
                <a:effectLst/>
                <a:uLnTx/>
                <a:uFillTx/>
                <a:latin typeface="Tahoma"/>
                <a:ea typeface="+mn-ea"/>
                <a:cs typeface="Tahoma"/>
              </a:rPr>
              <a:t> </a:t>
            </a:r>
            <a:r>
              <a:rPr kumimoji="0" sz="2100" b="0" i="0" u="none" strike="noStrike" kern="0" cap="none" spc="70" normalizeH="0" baseline="0" noProof="0">
                <a:ln>
                  <a:noFill/>
                </a:ln>
                <a:solidFill>
                  <a:srgbClr val="13284A"/>
                </a:solidFill>
                <a:effectLst/>
                <a:uLnTx/>
                <a:uFillTx/>
                <a:latin typeface="Tahoma"/>
                <a:ea typeface="+mn-ea"/>
                <a:cs typeface="Tahoma"/>
              </a:rPr>
              <a:t>grid </a:t>
            </a:r>
            <a:r>
              <a:rPr kumimoji="0" sz="2100" b="0" i="0" u="none" strike="noStrike" kern="0" cap="none" spc="65" normalizeH="0" baseline="0" noProof="0">
                <a:ln>
                  <a:noFill/>
                </a:ln>
                <a:solidFill>
                  <a:srgbClr val="13284A"/>
                </a:solidFill>
                <a:effectLst/>
                <a:uLnTx/>
                <a:uFillTx/>
                <a:latin typeface="Tahoma"/>
                <a:ea typeface="+mn-ea"/>
                <a:cs typeface="Tahoma"/>
              </a:rPr>
              <a:t>more</a:t>
            </a:r>
            <a:r>
              <a:rPr kumimoji="0" sz="2100" b="0" i="0" u="none" strike="noStrike" kern="0" cap="none" spc="-80"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connected,</a:t>
            </a:r>
            <a:r>
              <a:rPr kumimoji="0" sz="2100" b="0" i="0" u="none" strike="noStrike" kern="0" cap="none" spc="-16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increase</a:t>
            </a:r>
            <a:r>
              <a:rPr kumimoji="0" sz="2100" b="0" i="0" u="none" strike="noStrike" kern="0" cap="none" spc="-85" normalizeH="0" baseline="0" noProof="0">
                <a:ln>
                  <a:noFill/>
                </a:ln>
                <a:solidFill>
                  <a:srgbClr val="13284A"/>
                </a:solidFill>
                <a:effectLst/>
                <a:uLnTx/>
                <a:uFillTx/>
                <a:latin typeface="Tahoma"/>
                <a:ea typeface="+mn-ea"/>
                <a:cs typeface="Tahoma"/>
              </a:rPr>
              <a:t> </a:t>
            </a:r>
            <a:r>
              <a:rPr kumimoji="0" sz="2100" b="0" i="0" u="none" strike="noStrike" kern="0" cap="none" spc="50" normalizeH="0" baseline="0" noProof="0">
                <a:ln>
                  <a:noFill/>
                </a:ln>
                <a:solidFill>
                  <a:srgbClr val="13284A"/>
                </a:solidFill>
                <a:effectLst/>
                <a:uLnTx/>
                <a:uFillTx/>
                <a:latin typeface="Tahoma"/>
                <a:ea typeface="+mn-ea"/>
                <a:cs typeface="Tahoma"/>
              </a:rPr>
              <a:t>clean</a:t>
            </a:r>
            <a:r>
              <a:rPr kumimoji="0" sz="2100" b="0" i="0" u="none" strike="noStrike" kern="0" cap="none" spc="-80" normalizeH="0" baseline="0" noProof="0">
                <a:ln>
                  <a:noFill/>
                </a:ln>
                <a:solidFill>
                  <a:srgbClr val="13284A"/>
                </a:solidFill>
                <a:effectLst/>
                <a:uLnTx/>
                <a:uFillTx/>
                <a:latin typeface="Tahoma"/>
                <a:ea typeface="+mn-ea"/>
                <a:cs typeface="Tahoma"/>
              </a:rPr>
              <a:t> </a:t>
            </a:r>
            <a:r>
              <a:rPr kumimoji="0" sz="2100" b="0" i="0" u="none" strike="noStrike" kern="0" cap="none" spc="50" normalizeH="0" baseline="0" noProof="0">
                <a:ln>
                  <a:noFill/>
                </a:ln>
                <a:solidFill>
                  <a:srgbClr val="13284A"/>
                </a:solidFill>
                <a:effectLst/>
                <a:uLnTx/>
                <a:uFillTx/>
                <a:latin typeface="Tahoma"/>
                <a:ea typeface="+mn-ea"/>
                <a:cs typeface="Tahoma"/>
              </a:rPr>
              <a:t>energy</a:t>
            </a:r>
            <a:r>
              <a:rPr kumimoji="0" sz="2100" b="0" i="0" u="none" strike="noStrike" kern="0" cap="none" spc="-9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capacity,</a:t>
            </a:r>
            <a:r>
              <a:rPr kumimoji="0" sz="2100" b="0" i="0" u="none" strike="noStrike" kern="0" cap="none" spc="-135" normalizeH="0" baseline="0" noProof="0">
                <a:ln>
                  <a:noFill/>
                </a:ln>
                <a:solidFill>
                  <a:srgbClr val="13284A"/>
                </a:solidFill>
                <a:effectLst/>
                <a:uLnTx/>
                <a:uFillTx/>
                <a:latin typeface="Tahoma"/>
                <a:ea typeface="+mn-ea"/>
                <a:cs typeface="Tahoma"/>
              </a:rPr>
              <a:t> </a:t>
            </a:r>
            <a:r>
              <a:rPr kumimoji="0" sz="2100" b="0" i="0" u="none" strike="noStrike" kern="0" cap="none" spc="70" normalizeH="0" baseline="0" noProof="0">
                <a:ln>
                  <a:noFill/>
                </a:ln>
                <a:solidFill>
                  <a:srgbClr val="13284A"/>
                </a:solidFill>
                <a:effectLst/>
                <a:uLnTx/>
                <a:uFillTx/>
                <a:latin typeface="Tahoma"/>
                <a:ea typeface="+mn-ea"/>
                <a:cs typeface="Tahoma"/>
              </a:rPr>
              <a:t>and</a:t>
            </a:r>
            <a:r>
              <a:rPr kumimoji="0" sz="2100" b="0" i="0" u="none" strike="noStrike" kern="0" cap="none" spc="-5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drive</a:t>
            </a:r>
            <a:r>
              <a:rPr kumimoji="0" sz="2100" b="0" i="0" u="none" strike="noStrike" kern="0" cap="none" spc="-110" normalizeH="0" baseline="0" noProof="0">
                <a:ln>
                  <a:noFill/>
                </a:ln>
                <a:solidFill>
                  <a:srgbClr val="13284A"/>
                </a:solidFill>
                <a:effectLst/>
                <a:uLnTx/>
                <a:uFillTx/>
                <a:latin typeface="Tahoma"/>
                <a:ea typeface="+mn-ea"/>
                <a:cs typeface="Tahoma"/>
              </a:rPr>
              <a:t> </a:t>
            </a:r>
            <a:r>
              <a:rPr kumimoji="0" sz="2100" b="0" i="0" u="none" strike="noStrike" kern="0" cap="none" spc="80" normalizeH="0" baseline="0" noProof="0">
                <a:ln>
                  <a:noFill/>
                </a:ln>
                <a:solidFill>
                  <a:srgbClr val="13284A"/>
                </a:solidFill>
                <a:effectLst/>
                <a:uLnTx/>
                <a:uFillTx/>
                <a:latin typeface="Tahoma"/>
                <a:ea typeface="+mn-ea"/>
                <a:cs typeface="Tahoma"/>
              </a:rPr>
              <a:t>down</a:t>
            </a:r>
            <a:r>
              <a:rPr kumimoji="0" sz="2100" b="0" i="0" u="none" strike="noStrike" kern="0" cap="none" spc="-80"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costs.</a:t>
            </a:r>
            <a:endParaRPr kumimoji="0" sz="2100"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4" name="object 4"/>
          <p:cNvGrpSpPr/>
          <p:nvPr/>
        </p:nvGrpSpPr>
        <p:grpSpPr>
          <a:xfrm>
            <a:off x="617943" y="4101465"/>
            <a:ext cx="3924935" cy="1993900"/>
            <a:chOff x="617943" y="4101465"/>
            <a:chExt cx="3924935" cy="1993900"/>
          </a:xfrm>
        </p:grpSpPr>
        <p:sp>
          <p:nvSpPr>
            <p:cNvPr id="5" name="object 5"/>
            <p:cNvSpPr/>
            <p:nvPr/>
          </p:nvSpPr>
          <p:spPr>
            <a:xfrm>
              <a:off x="624293" y="4107815"/>
              <a:ext cx="3912235" cy="1981200"/>
            </a:xfrm>
            <a:custGeom>
              <a:avLst/>
              <a:gdLst/>
              <a:ahLst/>
              <a:cxnLst/>
              <a:rect l="l" t="t" r="r" b="b"/>
              <a:pathLst>
                <a:path w="3912235" h="1981200">
                  <a:moveTo>
                    <a:pt x="3416973" y="0"/>
                  </a:moveTo>
                  <a:lnTo>
                    <a:pt x="0" y="0"/>
                  </a:lnTo>
                  <a:lnTo>
                    <a:pt x="0" y="1980984"/>
                  </a:lnTo>
                  <a:lnTo>
                    <a:pt x="3416973" y="1980984"/>
                  </a:lnTo>
                  <a:lnTo>
                    <a:pt x="3912146" y="990473"/>
                  </a:lnTo>
                  <a:lnTo>
                    <a:pt x="3416973" y="0"/>
                  </a:lnTo>
                  <a:close/>
                </a:path>
              </a:pathLst>
            </a:custGeom>
            <a:solidFill>
              <a:srgbClr val="00AD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624293" y="4107815"/>
              <a:ext cx="3912235" cy="1981200"/>
            </a:xfrm>
            <a:custGeom>
              <a:avLst/>
              <a:gdLst/>
              <a:ahLst/>
              <a:cxnLst/>
              <a:rect l="l" t="t" r="r" b="b"/>
              <a:pathLst>
                <a:path w="3912235" h="1981200">
                  <a:moveTo>
                    <a:pt x="0" y="0"/>
                  </a:moveTo>
                  <a:lnTo>
                    <a:pt x="3416973" y="0"/>
                  </a:lnTo>
                  <a:lnTo>
                    <a:pt x="3912146" y="990473"/>
                  </a:lnTo>
                  <a:lnTo>
                    <a:pt x="3416973" y="1980984"/>
                  </a:lnTo>
                  <a:lnTo>
                    <a:pt x="0" y="1980984"/>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p:cNvSpPr txBox="1"/>
          <p:nvPr/>
        </p:nvSpPr>
        <p:spPr>
          <a:xfrm>
            <a:off x="766673" y="4108830"/>
            <a:ext cx="2877185" cy="1806575"/>
          </a:xfrm>
          <a:prstGeom prst="rect">
            <a:avLst/>
          </a:prstGeom>
        </p:spPr>
        <p:txBody>
          <a:bodyPr vert="horz" wrap="square" lIns="0" tIns="54610" rIns="0" bIns="0" rtlCol="0">
            <a:spAutoFit/>
          </a:bodyPr>
          <a:lstStyle/>
          <a:p>
            <a:pPr marL="12700" marR="1292860" lvl="0" indent="0" algn="l" defTabSz="914400" rtl="0" eaLnBrk="1" fontAlgn="auto" latinLnBrk="0" hangingPunct="1">
              <a:lnSpc>
                <a:spcPts val="2840"/>
              </a:lnSpc>
              <a:spcBef>
                <a:spcPts val="430"/>
              </a:spcBef>
              <a:spcAft>
                <a:spcPts val="0"/>
              </a:spcAft>
              <a:buClrTx/>
              <a:buSzTx/>
              <a:buFontTx/>
              <a:buNone/>
              <a:tabLst/>
              <a:defRPr/>
            </a:pPr>
            <a:r>
              <a:rPr kumimoji="0" sz="2600" b="1" i="0" u="none" strike="noStrike" kern="0" cap="none" spc="-70" normalizeH="0" baseline="0" noProof="0">
                <a:ln>
                  <a:noFill/>
                </a:ln>
                <a:solidFill>
                  <a:srgbClr val="FFFFFF"/>
                </a:solidFill>
                <a:effectLst/>
                <a:uLnTx/>
                <a:uFillTx/>
                <a:latin typeface="Tahoma"/>
                <a:ea typeface="+mn-ea"/>
                <a:cs typeface="Tahoma"/>
              </a:rPr>
              <a:t>Improved </a:t>
            </a:r>
            <a:r>
              <a:rPr kumimoji="0" sz="2600" b="1" i="0" u="none" strike="noStrike" kern="0" cap="none" spc="-10" normalizeH="0" baseline="0" noProof="0">
                <a:ln>
                  <a:noFill/>
                </a:ln>
                <a:solidFill>
                  <a:srgbClr val="FFFFFF"/>
                </a:solidFill>
                <a:effectLst/>
                <a:uLnTx/>
                <a:uFillTx/>
                <a:latin typeface="Tahoma"/>
                <a:ea typeface="+mn-ea"/>
                <a:cs typeface="Tahoma"/>
              </a:rPr>
              <a:t>planning</a:t>
            </a:r>
            <a:endParaRPr kumimoji="0" sz="26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870"/>
              </a:spcBef>
              <a:spcAft>
                <a:spcPts val="0"/>
              </a:spcAft>
              <a:buClrTx/>
              <a:buSzTx/>
              <a:buFontTx/>
              <a:buChar char="•"/>
              <a:tabLst>
                <a:tab pos="240665" algn="l"/>
              </a:tabLst>
              <a:defRPr/>
            </a:pPr>
            <a:r>
              <a:rPr kumimoji="0" sz="2000" b="0" i="0" u="none" strike="noStrike" kern="0" cap="none" spc="0" normalizeH="0" baseline="0" noProof="0">
                <a:ln>
                  <a:noFill/>
                </a:ln>
                <a:solidFill>
                  <a:srgbClr val="FFFFFF"/>
                </a:solidFill>
                <a:effectLst/>
                <a:uLnTx/>
                <a:uFillTx/>
                <a:latin typeface="Tahoma"/>
                <a:ea typeface="+mn-ea"/>
                <a:cs typeface="Tahoma"/>
              </a:rPr>
              <a:t>Speculative</a:t>
            </a:r>
            <a:r>
              <a:rPr kumimoji="0" sz="2000" b="0" i="0" u="none" strike="noStrike" kern="0" cap="none" spc="310" normalizeH="0" baseline="0" noProof="0">
                <a:ln>
                  <a:noFill/>
                </a:ln>
                <a:solidFill>
                  <a:srgbClr val="FFFFFF"/>
                </a:solidFill>
                <a:effectLst/>
                <a:uLnTx/>
                <a:uFillTx/>
                <a:latin typeface="Tahoma"/>
                <a:ea typeface="+mn-ea"/>
                <a:cs typeface="Tahoma"/>
              </a:rPr>
              <a:t> </a:t>
            </a:r>
            <a:r>
              <a:rPr kumimoji="0" sz="2000" b="0" i="0" u="none" strike="noStrike" kern="0" cap="none" spc="45" normalizeH="0" baseline="0" noProof="0">
                <a:ln>
                  <a:noFill/>
                </a:ln>
                <a:solidFill>
                  <a:srgbClr val="FFFFFF"/>
                </a:solidFill>
                <a:effectLst/>
                <a:uLnTx/>
                <a:uFillTx/>
                <a:latin typeface="Tahoma"/>
                <a:ea typeface="+mn-ea"/>
                <a:cs typeface="Tahoma"/>
              </a:rPr>
              <a:t>loads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ts val="2295"/>
              </a:lnSpc>
              <a:spcBef>
                <a:spcPts val="155"/>
              </a:spcBef>
              <a:spcAft>
                <a:spcPts val="0"/>
              </a:spcAft>
              <a:buClrTx/>
              <a:buSzTx/>
              <a:buFontTx/>
              <a:buChar char="•"/>
              <a:tabLst>
                <a:tab pos="240665" algn="l"/>
              </a:tabLst>
              <a:defRPr/>
            </a:pPr>
            <a:r>
              <a:rPr kumimoji="0" sz="2000" b="0" i="0" u="none" strike="noStrike" kern="0" cap="none" spc="0" normalizeH="0" baseline="0" noProof="0">
                <a:ln>
                  <a:noFill/>
                </a:ln>
                <a:solidFill>
                  <a:srgbClr val="FFFFFF"/>
                </a:solidFill>
                <a:effectLst/>
                <a:uLnTx/>
                <a:uFillTx/>
                <a:latin typeface="Tahoma"/>
                <a:ea typeface="+mn-ea"/>
                <a:cs typeface="Tahoma"/>
              </a:rPr>
              <a:t>Scenario</a:t>
            </a:r>
            <a:r>
              <a:rPr kumimoji="0" sz="2000" b="0" i="0" u="none" strike="noStrike" kern="0" cap="none" spc="254" normalizeH="0" baseline="0" noProof="0">
                <a:ln>
                  <a:noFill/>
                </a:ln>
                <a:solidFill>
                  <a:srgbClr val="FFFFFF"/>
                </a:solidFill>
                <a:effectLst/>
                <a:uLnTx/>
                <a:uFillTx/>
                <a:latin typeface="Tahoma"/>
                <a:ea typeface="+mn-ea"/>
                <a:cs typeface="Tahoma"/>
              </a:rPr>
              <a:t> </a:t>
            </a:r>
            <a:r>
              <a:rPr kumimoji="0" sz="2000" b="0" i="0" u="none" strike="noStrike" kern="0" cap="none" spc="55" normalizeH="0" baseline="0" noProof="0">
                <a:ln>
                  <a:noFill/>
                </a:ln>
                <a:solidFill>
                  <a:srgbClr val="FFFFFF"/>
                </a:solidFill>
                <a:effectLst/>
                <a:uLnTx/>
                <a:uFillTx/>
                <a:latin typeface="Tahoma"/>
                <a:ea typeface="+mn-ea"/>
                <a:cs typeface="Tahoma"/>
              </a:rPr>
              <a:t>based/</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0" algn="l" defTabSz="914400" rtl="0" eaLnBrk="1" fontAlgn="auto" latinLnBrk="0" hangingPunct="1">
              <a:lnSpc>
                <a:spcPts val="2295"/>
              </a:lnSpc>
              <a:spcBef>
                <a:spcPts val="0"/>
              </a:spcBef>
              <a:spcAft>
                <a:spcPts val="0"/>
              </a:spcAft>
              <a:buClrTx/>
              <a:buSzTx/>
              <a:buFontTx/>
              <a:buNone/>
              <a:tabLst/>
              <a:defRPr/>
            </a:pPr>
            <a:r>
              <a:rPr kumimoji="0" sz="2000" b="0" i="0" u="none" strike="noStrike" kern="0" cap="none" spc="55" normalizeH="0" baseline="0" noProof="0">
                <a:ln>
                  <a:noFill/>
                </a:ln>
                <a:solidFill>
                  <a:srgbClr val="FFFFFF"/>
                </a:solidFill>
                <a:effectLst/>
                <a:uLnTx/>
                <a:uFillTx/>
                <a:latin typeface="Tahoma"/>
                <a:ea typeface="+mn-ea"/>
                <a:cs typeface="Tahoma"/>
              </a:rPr>
              <a:t>probabilistic</a:t>
            </a:r>
            <a:r>
              <a:rPr kumimoji="0" sz="2000" b="0" i="0" u="none" strike="noStrike" kern="0" cap="none" spc="-105" normalizeH="0" baseline="0" noProof="0">
                <a:ln>
                  <a:noFill/>
                </a:ln>
                <a:solidFill>
                  <a:srgbClr val="FFFFFF"/>
                </a:solidFill>
                <a:effectLst/>
                <a:uLnTx/>
                <a:uFillTx/>
                <a:latin typeface="Tahoma"/>
                <a:ea typeface="+mn-ea"/>
                <a:cs typeface="Tahoma"/>
              </a:rPr>
              <a:t> </a:t>
            </a:r>
            <a:r>
              <a:rPr kumimoji="0" sz="2000" b="0" i="0" u="none" strike="noStrike" kern="0" cap="none" spc="80" normalizeH="0" baseline="0" noProof="0">
                <a:ln>
                  <a:noFill/>
                </a:ln>
                <a:solidFill>
                  <a:srgbClr val="FFFFFF"/>
                </a:solidFill>
                <a:effectLst/>
                <a:uLnTx/>
                <a:uFillTx/>
                <a:latin typeface="Tahoma"/>
                <a:ea typeface="+mn-ea"/>
                <a:cs typeface="Tahoma"/>
              </a:rPr>
              <a:t>modeling</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8" name="object 8"/>
          <p:cNvGrpSpPr/>
          <p:nvPr/>
        </p:nvGrpSpPr>
        <p:grpSpPr>
          <a:xfrm>
            <a:off x="3651250" y="4101465"/>
            <a:ext cx="4407535" cy="1993900"/>
            <a:chOff x="3651250" y="4101465"/>
            <a:chExt cx="4407535" cy="1993900"/>
          </a:xfrm>
        </p:grpSpPr>
        <p:sp>
          <p:nvSpPr>
            <p:cNvPr id="9" name="object 9"/>
            <p:cNvSpPr/>
            <p:nvPr/>
          </p:nvSpPr>
          <p:spPr>
            <a:xfrm>
              <a:off x="3657600" y="4107815"/>
              <a:ext cx="4394835" cy="1981200"/>
            </a:xfrm>
            <a:custGeom>
              <a:avLst/>
              <a:gdLst/>
              <a:ahLst/>
              <a:cxnLst/>
              <a:rect l="l" t="t" r="r" b="b"/>
              <a:pathLst>
                <a:path w="4394834" h="1981200">
                  <a:moveTo>
                    <a:pt x="3899280" y="0"/>
                  </a:moveTo>
                  <a:lnTo>
                    <a:pt x="0" y="0"/>
                  </a:lnTo>
                  <a:lnTo>
                    <a:pt x="495173" y="990473"/>
                  </a:lnTo>
                  <a:lnTo>
                    <a:pt x="0" y="1980984"/>
                  </a:lnTo>
                  <a:lnTo>
                    <a:pt x="3899280" y="1980984"/>
                  </a:lnTo>
                  <a:lnTo>
                    <a:pt x="4394454" y="990473"/>
                  </a:lnTo>
                  <a:lnTo>
                    <a:pt x="3899280" y="0"/>
                  </a:lnTo>
                  <a:close/>
                </a:path>
              </a:pathLst>
            </a:custGeom>
            <a:solidFill>
              <a:srgbClr val="00AD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3657600" y="4107815"/>
              <a:ext cx="4394835" cy="1981200"/>
            </a:xfrm>
            <a:custGeom>
              <a:avLst/>
              <a:gdLst/>
              <a:ahLst/>
              <a:cxnLst/>
              <a:rect l="l" t="t" r="r" b="b"/>
              <a:pathLst>
                <a:path w="4394834" h="1981200">
                  <a:moveTo>
                    <a:pt x="0" y="0"/>
                  </a:moveTo>
                  <a:lnTo>
                    <a:pt x="3899280" y="0"/>
                  </a:lnTo>
                  <a:lnTo>
                    <a:pt x="4394454" y="990473"/>
                  </a:lnTo>
                  <a:lnTo>
                    <a:pt x="3899280" y="1980984"/>
                  </a:lnTo>
                  <a:lnTo>
                    <a:pt x="0" y="1980984"/>
                  </a:lnTo>
                  <a:lnTo>
                    <a:pt x="495173" y="990473"/>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 name="object 11"/>
          <p:cNvSpPr txBox="1"/>
          <p:nvPr/>
        </p:nvSpPr>
        <p:spPr>
          <a:xfrm>
            <a:off x="4295647" y="3957141"/>
            <a:ext cx="3035300" cy="1642745"/>
          </a:xfrm>
          <a:prstGeom prst="rect">
            <a:avLst/>
          </a:prstGeom>
        </p:spPr>
        <p:txBody>
          <a:bodyPr vert="horz" wrap="square" lIns="0" tIns="164465" rIns="0" bIns="0" rtlCol="0">
            <a:spAutoFit/>
          </a:bodyPr>
          <a:lstStyle/>
          <a:p>
            <a:pPr marL="12700" marR="0" lvl="0" indent="0" algn="l" defTabSz="914400" rtl="0" eaLnBrk="1" fontAlgn="auto" latinLnBrk="0" hangingPunct="1">
              <a:lnSpc>
                <a:spcPct val="100000"/>
              </a:lnSpc>
              <a:spcBef>
                <a:spcPts val="1295"/>
              </a:spcBef>
              <a:spcAft>
                <a:spcPts val="0"/>
              </a:spcAft>
              <a:buClrTx/>
              <a:buSzTx/>
              <a:buFontTx/>
              <a:buNone/>
              <a:tabLst/>
              <a:defRPr/>
            </a:pPr>
            <a:r>
              <a:rPr kumimoji="0" sz="2600" b="1" i="0" u="none" strike="noStrike" kern="0" cap="none" spc="-90" normalizeH="0" baseline="0" noProof="0">
                <a:ln>
                  <a:noFill/>
                </a:ln>
                <a:solidFill>
                  <a:srgbClr val="FFFFFF"/>
                </a:solidFill>
                <a:effectLst/>
                <a:uLnTx/>
                <a:uFillTx/>
                <a:latin typeface="Tahoma"/>
                <a:ea typeface="+mn-ea"/>
                <a:cs typeface="Tahoma"/>
              </a:rPr>
              <a:t>Better</a:t>
            </a:r>
            <a:r>
              <a:rPr kumimoji="0" sz="2600" b="1" i="0" u="none" strike="noStrike" kern="0" cap="none" spc="-75" normalizeH="0" baseline="0" noProof="0">
                <a:ln>
                  <a:noFill/>
                </a:ln>
                <a:solidFill>
                  <a:srgbClr val="FFFFFF"/>
                </a:solidFill>
                <a:effectLst/>
                <a:uLnTx/>
                <a:uFillTx/>
                <a:latin typeface="Tahoma"/>
                <a:ea typeface="+mn-ea"/>
                <a:cs typeface="Tahoma"/>
              </a:rPr>
              <a:t> </a:t>
            </a:r>
            <a:r>
              <a:rPr kumimoji="0" sz="2600" b="1" i="0" u="none" strike="noStrike" kern="0" cap="none" spc="-60" normalizeH="0" baseline="0" noProof="0">
                <a:ln>
                  <a:noFill/>
                </a:ln>
                <a:solidFill>
                  <a:srgbClr val="FFFFFF"/>
                </a:solidFill>
                <a:effectLst/>
                <a:uLnTx/>
                <a:uFillTx/>
                <a:latin typeface="Tahoma"/>
                <a:ea typeface="+mn-ea"/>
                <a:cs typeface="Tahoma"/>
              </a:rPr>
              <a:t>investments</a:t>
            </a:r>
            <a:endParaRPr kumimoji="0" sz="26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925"/>
              </a:spcBef>
              <a:spcAft>
                <a:spcPts val="0"/>
              </a:spcAft>
              <a:buClrTx/>
              <a:buSzTx/>
              <a:buFontTx/>
              <a:buChar char="•"/>
              <a:tabLst>
                <a:tab pos="240665" algn="l"/>
              </a:tabLst>
              <a:defRPr/>
            </a:pPr>
            <a:r>
              <a:rPr kumimoji="0" sz="2000" b="0" i="0" u="none" strike="noStrike" kern="0" cap="none" spc="-20" normalizeH="0" baseline="0" noProof="0">
                <a:ln>
                  <a:noFill/>
                </a:ln>
                <a:solidFill>
                  <a:srgbClr val="FFFFFF"/>
                </a:solidFill>
                <a:effectLst/>
                <a:uLnTx/>
                <a:uFillTx/>
                <a:latin typeface="Tahoma"/>
                <a:ea typeface="+mn-ea"/>
                <a:cs typeface="Tahoma"/>
              </a:rPr>
              <a:t>GETs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145"/>
              </a:spcBef>
              <a:spcAft>
                <a:spcPts val="0"/>
              </a:spcAft>
              <a:buClrTx/>
              <a:buSzTx/>
              <a:buFontTx/>
              <a:buChar char="•"/>
              <a:tabLst>
                <a:tab pos="240665" algn="l"/>
              </a:tabLst>
              <a:defRPr/>
            </a:pPr>
            <a:r>
              <a:rPr kumimoji="0" sz="2000" b="0" i="0" u="none" strike="noStrike" kern="0" cap="none" spc="0" normalizeH="0" baseline="0" noProof="0">
                <a:ln>
                  <a:noFill/>
                </a:ln>
                <a:solidFill>
                  <a:srgbClr val="FFFFFF"/>
                </a:solidFill>
                <a:effectLst/>
                <a:uLnTx/>
                <a:uFillTx/>
                <a:latin typeface="Tahoma"/>
                <a:ea typeface="+mn-ea"/>
                <a:cs typeface="Tahoma"/>
              </a:rPr>
              <a:t>Renewables</a:t>
            </a:r>
            <a:r>
              <a:rPr kumimoji="0" sz="2000" b="0" i="0" u="none" strike="noStrike" kern="0" cap="none" spc="100" normalizeH="0" baseline="0" noProof="0">
                <a:ln>
                  <a:noFill/>
                </a:ln>
                <a:solidFill>
                  <a:srgbClr val="FFFFFF"/>
                </a:solidFill>
                <a:effectLst/>
                <a:uLnTx/>
                <a:uFillTx/>
                <a:latin typeface="Tahoma"/>
                <a:ea typeface="+mn-ea"/>
                <a:cs typeface="Tahoma"/>
              </a:rPr>
              <a:t> </a:t>
            </a:r>
            <a:r>
              <a:rPr kumimoji="0" sz="2000" b="0" i="0" u="none" strike="noStrike" kern="0" cap="none" spc="-125" normalizeH="0" baseline="0" noProof="0">
                <a:ln>
                  <a:noFill/>
                </a:ln>
                <a:solidFill>
                  <a:srgbClr val="FFFFFF"/>
                </a:solidFill>
                <a:effectLst/>
                <a:uLnTx/>
                <a:uFillTx/>
                <a:latin typeface="Tahoma"/>
                <a:ea typeface="+mn-ea"/>
                <a:cs typeface="Tahoma"/>
              </a:rPr>
              <a:t>+</a:t>
            </a:r>
            <a:r>
              <a:rPr kumimoji="0" sz="2000" b="0" i="0" u="none" strike="noStrike" kern="0" cap="none" spc="90" normalizeH="0" baseline="0" noProof="0">
                <a:ln>
                  <a:noFill/>
                </a:ln>
                <a:solidFill>
                  <a:srgbClr val="FFFFFF"/>
                </a:solidFill>
                <a:effectLst/>
                <a:uLnTx/>
                <a:uFillTx/>
                <a:latin typeface="Tahoma"/>
                <a:ea typeface="+mn-ea"/>
                <a:cs typeface="Tahoma"/>
              </a:rPr>
              <a:t> </a:t>
            </a:r>
            <a:r>
              <a:rPr kumimoji="0" sz="2000" b="0" i="0" u="none" strike="noStrike" kern="0" cap="none" spc="-10" normalizeH="0" baseline="0" noProof="0">
                <a:ln>
                  <a:noFill/>
                </a:ln>
                <a:solidFill>
                  <a:srgbClr val="FFFFFF"/>
                </a:solidFill>
                <a:effectLst/>
                <a:uLnTx/>
                <a:uFillTx/>
                <a:latin typeface="Tahoma"/>
                <a:ea typeface="+mn-ea"/>
                <a:cs typeface="Tahoma"/>
              </a:rPr>
              <a:t>storage</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145"/>
              </a:spcBef>
              <a:spcAft>
                <a:spcPts val="0"/>
              </a:spcAft>
              <a:buClrTx/>
              <a:buSzTx/>
              <a:buFontTx/>
              <a:buChar char="•"/>
              <a:tabLst>
                <a:tab pos="240665" algn="l"/>
              </a:tabLst>
              <a:defRPr/>
            </a:pPr>
            <a:r>
              <a:rPr kumimoji="0" sz="2000" b="0" i="0" u="none" strike="noStrike" kern="0" cap="none" spc="-10" normalizeH="0" baseline="0" noProof="0">
                <a:ln>
                  <a:noFill/>
                </a:ln>
                <a:solidFill>
                  <a:srgbClr val="FFFFFF"/>
                </a:solidFill>
                <a:effectLst/>
                <a:uLnTx/>
                <a:uFillTx/>
                <a:latin typeface="Tahoma"/>
                <a:ea typeface="+mn-ea"/>
                <a:cs typeface="Tahoma"/>
              </a:rPr>
              <a:t>Transmission</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grpSp>
        <p:nvGrpSpPr>
          <p:cNvPr id="12" name="object 12"/>
          <p:cNvGrpSpPr/>
          <p:nvPr/>
        </p:nvGrpSpPr>
        <p:grpSpPr>
          <a:xfrm>
            <a:off x="7166864" y="4101465"/>
            <a:ext cx="4407535" cy="1993900"/>
            <a:chOff x="7166864" y="4101465"/>
            <a:chExt cx="4407535" cy="1993900"/>
          </a:xfrm>
        </p:grpSpPr>
        <p:sp>
          <p:nvSpPr>
            <p:cNvPr id="13" name="object 13"/>
            <p:cNvSpPr/>
            <p:nvPr/>
          </p:nvSpPr>
          <p:spPr>
            <a:xfrm>
              <a:off x="7173214" y="4107815"/>
              <a:ext cx="4394835" cy="1981200"/>
            </a:xfrm>
            <a:custGeom>
              <a:avLst/>
              <a:gdLst/>
              <a:ahLst/>
              <a:cxnLst/>
              <a:rect l="l" t="t" r="r" b="b"/>
              <a:pathLst>
                <a:path w="4394834" h="1981200">
                  <a:moveTo>
                    <a:pt x="3899280" y="0"/>
                  </a:moveTo>
                  <a:lnTo>
                    <a:pt x="0" y="0"/>
                  </a:lnTo>
                  <a:lnTo>
                    <a:pt x="495172" y="990473"/>
                  </a:lnTo>
                  <a:lnTo>
                    <a:pt x="0" y="1980984"/>
                  </a:lnTo>
                  <a:lnTo>
                    <a:pt x="3899280" y="1980984"/>
                  </a:lnTo>
                  <a:lnTo>
                    <a:pt x="4394454" y="990473"/>
                  </a:lnTo>
                  <a:lnTo>
                    <a:pt x="3899280" y="0"/>
                  </a:lnTo>
                  <a:close/>
                </a:path>
              </a:pathLst>
            </a:custGeom>
            <a:solidFill>
              <a:srgbClr val="00ADE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7173214" y="4107815"/>
              <a:ext cx="4394835" cy="1981200"/>
            </a:xfrm>
            <a:custGeom>
              <a:avLst/>
              <a:gdLst/>
              <a:ahLst/>
              <a:cxnLst/>
              <a:rect l="l" t="t" r="r" b="b"/>
              <a:pathLst>
                <a:path w="4394834" h="1981200">
                  <a:moveTo>
                    <a:pt x="0" y="0"/>
                  </a:moveTo>
                  <a:lnTo>
                    <a:pt x="3899280" y="0"/>
                  </a:lnTo>
                  <a:lnTo>
                    <a:pt x="4394454" y="990473"/>
                  </a:lnTo>
                  <a:lnTo>
                    <a:pt x="3899280" y="1980984"/>
                  </a:lnTo>
                  <a:lnTo>
                    <a:pt x="0" y="1980984"/>
                  </a:lnTo>
                  <a:lnTo>
                    <a:pt x="495172" y="990473"/>
                  </a:lnTo>
                  <a:lnTo>
                    <a:pt x="0" y="0"/>
                  </a:lnTo>
                  <a:close/>
                </a:path>
              </a:pathLst>
            </a:custGeom>
            <a:ln w="127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 name="object 15"/>
          <p:cNvSpPr txBox="1"/>
          <p:nvPr/>
        </p:nvSpPr>
        <p:spPr>
          <a:xfrm>
            <a:off x="7811769" y="4108830"/>
            <a:ext cx="2942590" cy="1852295"/>
          </a:xfrm>
          <a:prstGeom prst="rect">
            <a:avLst/>
          </a:prstGeom>
        </p:spPr>
        <p:txBody>
          <a:bodyPr vert="horz" wrap="square" lIns="0" tIns="54610" rIns="0" bIns="0" rtlCol="0">
            <a:spAutoFit/>
          </a:bodyPr>
          <a:lstStyle/>
          <a:p>
            <a:pPr marL="12700" marR="1106805" lvl="0" indent="0" algn="l" defTabSz="914400" rtl="0" eaLnBrk="1" fontAlgn="auto" latinLnBrk="0" hangingPunct="1">
              <a:lnSpc>
                <a:spcPts val="2840"/>
              </a:lnSpc>
              <a:spcBef>
                <a:spcPts val="430"/>
              </a:spcBef>
              <a:spcAft>
                <a:spcPts val="0"/>
              </a:spcAft>
              <a:buClrTx/>
              <a:buSzTx/>
              <a:buFontTx/>
              <a:buNone/>
              <a:tabLst/>
              <a:defRPr/>
            </a:pPr>
            <a:r>
              <a:rPr kumimoji="0" sz="2600" b="1" i="0" u="none" strike="noStrike" kern="0" cap="none" spc="-10" normalizeH="0" baseline="0" noProof="0">
                <a:ln>
                  <a:noFill/>
                </a:ln>
                <a:solidFill>
                  <a:srgbClr val="FFFFFF"/>
                </a:solidFill>
                <a:effectLst/>
                <a:uLnTx/>
                <a:uFillTx/>
                <a:latin typeface="Tahoma"/>
                <a:ea typeface="+mn-ea"/>
                <a:cs typeface="Tahoma"/>
              </a:rPr>
              <a:t>Customer </a:t>
            </a:r>
            <a:r>
              <a:rPr kumimoji="0" sz="2600" b="1" i="0" u="none" strike="noStrike" kern="0" cap="none" spc="-30" normalizeH="0" baseline="0" noProof="0">
                <a:ln>
                  <a:noFill/>
                </a:ln>
                <a:solidFill>
                  <a:srgbClr val="FFFFFF"/>
                </a:solidFill>
                <a:effectLst/>
                <a:uLnTx/>
                <a:uFillTx/>
                <a:latin typeface="Tahoma"/>
                <a:ea typeface="+mn-ea"/>
                <a:cs typeface="Tahoma"/>
              </a:rPr>
              <a:t>obligations</a:t>
            </a:r>
            <a:endParaRPr kumimoji="0" sz="26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870"/>
              </a:spcBef>
              <a:spcAft>
                <a:spcPts val="0"/>
              </a:spcAft>
              <a:buClrTx/>
              <a:buSzTx/>
              <a:buFontTx/>
              <a:buChar char="•"/>
              <a:tabLst>
                <a:tab pos="240665" algn="l"/>
              </a:tabLst>
              <a:defRPr/>
            </a:pPr>
            <a:r>
              <a:rPr kumimoji="0" sz="2000" b="0" i="0" u="none" strike="noStrike" kern="0" cap="none" spc="0" normalizeH="0" baseline="0" noProof="0">
                <a:ln>
                  <a:noFill/>
                </a:ln>
                <a:solidFill>
                  <a:srgbClr val="FFFFFF"/>
                </a:solidFill>
                <a:effectLst/>
                <a:uLnTx/>
                <a:uFillTx/>
                <a:latin typeface="Tahoma"/>
                <a:ea typeface="+mn-ea"/>
                <a:cs typeface="Tahoma"/>
              </a:rPr>
              <a:t>Technical</a:t>
            </a:r>
            <a:r>
              <a:rPr kumimoji="0" sz="2000" b="0" i="0" u="none" strike="noStrike" kern="0" cap="none" spc="50" normalizeH="0" baseline="0" noProof="0">
                <a:ln>
                  <a:noFill/>
                </a:ln>
                <a:solidFill>
                  <a:srgbClr val="FFFFFF"/>
                </a:solidFill>
                <a:effectLst/>
                <a:uLnTx/>
                <a:uFillTx/>
                <a:latin typeface="Tahoma"/>
                <a:ea typeface="+mn-ea"/>
                <a:cs typeface="Tahoma"/>
              </a:rPr>
              <a:t> </a:t>
            </a:r>
            <a:r>
              <a:rPr kumimoji="0" sz="2000" b="0" i="0" u="none" strike="noStrike" kern="0" cap="none" spc="-10" normalizeH="0" baseline="0" noProof="0">
                <a:ln>
                  <a:noFill/>
                </a:ln>
                <a:solidFill>
                  <a:srgbClr val="FFFFFF"/>
                </a:solidFill>
                <a:effectLst/>
                <a:uLnTx/>
                <a:uFillTx/>
                <a:latin typeface="Tahoma"/>
                <a:ea typeface="+mn-ea"/>
                <a:cs typeface="Tahoma"/>
              </a:rPr>
              <a:t>requirements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155"/>
              </a:spcBef>
              <a:spcAft>
                <a:spcPts val="0"/>
              </a:spcAft>
              <a:buClrTx/>
              <a:buSzTx/>
              <a:buFontTx/>
              <a:buChar char="•"/>
              <a:tabLst>
                <a:tab pos="240665" algn="l"/>
              </a:tabLst>
              <a:defRPr/>
            </a:pPr>
            <a:r>
              <a:rPr kumimoji="0" sz="2000" b="0" i="0" u="none" strike="noStrike" kern="0" cap="none" spc="85" normalizeH="0" baseline="0" noProof="0">
                <a:ln>
                  <a:noFill/>
                </a:ln>
                <a:solidFill>
                  <a:srgbClr val="FFFFFF"/>
                </a:solidFill>
                <a:effectLst/>
                <a:uLnTx/>
                <a:uFillTx/>
                <a:latin typeface="Tahoma"/>
                <a:ea typeface="+mn-ea"/>
                <a:cs typeface="Tahoma"/>
              </a:rPr>
              <a:t>Demand</a:t>
            </a:r>
            <a:r>
              <a:rPr kumimoji="0" sz="2000" b="0" i="0" u="none" strike="noStrike" kern="0" cap="none" spc="-135" normalizeH="0" baseline="0" noProof="0">
                <a:ln>
                  <a:noFill/>
                </a:ln>
                <a:solidFill>
                  <a:srgbClr val="FFFFFF"/>
                </a:solidFill>
                <a:effectLst/>
                <a:uLnTx/>
                <a:uFillTx/>
                <a:latin typeface="Tahoma"/>
                <a:ea typeface="+mn-ea"/>
                <a:cs typeface="Tahoma"/>
              </a:rPr>
              <a:t> </a:t>
            </a:r>
            <a:r>
              <a:rPr kumimoji="0" sz="2000" b="0" i="0" u="none" strike="noStrike" kern="0" cap="none" spc="50" normalizeH="0" baseline="0" noProof="0">
                <a:ln>
                  <a:noFill/>
                </a:ln>
                <a:solidFill>
                  <a:srgbClr val="FFFFFF"/>
                </a:solidFill>
                <a:effectLst/>
                <a:uLnTx/>
                <a:uFillTx/>
                <a:latin typeface="Tahoma"/>
                <a:ea typeface="+mn-ea"/>
                <a:cs typeface="Tahoma"/>
              </a:rPr>
              <a:t>response</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240665" marR="0" lvl="0" indent="-227965" algn="l" defTabSz="914400" rtl="0" eaLnBrk="1" fontAlgn="auto" latinLnBrk="0" hangingPunct="1">
              <a:lnSpc>
                <a:spcPct val="100000"/>
              </a:lnSpc>
              <a:spcBef>
                <a:spcPts val="145"/>
              </a:spcBef>
              <a:spcAft>
                <a:spcPts val="0"/>
              </a:spcAft>
              <a:buClrTx/>
              <a:buSzTx/>
              <a:buFontTx/>
              <a:buChar char="•"/>
              <a:tabLst>
                <a:tab pos="240665" algn="l"/>
              </a:tabLst>
              <a:defRPr/>
            </a:pPr>
            <a:r>
              <a:rPr kumimoji="0" sz="2000" b="0" i="0" u="none" strike="noStrike" kern="0" cap="none" spc="130" normalizeH="0" baseline="0" noProof="0">
                <a:ln>
                  <a:noFill/>
                </a:ln>
                <a:solidFill>
                  <a:srgbClr val="FFFFFF"/>
                </a:solidFill>
                <a:effectLst/>
                <a:uLnTx/>
                <a:uFillTx/>
                <a:latin typeface="Tahoma"/>
                <a:ea typeface="+mn-ea"/>
                <a:cs typeface="Tahoma"/>
              </a:rPr>
              <a:t>BYONCE</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12700">
              <a:lnSpc>
                <a:spcPct val="100000"/>
              </a:lnSpc>
              <a:spcBef>
                <a:spcPts val="105"/>
              </a:spcBef>
            </a:pPr>
            <a:r>
              <a:rPr spc="-210"/>
              <a:t>Consumer</a:t>
            </a:r>
            <a:r>
              <a:rPr spc="-145"/>
              <a:t> </a:t>
            </a:r>
            <a:r>
              <a:rPr spc="-275"/>
              <a:t>Protections</a:t>
            </a:r>
          </a:p>
        </p:txBody>
      </p:sp>
      <p:sp>
        <p:nvSpPr>
          <p:cNvPr id="3" name="object 3"/>
          <p:cNvSpPr txBox="1"/>
          <p:nvPr/>
        </p:nvSpPr>
        <p:spPr>
          <a:xfrm>
            <a:off x="815441" y="5167376"/>
            <a:ext cx="10153015" cy="66611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100" b="0" i="0" u="none" strike="noStrike" kern="0" cap="none" spc="0" normalizeH="0" baseline="0" noProof="0">
                <a:ln>
                  <a:noFill/>
                </a:ln>
                <a:solidFill>
                  <a:srgbClr val="13284A"/>
                </a:solidFill>
                <a:effectLst/>
                <a:uLnTx/>
                <a:uFillTx/>
                <a:latin typeface="Tahoma"/>
                <a:ea typeface="+mn-ea"/>
                <a:cs typeface="Tahoma"/>
              </a:rPr>
              <a:t>Data</a:t>
            </a:r>
            <a:r>
              <a:rPr kumimoji="0" sz="2100" b="0" i="0" u="none" strike="noStrike" kern="0" cap="none" spc="4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centers</a:t>
            </a:r>
            <a:r>
              <a:rPr kumimoji="0" sz="2100" b="0" i="0" u="none" strike="noStrike" kern="0" cap="none" spc="25" normalizeH="0" baseline="0" noProof="0">
                <a:ln>
                  <a:noFill/>
                </a:ln>
                <a:solidFill>
                  <a:srgbClr val="13284A"/>
                </a:solidFill>
                <a:effectLst/>
                <a:uLnTx/>
                <a:uFillTx/>
                <a:latin typeface="Tahoma"/>
                <a:ea typeface="+mn-ea"/>
                <a:cs typeface="Tahoma"/>
              </a:rPr>
              <a:t> </a:t>
            </a:r>
            <a:r>
              <a:rPr kumimoji="0" sz="2100" b="0" i="0" u="none" strike="noStrike" kern="0" cap="none" spc="65" normalizeH="0" baseline="0" noProof="0">
                <a:ln>
                  <a:noFill/>
                </a:ln>
                <a:solidFill>
                  <a:srgbClr val="13284A"/>
                </a:solidFill>
                <a:effectLst/>
                <a:uLnTx/>
                <a:uFillTx/>
                <a:latin typeface="Tahoma"/>
                <a:ea typeface="+mn-ea"/>
                <a:cs typeface="Tahoma"/>
              </a:rPr>
              <a:t>should</a:t>
            </a:r>
            <a:r>
              <a:rPr kumimoji="0" sz="2100" b="0" i="0" u="none" strike="noStrike" kern="0" cap="none" spc="3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also</a:t>
            </a:r>
            <a:r>
              <a:rPr kumimoji="0" sz="2100" b="0" i="0" u="none" strike="noStrike" kern="0" cap="none" spc="2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contribute</a:t>
            </a:r>
            <a:r>
              <a:rPr kumimoji="0" sz="2100" b="0" i="0" u="none" strike="noStrike" kern="0" cap="none" spc="1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funds</a:t>
            </a:r>
            <a:r>
              <a:rPr kumimoji="0" sz="2100" b="0" i="0" u="none" strike="noStrike" kern="0" cap="none" spc="30"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to</a:t>
            </a:r>
            <a:r>
              <a:rPr kumimoji="0" sz="2100" b="0" i="0" u="none" strike="noStrike" kern="0" cap="none" spc="3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low-</a:t>
            </a:r>
            <a:r>
              <a:rPr kumimoji="0" sz="2100" b="0" i="0" u="none" strike="noStrike" kern="0" cap="none" spc="75" normalizeH="0" baseline="0" noProof="0">
                <a:ln>
                  <a:noFill/>
                </a:ln>
                <a:solidFill>
                  <a:srgbClr val="13284A"/>
                </a:solidFill>
                <a:effectLst/>
                <a:uLnTx/>
                <a:uFillTx/>
                <a:latin typeface="Tahoma"/>
                <a:ea typeface="+mn-ea"/>
                <a:cs typeface="Tahoma"/>
              </a:rPr>
              <a:t>income</a:t>
            </a:r>
            <a:r>
              <a:rPr kumimoji="0" sz="2100" b="0" i="0" u="none" strike="noStrike" kern="0" cap="none" spc="1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assistance,</a:t>
            </a:r>
            <a:r>
              <a:rPr kumimoji="0" sz="2100" b="0" i="0" u="none" strike="noStrike" kern="0" cap="none" spc="-30"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weatherization, </a:t>
            </a:r>
            <a:r>
              <a:rPr kumimoji="0" sz="2100" b="0" i="0" u="none" strike="noStrike" kern="0" cap="none" spc="55" normalizeH="0" baseline="0" noProof="0">
                <a:ln>
                  <a:noFill/>
                </a:ln>
                <a:solidFill>
                  <a:srgbClr val="13284A"/>
                </a:solidFill>
                <a:effectLst/>
                <a:uLnTx/>
                <a:uFillTx/>
                <a:latin typeface="Tahoma"/>
                <a:ea typeface="+mn-ea"/>
                <a:cs typeface="Tahoma"/>
              </a:rPr>
              <a:t>and/or</a:t>
            </a:r>
            <a:r>
              <a:rPr kumimoji="0" sz="2100" b="0" i="0" u="none" strike="noStrike" kern="0" cap="none" spc="-35" normalizeH="0" baseline="0" noProof="0">
                <a:ln>
                  <a:noFill/>
                </a:ln>
                <a:solidFill>
                  <a:srgbClr val="13284A"/>
                </a:solidFill>
                <a:effectLst/>
                <a:uLnTx/>
                <a:uFillTx/>
                <a:latin typeface="Tahoma"/>
                <a:ea typeface="+mn-ea"/>
                <a:cs typeface="Tahoma"/>
              </a:rPr>
              <a:t> </a:t>
            </a:r>
            <a:r>
              <a:rPr kumimoji="0" sz="2100" b="0" i="0" u="none" strike="noStrike" kern="0" cap="none" spc="50" normalizeH="0" baseline="0" noProof="0">
                <a:ln>
                  <a:noFill/>
                </a:ln>
                <a:solidFill>
                  <a:srgbClr val="13284A"/>
                </a:solidFill>
                <a:effectLst/>
                <a:uLnTx/>
                <a:uFillTx/>
                <a:latin typeface="Tahoma"/>
                <a:ea typeface="+mn-ea"/>
                <a:cs typeface="Tahoma"/>
              </a:rPr>
              <a:t>energy</a:t>
            </a:r>
            <a:r>
              <a:rPr kumimoji="0" sz="2100" b="0" i="0" u="none" strike="noStrike" kern="0" cap="none" spc="-3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efficiency</a:t>
            </a:r>
            <a:r>
              <a:rPr kumimoji="0" sz="2100" b="0" i="0" u="none" strike="noStrike" kern="0" cap="none" spc="-45"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programs.</a:t>
            </a:r>
            <a:endParaRPr kumimoji="0" sz="21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4" name="object 4"/>
          <p:cNvSpPr/>
          <p:nvPr/>
        </p:nvSpPr>
        <p:spPr>
          <a:xfrm>
            <a:off x="841946" y="2747517"/>
            <a:ext cx="2252345" cy="633730"/>
          </a:xfrm>
          <a:custGeom>
            <a:avLst/>
            <a:gdLst/>
            <a:ahLst/>
            <a:cxnLst/>
            <a:rect l="l" t="t" r="r" b="b"/>
            <a:pathLst>
              <a:path w="2252345" h="633729">
                <a:moveTo>
                  <a:pt x="0" y="633602"/>
                </a:moveTo>
                <a:lnTo>
                  <a:pt x="2252091" y="633602"/>
                </a:lnTo>
                <a:lnTo>
                  <a:pt x="2252091" y="0"/>
                </a:lnTo>
                <a:lnTo>
                  <a:pt x="0" y="0"/>
                </a:lnTo>
                <a:lnTo>
                  <a:pt x="0" y="633602"/>
                </a:lnTo>
                <a:close/>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txBox="1"/>
          <p:nvPr/>
        </p:nvSpPr>
        <p:spPr>
          <a:xfrm>
            <a:off x="835596" y="2741167"/>
            <a:ext cx="2265045" cy="646430"/>
          </a:xfrm>
          <a:prstGeom prst="rect">
            <a:avLst/>
          </a:prstGeom>
          <a:solidFill>
            <a:srgbClr val="00ADEE"/>
          </a:solidFill>
        </p:spPr>
        <p:txBody>
          <a:bodyPr vert="horz" wrap="square" lIns="0" tIns="72390" rIns="0" bIns="0" rtlCol="0">
            <a:spAutoFit/>
          </a:bodyPr>
          <a:lstStyle/>
          <a:p>
            <a:pPr marL="391160" marR="0" lvl="0" indent="0" algn="l" defTabSz="914400" rtl="0" eaLnBrk="1" fontAlgn="auto" latinLnBrk="0" hangingPunct="1">
              <a:lnSpc>
                <a:spcPct val="100000"/>
              </a:lnSpc>
              <a:spcBef>
                <a:spcPts val="570"/>
              </a:spcBef>
              <a:spcAft>
                <a:spcPts val="0"/>
              </a:spcAft>
              <a:buClrTx/>
              <a:buSzTx/>
              <a:buFontTx/>
              <a:buNone/>
              <a:tabLst/>
              <a:defRPr/>
            </a:pPr>
            <a:r>
              <a:rPr kumimoji="0" sz="2800" b="0" i="0" u="none" strike="noStrike" kern="0" cap="none" spc="50" normalizeH="0" baseline="0" noProof="0">
                <a:ln>
                  <a:noFill/>
                </a:ln>
                <a:solidFill>
                  <a:srgbClr val="FFFFFF"/>
                </a:solidFill>
                <a:effectLst/>
                <a:uLnTx/>
                <a:uFillTx/>
                <a:latin typeface="Tahoma"/>
                <a:ea typeface="+mn-ea"/>
                <a:cs typeface="Tahoma"/>
              </a:rPr>
              <a:t>Eligibility</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6" name="object 6"/>
          <p:cNvSpPr/>
          <p:nvPr/>
        </p:nvSpPr>
        <p:spPr>
          <a:xfrm>
            <a:off x="841946" y="3381121"/>
            <a:ext cx="2252345" cy="1479550"/>
          </a:xfrm>
          <a:custGeom>
            <a:avLst/>
            <a:gdLst/>
            <a:ahLst/>
            <a:cxnLst/>
            <a:rect l="l" t="t" r="r" b="b"/>
            <a:pathLst>
              <a:path w="2252345" h="1479550">
                <a:moveTo>
                  <a:pt x="0" y="1479549"/>
                </a:moveTo>
                <a:lnTo>
                  <a:pt x="2252091" y="1479549"/>
                </a:lnTo>
                <a:lnTo>
                  <a:pt x="2252091" y="0"/>
                </a:lnTo>
                <a:lnTo>
                  <a:pt x="0" y="0"/>
                </a:lnTo>
                <a:lnTo>
                  <a:pt x="0" y="1479549"/>
                </a:lnTo>
                <a:close/>
              </a:path>
            </a:pathLst>
          </a:custGeom>
          <a:ln w="12700">
            <a:solidFill>
              <a:srgbClr val="CAE2F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txBox="1"/>
          <p:nvPr/>
        </p:nvSpPr>
        <p:spPr>
          <a:xfrm>
            <a:off x="835596" y="3374771"/>
            <a:ext cx="2265045" cy="1492250"/>
          </a:xfrm>
          <a:prstGeom prst="rect">
            <a:avLst/>
          </a:prstGeom>
          <a:solidFill>
            <a:srgbClr val="CAE2F8">
              <a:alpha val="90194"/>
            </a:srgbClr>
          </a:solidFill>
        </p:spPr>
        <p:txBody>
          <a:bodyPr vert="horz" wrap="square" lIns="0" tIns="73025" rIns="0" bIns="0" rtlCol="0">
            <a:spAutoFit/>
          </a:bodyPr>
          <a:lstStyle/>
          <a:p>
            <a:pPr marL="340995" marR="0" lvl="0" indent="-227965" algn="l" defTabSz="914400" rtl="0" eaLnBrk="1" fontAlgn="auto" latinLnBrk="0" hangingPunct="1">
              <a:lnSpc>
                <a:spcPct val="100000"/>
              </a:lnSpc>
              <a:spcBef>
                <a:spcPts val="575"/>
              </a:spcBef>
              <a:spcAft>
                <a:spcPts val="0"/>
              </a:spcAft>
              <a:buClrTx/>
              <a:buSzTx/>
              <a:buFontTx/>
              <a:buChar char="•"/>
              <a:tabLst>
                <a:tab pos="340995" algn="l"/>
              </a:tabLst>
              <a:defRPr/>
            </a:pPr>
            <a:r>
              <a:rPr kumimoji="0" sz="2000" b="0" i="0" u="none" strike="noStrike" kern="0" cap="none" spc="85" normalizeH="0" baseline="0" noProof="0">
                <a:ln>
                  <a:noFill/>
                </a:ln>
                <a:solidFill>
                  <a:srgbClr val="13284A"/>
                </a:solidFill>
                <a:effectLst/>
                <a:uLnTx/>
                <a:uFillTx/>
                <a:latin typeface="Tahoma"/>
                <a:ea typeface="+mn-ea"/>
                <a:cs typeface="Tahoma"/>
              </a:rPr>
              <a:t>High</a:t>
            </a:r>
            <a:r>
              <a:rPr kumimoji="0" sz="2000" b="0" i="0" u="none" strike="noStrike" kern="0" cap="none" spc="-65"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initial</a:t>
            </a:r>
            <a:r>
              <a:rPr kumimoji="0" sz="2000" b="0" i="0" u="none" strike="noStrike" kern="0" cap="none" spc="-35" normalizeH="0" baseline="0" noProof="0">
                <a:ln>
                  <a:noFill/>
                </a:ln>
                <a:solidFill>
                  <a:srgbClr val="13284A"/>
                </a:solidFill>
                <a:effectLst/>
                <a:uLnTx/>
                <a:uFillTx/>
                <a:latin typeface="Tahoma"/>
                <a:ea typeface="+mn-ea"/>
                <a:cs typeface="Tahoma"/>
              </a:rPr>
              <a:t> </a:t>
            </a:r>
            <a:r>
              <a:rPr kumimoji="0" sz="2000" b="0" i="0" u="none" strike="noStrike" kern="0" cap="none" spc="-25" normalizeH="0" baseline="0" noProof="0">
                <a:ln>
                  <a:noFill/>
                </a:ln>
                <a:solidFill>
                  <a:srgbClr val="13284A"/>
                </a:solidFill>
                <a:effectLst/>
                <a:uLnTx/>
                <a:uFillTx/>
                <a:latin typeface="Tahoma"/>
                <a:ea typeface="+mn-ea"/>
                <a:cs typeface="Tahoma"/>
              </a:rPr>
              <a:t>fee</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0995" marR="0" lvl="0" indent="-227965" algn="l" defTabSz="914400" rtl="0" eaLnBrk="1" fontAlgn="auto" latinLnBrk="0" hangingPunct="1">
              <a:lnSpc>
                <a:spcPct val="100000"/>
              </a:lnSpc>
              <a:spcBef>
                <a:spcPts val="155"/>
              </a:spcBef>
              <a:spcAft>
                <a:spcPts val="0"/>
              </a:spcAft>
              <a:buClrTx/>
              <a:buSzTx/>
              <a:buFontTx/>
              <a:buChar char="•"/>
              <a:tabLst>
                <a:tab pos="340995" algn="l"/>
              </a:tabLst>
              <a:defRPr/>
            </a:pPr>
            <a:r>
              <a:rPr kumimoji="0" sz="2000" b="0" i="0" u="none" strike="noStrike" kern="0" cap="none" spc="35" normalizeH="0" baseline="0" noProof="0">
                <a:ln>
                  <a:noFill/>
                </a:ln>
                <a:solidFill>
                  <a:srgbClr val="13284A"/>
                </a:solidFill>
                <a:effectLst/>
                <a:uLnTx/>
                <a:uFillTx/>
                <a:latin typeface="Tahoma"/>
                <a:ea typeface="+mn-ea"/>
                <a:cs typeface="Tahoma"/>
              </a:rPr>
              <a:t>Collateral</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1630" marR="285115" lvl="0" indent="-228600" algn="l" defTabSz="914400" rtl="0" eaLnBrk="1" fontAlgn="auto" latinLnBrk="0" hangingPunct="1">
              <a:lnSpc>
                <a:spcPts val="2180"/>
              </a:lnSpc>
              <a:spcBef>
                <a:spcPts val="400"/>
              </a:spcBef>
              <a:spcAft>
                <a:spcPts val="0"/>
              </a:spcAft>
              <a:buClrTx/>
              <a:buSzTx/>
              <a:buFontTx/>
              <a:buChar char="•"/>
              <a:tabLst>
                <a:tab pos="341630" algn="l"/>
              </a:tabLst>
              <a:defRPr/>
            </a:pPr>
            <a:r>
              <a:rPr kumimoji="0" sz="2000" b="0" i="0" u="none" strike="noStrike" kern="0" cap="none" spc="0" normalizeH="0" baseline="0" noProof="0">
                <a:ln>
                  <a:noFill/>
                </a:ln>
                <a:solidFill>
                  <a:srgbClr val="13284A"/>
                </a:solidFill>
                <a:effectLst/>
                <a:uLnTx/>
                <a:uFillTx/>
                <a:latin typeface="Tahoma"/>
                <a:ea typeface="+mn-ea"/>
                <a:cs typeface="Tahoma"/>
              </a:rPr>
              <a:t>Size </a:t>
            </a:r>
            <a:r>
              <a:rPr kumimoji="0" sz="2000" b="0" i="0" u="none" strike="noStrike" kern="0" cap="none" spc="-10" normalizeH="0" baseline="0" noProof="0">
                <a:ln>
                  <a:noFill/>
                </a:ln>
                <a:solidFill>
                  <a:srgbClr val="13284A"/>
                </a:solidFill>
                <a:effectLst/>
                <a:uLnTx/>
                <a:uFillTx/>
                <a:latin typeface="Tahoma"/>
                <a:ea typeface="+mn-ea"/>
                <a:cs typeface="Tahoma"/>
              </a:rPr>
              <a:t>threshold </a:t>
            </a:r>
            <a:r>
              <a:rPr kumimoji="0" sz="2000" b="0" i="0" u="none" strike="noStrike" kern="0" cap="none" spc="-40" normalizeH="0" baseline="0" noProof="0">
                <a:ln>
                  <a:noFill/>
                </a:ln>
                <a:solidFill>
                  <a:srgbClr val="13284A"/>
                </a:solidFill>
                <a:effectLst/>
                <a:uLnTx/>
                <a:uFillTx/>
                <a:latin typeface="Tahoma"/>
                <a:ea typeface="+mn-ea"/>
                <a:cs typeface="Tahoma"/>
              </a:rPr>
              <a:t>(25-</a:t>
            </a:r>
            <a:r>
              <a:rPr kumimoji="0" sz="2000" b="0" i="0" u="none" strike="noStrike" kern="0" cap="none" spc="60" normalizeH="0" baseline="0" noProof="0">
                <a:ln>
                  <a:noFill/>
                </a:ln>
                <a:solidFill>
                  <a:srgbClr val="13284A"/>
                </a:solidFill>
                <a:effectLst/>
                <a:uLnTx/>
                <a:uFillTx/>
                <a:latin typeface="Tahoma"/>
                <a:ea typeface="+mn-ea"/>
                <a:cs typeface="Tahoma"/>
              </a:rPr>
              <a:t>50</a:t>
            </a:r>
            <a:r>
              <a:rPr kumimoji="0" sz="2000" b="0" i="0" u="none" strike="noStrike" kern="0" cap="none" spc="-95" normalizeH="0" baseline="0" noProof="0">
                <a:ln>
                  <a:noFill/>
                </a:ln>
                <a:solidFill>
                  <a:srgbClr val="13284A"/>
                </a:solidFill>
                <a:effectLst/>
                <a:uLnTx/>
                <a:uFillTx/>
                <a:latin typeface="Tahoma"/>
                <a:ea typeface="+mn-ea"/>
                <a:cs typeface="Tahoma"/>
              </a:rPr>
              <a:t> </a:t>
            </a:r>
            <a:r>
              <a:rPr kumimoji="0" sz="2000" b="0" i="0" u="none" strike="noStrike" kern="0" cap="none" spc="30" normalizeH="0" baseline="0" noProof="0">
                <a:ln>
                  <a:noFill/>
                </a:ln>
                <a:solidFill>
                  <a:srgbClr val="13284A"/>
                </a:solidFill>
                <a:effectLst/>
                <a:uLnTx/>
                <a:uFillTx/>
                <a:latin typeface="Tahoma"/>
                <a:ea typeface="+mn-ea"/>
                <a:cs typeface="Tahoma"/>
              </a:rPr>
              <a:t>MW)</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8" name="object 8"/>
          <p:cNvSpPr/>
          <p:nvPr/>
        </p:nvSpPr>
        <p:spPr>
          <a:xfrm>
            <a:off x="3409315" y="2747517"/>
            <a:ext cx="2252345" cy="633730"/>
          </a:xfrm>
          <a:custGeom>
            <a:avLst/>
            <a:gdLst/>
            <a:ahLst/>
            <a:cxnLst/>
            <a:rect l="l" t="t" r="r" b="b"/>
            <a:pathLst>
              <a:path w="2252345" h="633729">
                <a:moveTo>
                  <a:pt x="0" y="633602"/>
                </a:moveTo>
                <a:lnTo>
                  <a:pt x="2252091" y="633602"/>
                </a:lnTo>
                <a:lnTo>
                  <a:pt x="2252091" y="0"/>
                </a:lnTo>
                <a:lnTo>
                  <a:pt x="0" y="0"/>
                </a:lnTo>
                <a:lnTo>
                  <a:pt x="0" y="633602"/>
                </a:lnTo>
                <a:close/>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p:nvPr/>
        </p:nvSpPr>
        <p:spPr>
          <a:xfrm>
            <a:off x="3402965" y="2741167"/>
            <a:ext cx="2265045" cy="646430"/>
          </a:xfrm>
          <a:prstGeom prst="rect">
            <a:avLst/>
          </a:prstGeom>
          <a:solidFill>
            <a:srgbClr val="00ADEE"/>
          </a:solidFill>
        </p:spPr>
        <p:txBody>
          <a:bodyPr vert="horz" wrap="square" lIns="0" tIns="72390" rIns="0" bIns="0" rtlCol="0">
            <a:spAutoFit/>
          </a:bodyPr>
          <a:lstStyle/>
          <a:p>
            <a:pPr marL="646430" marR="0" lvl="0" indent="0" algn="l" defTabSz="914400" rtl="0" eaLnBrk="1" fontAlgn="auto" latinLnBrk="0" hangingPunct="1">
              <a:lnSpc>
                <a:spcPct val="100000"/>
              </a:lnSpc>
              <a:spcBef>
                <a:spcPts val="570"/>
              </a:spcBef>
              <a:spcAft>
                <a:spcPts val="0"/>
              </a:spcAft>
              <a:buClrTx/>
              <a:buSzTx/>
              <a:buFontTx/>
              <a:buNone/>
              <a:tabLst/>
              <a:defRPr/>
            </a:pPr>
            <a:r>
              <a:rPr kumimoji="0" sz="2800" b="0" i="0" u="none" strike="noStrike" kern="0" cap="none" spc="-10" normalizeH="0" baseline="0" noProof="0">
                <a:ln>
                  <a:noFill/>
                </a:ln>
                <a:solidFill>
                  <a:srgbClr val="FFFFFF"/>
                </a:solidFill>
                <a:effectLst/>
                <a:uLnTx/>
                <a:uFillTx/>
                <a:latin typeface="Tahoma"/>
                <a:ea typeface="+mn-ea"/>
                <a:cs typeface="Tahoma"/>
              </a:rPr>
              <a:t>Terms</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0" name="object 10"/>
          <p:cNvSpPr/>
          <p:nvPr/>
        </p:nvSpPr>
        <p:spPr>
          <a:xfrm>
            <a:off x="3409315" y="3381121"/>
            <a:ext cx="2252345" cy="1479550"/>
          </a:xfrm>
          <a:custGeom>
            <a:avLst/>
            <a:gdLst/>
            <a:ahLst/>
            <a:cxnLst/>
            <a:rect l="l" t="t" r="r" b="b"/>
            <a:pathLst>
              <a:path w="2252345" h="1479550">
                <a:moveTo>
                  <a:pt x="0" y="1479549"/>
                </a:moveTo>
                <a:lnTo>
                  <a:pt x="2252091" y="1479549"/>
                </a:lnTo>
                <a:lnTo>
                  <a:pt x="2252091" y="0"/>
                </a:lnTo>
                <a:lnTo>
                  <a:pt x="0" y="0"/>
                </a:lnTo>
                <a:lnTo>
                  <a:pt x="0" y="1479549"/>
                </a:lnTo>
                <a:close/>
              </a:path>
            </a:pathLst>
          </a:custGeom>
          <a:ln w="12700">
            <a:solidFill>
              <a:srgbClr val="CAE2F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txBox="1"/>
          <p:nvPr/>
        </p:nvSpPr>
        <p:spPr>
          <a:xfrm>
            <a:off x="3402965" y="3374771"/>
            <a:ext cx="2265045" cy="1492250"/>
          </a:xfrm>
          <a:prstGeom prst="rect">
            <a:avLst/>
          </a:prstGeom>
          <a:solidFill>
            <a:srgbClr val="CAE2F8">
              <a:alpha val="90194"/>
            </a:srgbClr>
          </a:solidFill>
        </p:spPr>
        <p:txBody>
          <a:bodyPr vert="horz" wrap="square" lIns="0" tIns="73025" rIns="0" bIns="0" rtlCol="0">
            <a:spAutoFit/>
          </a:bodyPr>
          <a:lstStyle/>
          <a:p>
            <a:pPr marL="340995" marR="0" lvl="0" indent="-227965" algn="l" defTabSz="914400" rtl="0" eaLnBrk="1" fontAlgn="auto" latinLnBrk="0" hangingPunct="1">
              <a:lnSpc>
                <a:spcPct val="100000"/>
              </a:lnSpc>
              <a:spcBef>
                <a:spcPts val="575"/>
              </a:spcBef>
              <a:spcAft>
                <a:spcPts val="0"/>
              </a:spcAft>
              <a:buClrTx/>
              <a:buSzTx/>
              <a:buFontTx/>
              <a:buChar char="•"/>
              <a:tabLst>
                <a:tab pos="340995" algn="l"/>
              </a:tabLst>
              <a:defRPr/>
            </a:pPr>
            <a:r>
              <a:rPr kumimoji="0" sz="2000" b="0" i="0" u="none" strike="noStrike" kern="0" cap="none" spc="80" normalizeH="0" baseline="0" noProof="0">
                <a:ln>
                  <a:noFill/>
                </a:ln>
                <a:solidFill>
                  <a:srgbClr val="13284A"/>
                </a:solidFill>
                <a:effectLst/>
                <a:uLnTx/>
                <a:uFillTx/>
                <a:latin typeface="Tahoma"/>
                <a:ea typeface="+mn-ea"/>
                <a:cs typeface="Tahoma"/>
              </a:rPr>
              <a:t>Minimum</a:t>
            </a:r>
            <a:r>
              <a:rPr kumimoji="0" sz="2000" b="0" i="0" u="none" strike="noStrike" kern="0" cap="none" spc="-125" normalizeH="0" baseline="0" noProof="0">
                <a:ln>
                  <a:noFill/>
                </a:ln>
                <a:solidFill>
                  <a:srgbClr val="13284A"/>
                </a:solidFill>
                <a:effectLst/>
                <a:uLnTx/>
                <a:uFillTx/>
                <a:latin typeface="Tahoma"/>
                <a:ea typeface="+mn-ea"/>
                <a:cs typeface="Tahoma"/>
              </a:rPr>
              <a:t> </a:t>
            </a:r>
            <a:r>
              <a:rPr kumimoji="0" sz="2000" b="0" i="0" u="none" strike="noStrike" kern="0" cap="none" spc="30" normalizeH="0" baseline="0" noProof="0">
                <a:ln>
                  <a:noFill/>
                </a:ln>
                <a:solidFill>
                  <a:srgbClr val="13284A"/>
                </a:solidFill>
                <a:effectLst/>
                <a:uLnTx/>
                <a:uFillTx/>
                <a:latin typeface="Tahoma"/>
                <a:ea typeface="+mn-ea"/>
                <a:cs typeface="Tahoma"/>
              </a:rPr>
              <a:t>bills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0995" marR="0" lvl="0" indent="-227965" algn="l" defTabSz="914400" rtl="0" eaLnBrk="1" fontAlgn="auto" latinLnBrk="0" hangingPunct="1">
              <a:lnSpc>
                <a:spcPct val="100000"/>
              </a:lnSpc>
              <a:spcBef>
                <a:spcPts val="155"/>
              </a:spcBef>
              <a:spcAft>
                <a:spcPts val="0"/>
              </a:spcAft>
              <a:buClrTx/>
              <a:buSzTx/>
              <a:buFontTx/>
              <a:buChar char="•"/>
              <a:tabLst>
                <a:tab pos="340995" algn="l"/>
              </a:tabLst>
              <a:defRPr/>
            </a:pPr>
            <a:r>
              <a:rPr kumimoji="0" sz="2000" b="0" i="0" u="none" strike="noStrike" kern="0" cap="none" spc="0" normalizeH="0" baseline="0" noProof="0">
                <a:ln>
                  <a:noFill/>
                </a:ln>
                <a:solidFill>
                  <a:srgbClr val="13284A"/>
                </a:solidFill>
                <a:effectLst/>
                <a:uLnTx/>
                <a:uFillTx/>
                <a:latin typeface="Tahoma"/>
                <a:ea typeface="+mn-ea"/>
                <a:cs typeface="Tahoma"/>
              </a:rPr>
              <a:t>Exit</a:t>
            </a:r>
            <a:r>
              <a:rPr kumimoji="0" sz="2000" b="0" i="0" u="none" strike="noStrike" kern="0" cap="none" spc="-114" normalizeH="0" baseline="0" noProof="0">
                <a:ln>
                  <a:noFill/>
                </a:ln>
                <a:solidFill>
                  <a:srgbClr val="13284A"/>
                </a:solidFill>
                <a:effectLst/>
                <a:uLnTx/>
                <a:uFillTx/>
                <a:latin typeface="Tahoma"/>
                <a:ea typeface="+mn-ea"/>
                <a:cs typeface="Tahoma"/>
              </a:rPr>
              <a:t> </a:t>
            </a:r>
            <a:r>
              <a:rPr kumimoji="0" sz="2000" b="0" i="0" u="none" strike="noStrike" kern="0" cap="none" spc="-20" normalizeH="0" baseline="0" noProof="0">
                <a:ln>
                  <a:noFill/>
                </a:ln>
                <a:solidFill>
                  <a:srgbClr val="13284A"/>
                </a:solidFill>
                <a:effectLst/>
                <a:uLnTx/>
                <a:uFillTx/>
                <a:latin typeface="Tahoma"/>
                <a:ea typeface="+mn-ea"/>
                <a:cs typeface="Tahoma"/>
              </a:rPr>
              <a:t>fees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2" name="object 12"/>
          <p:cNvSpPr/>
          <p:nvPr/>
        </p:nvSpPr>
        <p:spPr>
          <a:xfrm>
            <a:off x="5976746" y="2747517"/>
            <a:ext cx="2252345" cy="633730"/>
          </a:xfrm>
          <a:custGeom>
            <a:avLst/>
            <a:gdLst/>
            <a:ahLst/>
            <a:cxnLst/>
            <a:rect l="l" t="t" r="r" b="b"/>
            <a:pathLst>
              <a:path w="2252345" h="633729">
                <a:moveTo>
                  <a:pt x="0" y="633602"/>
                </a:moveTo>
                <a:lnTo>
                  <a:pt x="2252091" y="633602"/>
                </a:lnTo>
                <a:lnTo>
                  <a:pt x="2252091" y="0"/>
                </a:lnTo>
                <a:lnTo>
                  <a:pt x="0" y="0"/>
                </a:lnTo>
                <a:lnTo>
                  <a:pt x="0" y="633602"/>
                </a:lnTo>
                <a:close/>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txBox="1"/>
          <p:nvPr/>
        </p:nvSpPr>
        <p:spPr>
          <a:xfrm>
            <a:off x="5970396" y="2741167"/>
            <a:ext cx="2265045" cy="646430"/>
          </a:xfrm>
          <a:prstGeom prst="rect">
            <a:avLst/>
          </a:prstGeom>
          <a:solidFill>
            <a:srgbClr val="00ADEE"/>
          </a:solidFill>
        </p:spPr>
        <p:txBody>
          <a:bodyPr vert="horz" wrap="square" lIns="0" tIns="72390" rIns="0" bIns="0" rtlCol="0">
            <a:spAutoFit/>
          </a:bodyPr>
          <a:lstStyle/>
          <a:p>
            <a:pPr marL="428625" marR="0" lvl="0" indent="0" algn="l" defTabSz="914400" rtl="0" eaLnBrk="1" fontAlgn="auto" latinLnBrk="0" hangingPunct="1">
              <a:lnSpc>
                <a:spcPct val="100000"/>
              </a:lnSpc>
              <a:spcBef>
                <a:spcPts val="570"/>
              </a:spcBef>
              <a:spcAft>
                <a:spcPts val="0"/>
              </a:spcAft>
              <a:buClrTx/>
              <a:buSzTx/>
              <a:buFontTx/>
              <a:buNone/>
              <a:tabLst/>
              <a:defRPr/>
            </a:pPr>
            <a:r>
              <a:rPr kumimoji="0" sz="2800" b="0" i="0" u="none" strike="noStrike" kern="0" cap="none" spc="40" normalizeH="0" baseline="0" noProof="0">
                <a:ln>
                  <a:noFill/>
                </a:ln>
                <a:solidFill>
                  <a:srgbClr val="FFFFFF"/>
                </a:solidFill>
                <a:effectLst/>
                <a:uLnTx/>
                <a:uFillTx/>
                <a:latin typeface="Tahoma"/>
                <a:ea typeface="+mn-ea"/>
                <a:cs typeface="Tahoma"/>
              </a:rPr>
              <a:t>Duration</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4" name="object 14"/>
          <p:cNvSpPr/>
          <p:nvPr/>
        </p:nvSpPr>
        <p:spPr>
          <a:xfrm>
            <a:off x="5976746" y="3381121"/>
            <a:ext cx="2252345" cy="1479550"/>
          </a:xfrm>
          <a:custGeom>
            <a:avLst/>
            <a:gdLst/>
            <a:ahLst/>
            <a:cxnLst/>
            <a:rect l="l" t="t" r="r" b="b"/>
            <a:pathLst>
              <a:path w="2252345" h="1479550">
                <a:moveTo>
                  <a:pt x="0" y="1479549"/>
                </a:moveTo>
                <a:lnTo>
                  <a:pt x="2252091" y="1479549"/>
                </a:lnTo>
                <a:lnTo>
                  <a:pt x="2252091" y="0"/>
                </a:lnTo>
                <a:lnTo>
                  <a:pt x="0" y="0"/>
                </a:lnTo>
                <a:lnTo>
                  <a:pt x="0" y="1479549"/>
                </a:lnTo>
                <a:close/>
              </a:path>
            </a:pathLst>
          </a:custGeom>
          <a:ln w="12700">
            <a:solidFill>
              <a:srgbClr val="CAE2F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5" name="object 15"/>
          <p:cNvSpPr txBox="1"/>
          <p:nvPr/>
        </p:nvSpPr>
        <p:spPr>
          <a:xfrm>
            <a:off x="5970396" y="3374771"/>
            <a:ext cx="2265045" cy="1492250"/>
          </a:xfrm>
          <a:prstGeom prst="rect">
            <a:avLst/>
          </a:prstGeom>
          <a:solidFill>
            <a:srgbClr val="CAE2F8">
              <a:alpha val="90194"/>
            </a:srgbClr>
          </a:solidFill>
        </p:spPr>
        <p:txBody>
          <a:bodyPr vert="horz" wrap="square" lIns="0" tIns="73025" rIns="0" bIns="0" rtlCol="0">
            <a:spAutoFit/>
          </a:bodyPr>
          <a:lstStyle/>
          <a:p>
            <a:pPr marL="341630" marR="0" lvl="0" indent="-228600" algn="l" defTabSz="914400" rtl="0" eaLnBrk="1" fontAlgn="auto" latinLnBrk="0" hangingPunct="1">
              <a:lnSpc>
                <a:spcPct val="100000"/>
              </a:lnSpc>
              <a:spcBef>
                <a:spcPts val="575"/>
              </a:spcBef>
              <a:spcAft>
                <a:spcPts val="0"/>
              </a:spcAft>
              <a:buClrTx/>
              <a:buSzTx/>
              <a:buFontTx/>
              <a:buChar char="•"/>
              <a:tabLst>
                <a:tab pos="341630" algn="l"/>
              </a:tabLst>
              <a:defRPr/>
            </a:pPr>
            <a:r>
              <a:rPr kumimoji="0" sz="2000" b="0" i="0" u="none" strike="noStrike" kern="0" cap="none" spc="0" normalizeH="0" baseline="0" noProof="0">
                <a:ln>
                  <a:noFill/>
                </a:ln>
                <a:solidFill>
                  <a:srgbClr val="13284A"/>
                </a:solidFill>
                <a:effectLst/>
                <a:uLnTx/>
                <a:uFillTx/>
                <a:latin typeface="Tahoma"/>
                <a:ea typeface="+mn-ea"/>
                <a:cs typeface="Tahoma"/>
              </a:rPr>
              <a:t>12+</a:t>
            </a:r>
            <a:r>
              <a:rPr kumimoji="0" sz="2000" b="0" i="0" u="none" strike="noStrike" kern="0" cap="none" spc="-120" normalizeH="0" baseline="0" noProof="0">
                <a:ln>
                  <a:noFill/>
                </a:ln>
                <a:solidFill>
                  <a:srgbClr val="13284A"/>
                </a:solidFill>
                <a:effectLst/>
                <a:uLnTx/>
                <a:uFillTx/>
                <a:latin typeface="Tahoma"/>
                <a:ea typeface="+mn-ea"/>
                <a:cs typeface="Tahoma"/>
              </a:rPr>
              <a:t> </a:t>
            </a:r>
            <a:r>
              <a:rPr kumimoji="0" sz="2000" b="0" i="0" u="none" strike="noStrike" kern="0" cap="none" spc="0" normalizeH="0" baseline="0" noProof="0">
                <a:ln>
                  <a:noFill/>
                </a:ln>
                <a:solidFill>
                  <a:srgbClr val="13284A"/>
                </a:solidFill>
                <a:effectLst/>
                <a:uLnTx/>
                <a:uFillTx/>
                <a:latin typeface="Tahoma"/>
                <a:ea typeface="+mn-ea"/>
                <a:cs typeface="Tahoma"/>
              </a:rPr>
              <a:t>year</a:t>
            </a:r>
            <a:r>
              <a:rPr kumimoji="0" sz="2000" b="0" i="0" u="none" strike="noStrike" kern="0" cap="none" spc="-105" normalizeH="0" baseline="0" noProof="0">
                <a:ln>
                  <a:noFill/>
                </a:ln>
                <a:solidFill>
                  <a:srgbClr val="13284A"/>
                </a:solidFill>
                <a:effectLst/>
                <a:uLnTx/>
                <a:uFillTx/>
                <a:latin typeface="Tahoma"/>
                <a:ea typeface="+mn-ea"/>
                <a:cs typeface="Tahoma"/>
              </a:rPr>
              <a:t> </a:t>
            </a:r>
            <a:r>
              <a:rPr kumimoji="0" sz="2000" b="0" i="0" u="none" strike="noStrike" kern="0" cap="none" spc="-20" normalizeH="0" baseline="0" noProof="0">
                <a:ln>
                  <a:noFill/>
                </a:ln>
                <a:solidFill>
                  <a:srgbClr val="13284A"/>
                </a:solidFill>
                <a:effectLst/>
                <a:uLnTx/>
                <a:uFillTx/>
                <a:latin typeface="Tahoma"/>
                <a:ea typeface="+mn-ea"/>
                <a:cs typeface="Tahoma"/>
              </a:rPr>
              <a:t>term</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0995" marR="0" lvl="0" indent="-227965" algn="l" defTabSz="914400" rtl="0" eaLnBrk="1" fontAlgn="auto" latinLnBrk="0" hangingPunct="1">
              <a:lnSpc>
                <a:spcPct val="100000"/>
              </a:lnSpc>
              <a:spcBef>
                <a:spcPts val="155"/>
              </a:spcBef>
              <a:spcAft>
                <a:spcPts val="0"/>
              </a:spcAft>
              <a:buClrTx/>
              <a:buSzTx/>
              <a:buFontTx/>
              <a:buChar char="•"/>
              <a:tabLst>
                <a:tab pos="340995" algn="l"/>
              </a:tabLst>
              <a:defRPr/>
            </a:pPr>
            <a:r>
              <a:rPr kumimoji="0" sz="2000" b="0" i="0" u="none" strike="noStrike" kern="0" cap="none" spc="0" normalizeH="0" baseline="0" noProof="0">
                <a:ln>
                  <a:noFill/>
                </a:ln>
                <a:solidFill>
                  <a:srgbClr val="13284A"/>
                </a:solidFill>
                <a:effectLst/>
                <a:uLnTx/>
                <a:uFillTx/>
                <a:latin typeface="Tahoma"/>
                <a:ea typeface="+mn-ea"/>
                <a:cs typeface="Tahoma"/>
              </a:rPr>
              <a:t>Ramp</a:t>
            </a:r>
            <a:r>
              <a:rPr kumimoji="0" sz="2000" b="0" i="0" u="none" strike="noStrike" kern="0" cap="none" spc="55" normalizeH="0" baseline="0" noProof="0">
                <a:ln>
                  <a:noFill/>
                </a:ln>
                <a:solidFill>
                  <a:srgbClr val="13284A"/>
                </a:solidFill>
                <a:effectLst/>
                <a:uLnTx/>
                <a:uFillTx/>
                <a:latin typeface="Tahoma"/>
                <a:ea typeface="+mn-ea"/>
                <a:cs typeface="Tahoma"/>
              </a:rPr>
              <a:t> </a:t>
            </a:r>
            <a:r>
              <a:rPr kumimoji="0" sz="2000" b="0" i="0" u="none" strike="noStrike" kern="0" cap="none" spc="80" normalizeH="0" baseline="0" noProof="0">
                <a:ln>
                  <a:noFill/>
                </a:ln>
                <a:solidFill>
                  <a:srgbClr val="13284A"/>
                </a:solidFill>
                <a:effectLst/>
                <a:uLnTx/>
                <a:uFillTx/>
                <a:latin typeface="Tahoma"/>
                <a:ea typeface="+mn-ea"/>
                <a:cs typeface="Tahoma"/>
              </a:rPr>
              <a:t>period</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2265" marR="958215" lvl="0" indent="-229235" algn="l" defTabSz="914400" rtl="0" eaLnBrk="1" fontAlgn="auto" latinLnBrk="0" hangingPunct="1">
              <a:lnSpc>
                <a:spcPts val="2180"/>
              </a:lnSpc>
              <a:spcBef>
                <a:spcPts val="400"/>
              </a:spcBef>
              <a:spcAft>
                <a:spcPts val="0"/>
              </a:spcAft>
              <a:buClrTx/>
              <a:buSzTx/>
              <a:buFontTx/>
              <a:buChar char="•"/>
              <a:tabLst>
                <a:tab pos="342265" algn="l"/>
              </a:tabLst>
              <a:defRPr/>
            </a:pPr>
            <a:r>
              <a:rPr kumimoji="0" sz="2000" b="0" i="0" u="none" strike="noStrike" kern="0" cap="none" spc="-10" normalizeH="0" baseline="0" noProof="0">
                <a:ln>
                  <a:noFill/>
                </a:ln>
                <a:solidFill>
                  <a:srgbClr val="13284A"/>
                </a:solidFill>
                <a:effectLst/>
                <a:uLnTx/>
                <a:uFillTx/>
                <a:latin typeface="Tahoma"/>
                <a:ea typeface="+mn-ea"/>
                <a:cs typeface="Tahoma"/>
              </a:rPr>
              <a:t>Resizing clauses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6" name="object 16"/>
          <p:cNvSpPr/>
          <p:nvPr/>
        </p:nvSpPr>
        <p:spPr>
          <a:xfrm>
            <a:off x="8544179" y="2747517"/>
            <a:ext cx="2252345" cy="633730"/>
          </a:xfrm>
          <a:custGeom>
            <a:avLst/>
            <a:gdLst/>
            <a:ahLst/>
            <a:cxnLst/>
            <a:rect l="l" t="t" r="r" b="b"/>
            <a:pathLst>
              <a:path w="2252345" h="633729">
                <a:moveTo>
                  <a:pt x="0" y="633602"/>
                </a:moveTo>
                <a:lnTo>
                  <a:pt x="2252091" y="633602"/>
                </a:lnTo>
                <a:lnTo>
                  <a:pt x="2252091" y="0"/>
                </a:lnTo>
                <a:lnTo>
                  <a:pt x="0" y="0"/>
                </a:lnTo>
                <a:lnTo>
                  <a:pt x="0" y="633602"/>
                </a:lnTo>
                <a:close/>
              </a:path>
            </a:pathLst>
          </a:custGeom>
          <a:ln w="12700">
            <a:solidFill>
              <a:srgbClr val="00ADE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txBox="1"/>
          <p:nvPr/>
        </p:nvSpPr>
        <p:spPr>
          <a:xfrm>
            <a:off x="8537829" y="2741167"/>
            <a:ext cx="2265045" cy="646430"/>
          </a:xfrm>
          <a:prstGeom prst="rect">
            <a:avLst/>
          </a:prstGeom>
          <a:solidFill>
            <a:srgbClr val="00ADEE"/>
          </a:solidFill>
        </p:spPr>
        <p:txBody>
          <a:bodyPr vert="horz" wrap="square" lIns="0" tIns="72390" rIns="0" bIns="0" rtlCol="0">
            <a:spAutoFit/>
          </a:bodyPr>
          <a:lstStyle/>
          <a:p>
            <a:pPr marL="655955" marR="0" lvl="0" indent="0" algn="l" defTabSz="914400" rtl="0" eaLnBrk="1" fontAlgn="auto" latinLnBrk="0" hangingPunct="1">
              <a:lnSpc>
                <a:spcPct val="100000"/>
              </a:lnSpc>
              <a:spcBef>
                <a:spcPts val="570"/>
              </a:spcBef>
              <a:spcAft>
                <a:spcPts val="0"/>
              </a:spcAft>
              <a:buClrTx/>
              <a:buSzTx/>
              <a:buFontTx/>
              <a:buNone/>
              <a:tabLst/>
              <a:defRPr/>
            </a:pPr>
            <a:r>
              <a:rPr kumimoji="0" sz="2800" b="0" i="0" u="none" strike="noStrike" kern="0" cap="none" spc="85" normalizeH="0" baseline="0" noProof="0">
                <a:ln>
                  <a:noFill/>
                </a:ln>
                <a:solidFill>
                  <a:srgbClr val="FFFFFF"/>
                </a:solidFill>
                <a:effectLst/>
                <a:uLnTx/>
                <a:uFillTx/>
                <a:latin typeface="Tahoma"/>
                <a:ea typeface="+mn-ea"/>
                <a:cs typeface="Tahoma"/>
              </a:rPr>
              <a:t>Other</a:t>
            </a:r>
            <a:endParaRPr kumimoji="0" sz="28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8" name="object 18"/>
          <p:cNvSpPr/>
          <p:nvPr/>
        </p:nvSpPr>
        <p:spPr>
          <a:xfrm>
            <a:off x="8544179" y="3381121"/>
            <a:ext cx="2252345" cy="1479550"/>
          </a:xfrm>
          <a:custGeom>
            <a:avLst/>
            <a:gdLst/>
            <a:ahLst/>
            <a:cxnLst/>
            <a:rect l="l" t="t" r="r" b="b"/>
            <a:pathLst>
              <a:path w="2252345" h="1479550">
                <a:moveTo>
                  <a:pt x="0" y="1479549"/>
                </a:moveTo>
                <a:lnTo>
                  <a:pt x="2252091" y="1479549"/>
                </a:lnTo>
                <a:lnTo>
                  <a:pt x="2252091" y="0"/>
                </a:lnTo>
                <a:lnTo>
                  <a:pt x="0" y="0"/>
                </a:lnTo>
                <a:lnTo>
                  <a:pt x="0" y="1479549"/>
                </a:lnTo>
                <a:close/>
              </a:path>
            </a:pathLst>
          </a:custGeom>
          <a:ln w="12700">
            <a:solidFill>
              <a:srgbClr val="CAE2F8"/>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object 19"/>
          <p:cNvSpPr txBox="1"/>
          <p:nvPr/>
        </p:nvSpPr>
        <p:spPr>
          <a:xfrm>
            <a:off x="8537829" y="3374771"/>
            <a:ext cx="2265045" cy="1492250"/>
          </a:xfrm>
          <a:prstGeom prst="rect">
            <a:avLst/>
          </a:prstGeom>
          <a:solidFill>
            <a:srgbClr val="CAE2F8">
              <a:alpha val="90194"/>
            </a:srgbClr>
          </a:solidFill>
        </p:spPr>
        <p:txBody>
          <a:bodyPr vert="horz" wrap="square" lIns="0" tIns="105410" rIns="0" bIns="0" rtlCol="0">
            <a:spAutoFit/>
          </a:bodyPr>
          <a:lstStyle/>
          <a:p>
            <a:pPr marL="342265" marR="217170" lvl="0" indent="-228600" algn="l" defTabSz="914400" rtl="0" eaLnBrk="1" fontAlgn="auto" latinLnBrk="0" hangingPunct="1">
              <a:lnSpc>
                <a:spcPts val="2180"/>
              </a:lnSpc>
              <a:spcBef>
                <a:spcPts val="830"/>
              </a:spcBef>
              <a:spcAft>
                <a:spcPts val="0"/>
              </a:spcAft>
              <a:buClrTx/>
              <a:buSzTx/>
              <a:buFontTx/>
              <a:buChar char="•"/>
              <a:tabLst>
                <a:tab pos="342265" algn="l"/>
              </a:tabLst>
              <a:defRPr/>
            </a:pPr>
            <a:r>
              <a:rPr kumimoji="0" sz="2000" b="0" i="0" u="none" strike="noStrike" kern="0" cap="none" spc="75" normalizeH="0" baseline="0" noProof="0">
                <a:ln>
                  <a:noFill/>
                </a:ln>
                <a:solidFill>
                  <a:srgbClr val="13284A"/>
                </a:solidFill>
                <a:effectLst/>
                <a:uLnTx/>
                <a:uFillTx/>
                <a:latin typeface="Tahoma"/>
                <a:ea typeface="+mn-ea"/>
                <a:cs typeface="Tahoma"/>
              </a:rPr>
              <a:t>Economic</a:t>
            </a:r>
            <a:r>
              <a:rPr kumimoji="0" sz="2000" b="0" i="0" u="none" strike="noStrike" kern="0" cap="none" spc="-130" normalizeH="0" baseline="0" noProof="0">
                <a:ln>
                  <a:noFill/>
                </a:ln>
                <a:solidFill>
                  <a:srgbClr val="13284A"/>
                </a:solidFill>
                <a:effectLst/>
                <a:uLnTx/>
                <a:uFillTx/>
                <a:latin typeface="Tahoma"/>
                <a:ea typeface="+mn-ea"/>
                <a:cs typeface="Tahoma"/>
              </a:rPr>
              <a:t> </a:t>
            </a:r>
            <a:r>
              <a:rPr kumimoji="0" sz="2000" b="0" i="0" u="none" strike="noStrike" kern="0" cap="none" spc="-20" normalizeH="0" baseline="0" noProof="0">
                <a:ln>
                  <a:noFill/>
                </a:ln>
                <a:solidFill>
                  <a:srgbClr val="13284A"/>
                </a:solidFill>
                <a:effectLst/>
                <a:uLnTx/>
                <a:uFillTx/>
                <a:latin typeface="Tahoma"/>
                <a:ea typeface="+mn-ea"/>
                <a:cs typeface="Tahoma"/>
              </a:rPr>
              <a:t>dev. </a:t>
            </a:r>
            <a:r>
              <a:rPr kumimoji="0" sz="2000" b="0" i="0" u="none" strike="noStrike" kern="0" cap="none" spc="-10" normalizeH="0" baseline="0" noProof="0">
                <a:ln>
                  <a:noFill/>
                </a:ln>
                <a:solidFill>
                  <a:srgbClr val="13284A"/>
                </a:solidFill>
                <a:effectLst/>
                <a:uLnTx/>
                <a:uFillTx/>
                <a:latin typeface="Tahoma"/>
                <a:ea typeface="+mn-ea"/>
                <a:cs typeface="Tahoma"/>
              </a:rPr>
              <a:t>payments</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1630" marR="0" lvl="0" indent="-227965" algn="l" defTabSz="914400" rtl="0" eaLnBrk="1" fontAlgn="auto" latinLnBrk="0" hangingPunct="1">
              <a:lnSpc>
                <a:spcPct val="100000"/>
              </a:lnSpc>
              <a:spcBef>
                <a:spcPts val="125"/>
              </a:spcBef>
              <a:spcAft>
                <a:spcPts val="0"/>
              </a:spcAft>
              <a:buClrTx/>
              <a:buSzTx/>
              <a:buFontTx/>
              <a:buChar char="•"/>
              <a:tabLst>
                <a:tab pos="341630" algn="l"/>
              </a:tabLst>
              <a:defRPr/>
            </a:pPr>
            <a:r>
              <a:rPr kumimoji="0" sz="2000" b="0" i="0" u="none" strike="noStrike" kern="0" cap="none" spc="40" normalizeH="0" baseline="0" noProof="0">
                <a:ln>
                  <a:noFill/>
                </a:ln>
                <a:solidFill>
                  <a:srgbClr val="13284A"/>
                </a:solidFill>
                <a:effectLst/>
                <a:uLnTx/>
                <a:uFillTx/>
                <a:latin typeface="Tahoma"/>
                <a:ea typeface="+mn-ea"/>
                <a:cs typeface="Tahoma"/>
              </a:rPr>
              <a:t>Reporting</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341630" marR="0" lvl="0" indent="-227965" algn="l" defTabSz="914400" rtl="0" eaLnBrk="1" fontAlgn="auto" latinLnBrk="0" hangingPunct="1">
              <a:lnSpc>
                <a:spcPct val="100000"/>
              </a:lnSpc>
              <a:spcBef>
                <a:spcPts val="145"/>
              </a:spcBef>
              <a:spcAft>
                <a:spcPts val="0"/>
              </a:spcAft>
              <a:buClrTx/>
              <a:buSzTx/>
              <a:buFontTx/>
              <a:buChar char="•"/>
              <a:tabLst>
                <a:tab pos="341630" algn="l"/>
              </a:tabLst>
              <a:defRPr/>
            </a:pPr>
            <a:r>
              <a:rPr kumimoji="0" sz="2000" b="0" i="0" u="none" strike="noStrike" kern="0" cap="none" spc="-10" normalizeH="0" baseline="0" noProof="0">
                <a:ln>
                  <a:noFill/>
                </a:ln>
                <a:solidFill>
                  <a:srgbClr val="13284A"/>
                </a:solidFill>
                <a:effectLst/>
                <a:uLnTx/>
                <a:uFillTx/>
                <a:latin typeface="Tahoma"/>
                <a:ea typeface="+mn-ea"/>
                <a:cs typeface="Tahoma"/>
              </a:rPr>
              <a:t>Flexibility</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20" name="object 20"/>
          <p:cNvSpPr txBox="1"/>
          <p:nvPr/>
        </p:nvSpPr>
        <p:spPr>
          <a:xfrm>
            <a:off x="815441" y="1326260"/>
            <a:ext cx="9740900" cy="129413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2100" b="1" i="0" u="none" strike="noStrike" kern="0" cap="none" spc="-65" normalizeH="0" baseline="0" noProof="0">
                <a:ln>
                  <a:noFill/>
                </a:ln>
                <a:solidFill>
                  <a:srgbClr val="13284A"/>
                </a:solidFill>
                <a:effectLst/>
                <a:uLnTx/>
                <a:uFillTx/>
                <a:latin typeface="Tahoma"/>
                <a:ea typeface="+mn-ea"/>
                <a:cs typeface="Tahoma"/>
              </a:rPr>
              <a:t>The</a:t>
            </a:r>
            <a:r>
              <a:rPr kumimoji="0" sz="2100" b="1" i="0" u="none" strike="noStrike" kern="0" cap="none" spc="-95" normalizeH="0" baseline="0" noProof="0">
                <a:ln>
                  <a:noFill/>
                </a:ln>
                <a:solidFill>
                  <a:srgbClr val="13284A"/>
                </a:solidFill>
                <a:effectLst/>
                <a:uLnTx/>
                <a:uFillTx/>
                <a:latin typeface="Tahoma"/>
                <a:ea typeface="+mn-ea"/>
                <a:cs typeface="Tahoma"/>
              </a:rPr>
              <a:t> </a:t>
            </a:r>
            <a:r>
              <a:rPr kumimoji="0" sz="2100" b="1" i="0" u="none" strike="noStrike" kern="0" cap="none" spc="-35" normalizeH="0" baseline="0" noProof="0">
                <a:ln>
                  <a:noFill/>
                </a:ln>
                <a:solidFill>
                  <a:srgbClr val="13284A"/>
                </a:solidFill>
                <a:effectLst/>
                <a:uLnTx/>
                <a:uFillTx/>
                <a:latin typeface="Tahoma"/>
                <a:ea typeface="+mn-ea"/>
                <a:cs typeface="Tahoma"/>
              </a:rPr>
              <a:t>collective</a:t>
            </a:r>
            <a:r>
              <a:rPr kumimoji="0" sz="2100" b="1" i="0" u="none" strike="noStrike" kern="0" cap="none" spc="-100" normalizeH="0" baseline="0" noProof="0">
                <a:ln>
                  <a:noFill/>
                </a:ln>
                <a:solidFill>
                  <a:srgbClr val="13284A"/>
                </a:solidFill>
                <a:effectLst/>
                <a:uLnTx/>
                <a:uFillTx/>
                <a:latin typeface="Tahoma"/>
                <a:ea typeface="+mn-ea"/>
                <a:cs typeface="Tahoma"/>
              </a:rPr>
              <a:t> </a:t>
            </a:r>
            <a:r>
              <a:rPr kumimoji="0" sz="2100" b="1" i="0" u="none" strike="noStrike" kern="0" cap="none" spc="-40" normalizeH="0" baseline="0" noProof="0">
                <a:ln>
                  <a:noFill/>
                </a:ln>
                <a:solidFill>
                  <a:srgbClr val="13284A"/>
                </a:solidFill>
                <a:effectLst/>
                <a:uLnTx/>
                <a:uFillTx/>
                <a:latin typeface="Tahoma"/>
                <a:ea typeface="+mn-ea"/>
                <a:cs typeface="Tahoma"/>
              </a:rPr>
              <a:t>baseline</a:t>
            </a:r>
            <a:r>
              <a:rPr kumimoji="0" sz="2100" b="1" i="0" u="none" strike="noStrike" kern="0" cap="none" spc="-95" normalizeH="0" baseline="0" noProof="0">
                <a:ln>
                  <a:noFill/>
                </a:ln>
                <a:solidFill>
                  <a:srgbClr val="13284A"/>
                </a:solidFill>
                <a:effectLst/>
                <a:uLnTx/>
                <a:uFillTx/>
                <a:latin typeface="Tahoma"/>
                <a:ea typeface="+mn-ea"/>
                <a:cs typeface="Tahoma"/>
              </a:rPr>
              <a:t> </a:t>
            </a:r>
            <a:r>
              <a:rPr kumimoji="0" sz="2100" b="1" i="0" u="none" strike="noStrike" kern="0" cap="none" spc="0" normalizeH="0" baseline="0" noProof="0">
                <a:ln>
                  <a:noFill/>
                </a:ln>
                <a:solidFill>
                  <a:srgbClr val="13284A"/>
                </a:solidFill>
                <a:effectLst/>
                <a:uLnTx/>
                <a:uFillTx/>
                <a:latin typeface="Tahoma"/>
                <a:ea typeface="+mn-ea"/>
                <a:cs typeface="Tahoma"/>
              </a:rPr>
              <a:t>of</a:t>
            </a:r>
            <a:r>
              <a:rPr kumimoji="0" sz="2100" b="1" i="0" u="none" strike="noStrike" kern="0" cap="none" spc="-50" normalizeH="0" baseline="0" noProof="0">
                <a:ln>
                  <a:noFill/>
                </a:ln>
                <a:solidFill>
                  <a:srgbClr val="13284A"/>
                </a:solidFill>
                <a:effectLst/>
                <a:uLnTx/>
                <a:uFillTx/>
                <a:latin typeface="Tahoma"/>
                <a:ea typeface="+mn-ea"/>
                <a:cs typeface="Tahoma"/>
              </a:rPr>
              <a:t> </a:t>
            </a:r>
            <a:r>
              <a:rPr kumimoji="0" sz="2100" b="1" i="0" u="none" strike="noStrike" kern="0" cap="none" spc="-10" normalizeH="0" baseline="0" noProof="0">
                <a:ln>
                  <a:noFill/>
                </a:ln>
                <a:solidFill>
                  <a:srgbClr val="13284A"/>
                </a:solidFill>
                <a:effectLst/>
                <a:uLnTx/>
                <a:uFillTx/>
                <a:latin typeface="Tahoma"/>
                <a:ea typeface="+mn-ea"/>
                <a:cs typeface="Tahoma"/>
              </a:rPr>
              <a:t>load</a:t>
            </a:r>
            <a:r>
              <a:rPr kumimoji="0" sz="2100" b="1" i="0" u="none" strike="noStrike" kern="0" cap="none" spc="-95" normalizeH="0" baseline="0" noProof="0">
                <a:ln>
                  <a:noFill/>
                </a:ln>
                <a:solidFill>
                  <a:srgbClr val="13284A"/>
                </a:solidFill>
                <a:effectLst/>
                <a:uLnTx/>
                <a:uFillTx/>
                <a:latin typeface="Tahoma"/>
                <a:ea typeface="+mn-ea"/>
                <a:cs typeface="Tahoma"/>
              </a:rPr>
              <a:t> </a:t>
            </a:r>
            <a:r>
              <a:rPr kumimoji="0" sz="2100" b="1" i="0" u="none" strike="noStrike" kern="0" cap="none" spc="-40" normalizeH="0" baseline="0" noProof="0">
                <a:ln>
                  <a:noFill/>
                </a:ln>
                <a:solidFill>
                  <a:srgbClr val="13284A"/>
                </a:solidFill>
                <a:effectLst/>
                <a:uLnTx/>
                <a:uFillTx/>
                <a:latin typeface="Tahoma"/>
                <a:ea typeface="+mn-ea"/>
                <a:cs typeface="Tahoma"/>
              </a:rPr>
              <a:t>growth</a:t>
            </a:r>
            <a:r>
              <a:rPr kumimoji="0" sz="2100" b="1" i="0" u="none" strike="noStrike" kern="0" cap="none" spc="-75" normalizeH="0" baseline="0" noProof="0">
                <a:ln>
                  <a:noFill/>
                </a:ln>
                <a:solidFill>
                  <a:srgbClr val="13284A"/>
                </a:solidFill>
                <a:effectLst/>
                <a:uLnTx/>
                <a:uFillTx/>
                <a:latin typeface="Tahoma"/>
                <a:ea typeface="+mn-ea"/>
                <a:cs typeface="Tahoma"/>
              </a:rPr>
              <a:t> </a:t>
            </a:r>
            <a:r>
              <a:rPr kumimoji="0" sz="2100" b="1" i="0" u="none" strike="noStrike" kern="0" cap="none" spc="-55" normalizeH="0" baseline="0" noProof="0">
                <a:ln>
                  <a:noFill/>
                </a:ln>
                <a:solidFill>
                  <a:srgbClr val="13284A"/>
                </a:solidFill>
                <a:effectLst/>
                <a:uLnTx/>
                <a:uFillTx/>
                <a:latin typeface="Tahoma"/>
                <a:ea typeface="+mn-ea"/>
                <a:cs typeface="Tahoma"/>
              </a:rPr>
              <a:t>management</a:t>
            </a:r>
            <a:r>
              <a:rPr kumimoji="0" sz="2100" b="1" i="0" u="none" strike="noStrike" kern="0" cap="none" spc="-80" normalizeH="0" baseline="0" noProof="0">
                <a:ln>
                  <a:noFill/>
                </a:ln>
                <a:solidFill>
                  <a:srgbClr val="13284A"/>
                </a:solidFill>
                <a:effectLst/>
                <a:uLnTx/>
                <a:uFillTx/>
                <a:latin typeface="Tahoma"/>
                <a:ea typeface="+mn-ea"/>
                <a:cs typeface="Tahoma"/>
              </a:rPr>
              <a:t> </a:t>
            </a:r>
            <a:r>
              <a:rPr kumimoji="0" sz="2100" b="1" i="0" u="none" strike="noStrike" kern="0" cap="none" spc="-20" normalizeH="0" baseline="0" noProof="0">
                <a:ln>
                  <a:noFill/>
                </a:ln>
                <a:solidFill>
                  <a:srgbClr val="13284A"/>
                </a:solidFill>
                <a:effectLst/>
                <a:uLnTx/>
                <a:uFillTx/>
                <a:latin typeface="Tahoma"/>
                <a:ea typeface="+mn-ea"/>
                <a:cs typeface="Tahoma"/>
              </a:rPr>
              <a:t>should</a:t>
            </a:r>
            <a:r>
              <a:rPr kumimoji="0" sz="2100" b="1" i="0" u="none" strike="noStrike" kern="0" cap="none" spc="-95" normalizeH="0" baseline="0" noProof="0">
                <a:ln>
                  <a:noFill/>
                </a:ln>
                <a:solidFill>
                  <a:srgbClr val="13284A"/>
                </a:solidFill>
                <a:effectLst/>
                <a:uLnTx/>
                <a:uFillTx/>
                <a:latin typeface="Tahoma"/>
                <a:ea typeface="+mn-ea"/>
                <a:cs typeface="Tahoma"/>
              </a:rPr>
              <a:t> </a:t>
            </a:r>
            <a:r>
              <a:rPr kumimoji="0" sz="2100" b="1" i="0" u="none" strike="noStrike" kern="0" cap="none" spc="0" normalizeH="0" baseline="0" noProof="0">
                <a:ln>
                  <a:noFill/>
                </a:ln>
                <a:solidFill>
                  <a:srgbClr val="13284A"/>
                </a:solidFill>
                <a:effectLst/>
                <a:uLnTx/>
                <a:uFillTx/>
                <a:latin typeface="Tahoma"/>
                <a:ea typeface="+mn-ea"/>
                <a:cs typeface="Tahoma"/>
              </a:rPr>
              <a:t>be</a:t>
            </a:r>
            <a:r>
              <a:rPr kumimoji="0" sz="2100" b="1" i="0" u="none" strike="noStrike" kern="0" cap="none" spc="-85" normalizeH="0" baseline="0" noProof="0">
                <a:ln>
                  <a:noFill/>
                </a:ln>
                <a:solidFill>
                  <a:srgbClr val="13284A"/>
                </a:solidFill>
                <a:effectLst/>
                <a:uLnTx/>
                <a:uFillTx/>
                <a:latin typeface="Tahoma"/>
                <a:ea typeface="+mn-ea"/>
                <a:cs typeface="Tahoma"/>
              </a:rPr>
              <a:t> </a:t>
            </a:r>
            <a:r>
              <a:rPr kumimoji="0" sz="2100" b="1" i="0" u="none" strike="noStrike" kern="0" cap="none" spc="-55" normalizeH="0" baseline="0" noProof="0">
                <a:ln>
                  <a:noFill/>
                </a:ln>
                <a:solidFill>
                  <a:srgbClr val="13284A"/>
                </a:solidFill>
                <a:effectLst/>
                <a:uLnTx/>
                <a:uFillTx/>
                <a:latin typeface="Tahoma"/>
                <a:ea typeface="+mn-ea"/>
                <a:cs typeface="Tahoma"/>
              </a:rPr>
              <a:t>data</a:t>
            </a:r>
            <a:r>
              <a:rPr kumimoji="0" sz="2100" b="1" i="0" u="none" strike="noStrike" kern="0" cap="none" spc="-80" normalizeH="0" baseline="0" noProof="0">
                <a:ln>
                  <a:noFill/>
                </a:ln>
                <a:solidFill>
                  <a:srgbClr val="13284A"/>
                </a:solidFill>
                <a:effectLst/>
                <a:uLnTx/>
                <a:uFillTx/>
                <a:latin typeface="Tahoma"/>
                <a:ea typeface="+mn-ea"/>
                <a:cs typeface="Tahoma"/>
              </a:rPr>
              <a:t> </a:t>
            </a:r>
            <a:r>
              <a:rPr kumimoji="0" sz="2100" b="1" i="0" u="none" strike="noStrike" kern="0" cap="none" spc="-10" normalizeH="0" baseline="0" noProof="0">
                <a:ln>
                  <a:noFill/>
                </a:ln>
                <a:solidFill>
                  <a:srgbClr val="13284A"/>
                </a:solidFill>
                <a:effectLst/>
                <a:uLnTx/>
                <a:uFillTx/>
                <a:latin typeface="Tahoma"/>
                <a:ea typeface="+mn-ea"/>
                <a:cs typeface="Tahoma"/>
              </a:rPr>
              <a:t>centers paying</a:t>
            </a:r>
            <a:r>
              <a:rPr kumimoji="0" sz="2100" b="1" i="0" u="none" strike="noStrike" kern="0" cap="none" spc="-70" normalizeH="0" baseline="0" noProof="0">
                <a:ln>
                  <a:noFill/>
                </a:ln>
                <a:solidFill>
                  <a:srgbClr val="13284A"/>
                </a:solidFill>
                <a:effectLst/>
                <a:uLnTx/>
                <a:uFillTx/>
                <a:latin typeface="Tahoma"/>
                <a:ea typeface="+mn-ea"/>
                <a:cs typeface="Tahoma"/>
              </a:rPr>
              <a:t> </a:t>
            </a:r>
            <a:r>
              <a:rPr kumimoji="0" sz="2100" b="1" i="0" u="none" strike="noStrike" kern="0" cap="none" spc="-50" normalizeH="0" baseline="0" noProof="0">
                <a:ln>
                  <a:noFill/>
                </a:ln>
                <a:solidFill>
                  <a:srgbClr val="13284A"/>
                </a:solidFill>
                <a:effectLst/>
                <a:uLnTx/>
                <a:uFillTx/>
                <a:latin typeface="Tahoma"/>
                <a:ea typeface="+mn-ea"/>
                <a:cs typeface="Tahoma"/>
              </a:rPr>
              <a:t>their</a:t>
            </a:r>
            <a:r>
              <a:rPr kumimoji="0" sz="2100" b="1" i="0" u="none" strike="noStrike" kern="0" cap="none" spc="-45" normalizeH="0" baseline="0" noProof="0">
                <a:ln>
                  <a:noFill/>
                </a:ln>
                <a:solidFill>
                  <a:srgbClr val="13284A"/>
                </a:solidFill>
                <a:effectLst/>
                <a:uLnTx/>
                <a:uFillTx/>
                <a:latin typeface="Tahoma"/>
                <a:ea typeface="+mn-ea"/>
                <a:cs typeface="Tahoma"/>
              </a:rPr>
              <a:t> </a:t>
            </a:r>
            <a:r>
              <a:rPr kumimoji="0" sz="2100" b="1" i="0" u="none" strike="noStrike" kern="0" cap="none" spc="-55" normalizeH="0" baseline="0" noProof="0">
                <a:ln>
                  <a:noFill/>
                </a:ln>
                <a:solidFill>
                  <a:srgbClr val="13284A"/>
                </a:solidFill>
                <a:effectLst/>
                <a:uLnTx/>
                <a:uFillTx/>
                <a:latin typeface="Tahoma"/>
                <a:ea typeface="+mn-ea"/>
                <a:cs typeface="Tahoma"/>
              </a:rPr>
              <a:t>fair</a:t>
            </a:r>
            <a:r>
              <a:rPr kumimoji="0" sz="2100" b="1" i="0" u="none" strike="noStrike" kern="0" cap="none" spc="-70" normalizeH="0" baseline="0" noProof="0">
                <a:ln>
                  <a:noFill/>
                </a:ln>
                <a:solidFill>
                  <a:srgbClr val="13284A"/>
                </a:solidFill>
                <a:effectLst/>
                <a:uLnTx/>
                <a:uFillTx/>
                <a:latin typeface="Tahoma"/>
                <a:ea typeface="+mn-ea"/>
                <a:cs typeface="Tahoma"/>
              </a:rPr>
              <a:t> share.</a:t>
            </a:r>
            <a:r>
              <a:rPr kumimoji="0" sz="2100" b="1" i="0" u="none" strike="noStrike" kern="0" cap="none" spc="-13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The</a:t>
            </a:r>
            <a:r>
              <a:rPr kumimoji="0" sz="2100" b="0" i="0" u="none" strike="noStrike" kern="0" cap="none" spc="-110" normalizeH="0" baseline="0" noProof="0">
                <a:ln>
                  <a:noFill/>
                </a:ln>
                <a:solidFill>
                  <a:srgbClr val="13284A"/>
                </a:solidFill>
                <a:effectLst/>
                <a:uLnTx/>
                <a:uFillTx/>
                <a:latin typeface="Tahoma"/>
                <a:ea typeface="+mn-ea"/>
                <a:cs typeface="Tahoma"/>
              </a:rPr>
              <a:t> </a:t>
            </a:r>
            <a:r>
              <a:rPr kumimoji="0" sz="2100" b="0" i="0" u="none" strike="noStrike" kern="0" cap="none" spc="45" normalizeH="0" baseline="0" noProof="0">
                <a:ln>
                  <a:noFill/>
                </a:ln>
                <a:solidFill>
                  <a:srgbClr val="13284A"/>
                </a:solidFill>
                <a:effectLst/>
                <a:uLnTx/>
                <a:uFillTx/>
                <a:latin typeface="Tahoma"/>
                <a:ea typeface="+mn-ea"/>
                <a:cs typeface="Tahoma"/>
              </a:rPr>
              <a:t>solution</a:t>
            </a:r>
            <a:r>
              <a:rPr kumimoji="0" sz="2100" b="0" i="0" u="none" strike="noStrike" kern="0" cap="none" spc="-105"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is</a:t>
            </a:r>
            <a:r>
              <a:rPr kumimoji="0" sz="2100" b="0" i="0" u="none" strike="noStrike" kern="0" cap="none" spc="-105"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to</a:t>
            </a:r>
            <a:r>
              <a:rPr kumimoji="0" sz="2100" b="0" i="0" u="none" strike="noStrike" kern="0" cap="none" spc="-110" normalizeH="0" baseline="0" noProof="0">
                <a:ln>
                  <a:noFill/>
                </a:ln>
                <a:solidFill>
                  <a:srgbClr val="13284A"/>
                </a:solidFill>
                <a:effectLst/>
                <a:uLnTx/>
                <a:uFillTx/>
                <a:latin typeface="Tahoma"/>
                <a:ea typeface="+mn-ea"/>
                <a:cs typeface="Tahoma"/>
              </a:rPr>
              <a:t> </a:t>
            </a:r>
            <a:r>
              <a:rPr kumimoji="0" sz="2100" b="0" i="0" u="none" strike="noStrike" kern="0" cap="none" spc="55" normalizeH="0" baseline="0" noProof="0">
                <a:ln>
                  <a:noFill/>
                </a:ln>
                <a:solidFill>
                  <a:srgbClr val="13284A"/>
                </a:solidFill>
                <a:effectLst/>
                <a:uLnTx/>
                <a:uFillTx/>
                <a:latin typeface="Tahoma"/>
                <a:ea typeface="+mn-ea"/>
                <a:cs typeface="Tahoma"/>
              </a:rPr>
              <a:t>align</a:t>
            </a:r>
            <a:r>
              <a:rPr kumimoji="0" sz="2100" b="0" i="0" u="none" strike="noStrike" kern="0" cap="none" spc="-85" normalizeH="0" baseline="0" noProof="0">
                <a:ln>
                  <a:noFill/>
                </a:ln>
                <a:solidFill>
                  <a:srgbClr val="13284A"/>
                </a:solidFill>
                <a:effectLst/>
                <a:uLnTx/>
                <a:uFillTx/>
                <a:latin typeface="Tahoma"/>
                <a:ea typeface="+mn-ea"/>
                <a:cs typeface="Tahoma"/>
              </a:rPr>
              <a:t> </a:t>
            </a:r>
            <a:r>
              <a:rPr kumimoji="0" sz="2100" b="0" i="1" u="none" strike="noStrike" kern="0" cap="none" spc="-125" normalizeH="0" baseline="0" noProof="0">
                <a:ln>
                  <a:noFill/>
                </a:ln>
                <a:solidFill>
                  <a:srgbClr val="13284A"/>
                </a:solidFill>
                <a:effectLst/>
                <a:uLnTx/>
                <a:uFillTx/>
                <a:latin typeface="Verdana"/>
                <a:ea typeface="+mn-ea"/>
                <a:cs typeface="Verdana"/>
              </a:rPr>
              <a:t>real</a:t>
            </a:r>
            <a:r>
              <a:rPr kumimoji="0" sz="2100" b="0" i="1" u="none" strike="noStrike" kern="0" cap="none" spc="-204" normalizeH="0" baseline="0" noProof="0">
                <a:ln>
                  <a:noFill/>
                </a:ln>
                <a:solidFill>
                  <a:srgbClr val="13284A"/>
                </a:solidFill>
                <a:effectLst/>
                <a:uLnTx/>
                <a:uFillTx/>
                <a:latin typeface="Verdana"/>
                <a:ea typeface="+mn-ea"/>
                <a:cs typeface="Verdana"/>
              </a:rPr>
              <a:t> </a:t>
            </a:r>
            <a:r>
              <a:rPr kumimoji="0" sz="2100" b="0" i="0" u="none" strike="noStrike" kern="0" cap="none" spc="90" normalizeH="0" baseline="0" noProof="0">
                <a:ln>
                  <a:noFill/>
                </a:ln>
                <a:solidFill>
                  <a:srgbClr val="13284A"/>
                </a:solidFill>
                <a:effectLst/>
                <a:uLnTx/>
                <a:uFillTx/>
                <a:latin typeface="Tahoma"/>
                <a:ea typeface="+mn-ea"/>
                <a:cs typeface="Tahoma"/>
              </a:rPr>
              <a:t>load</a:t>
            </a:r>
            <a:r>
              <a:rPr kumimoji="0" sz="2100" b="0" i="0" u="none" strike="noStrike" kern="0" cap="none" spc="-11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with</a:t>
            </a:r>
            <a:r>
              <a:rPr kumimoji="0" sz="2100" b="0" i="0" u="none" strike="noStrike" kern="0" cap="none" spc="-120" normalizeH="0" baseline="0" noProof="0">
                <a:ln>
                  <a:noFill/>
                </a:ln>
                <a:solidFill>
                  <a:srgbClr val="13284A"/>
                </a:solidFill>
                <a:effectLst/>
                <a:uLnTx/>
                <a:uFillTx/>
                <a:latin typeface="Tahoma"/>
                <a:ea typeface="+mn-ea"/>
                <a:cs typeface="Tahoma"/>
              </a:rPr>
              <a:t> </a:t>
            </a:r>
            <a:r>
              <a:rPr kumimoji="0" sz="2100" b="0" i="0" u="none" strike="noStrike" kern="0" cap="none" spc="0" normalizeH="0" baseline="0" noProof="0">
                <a:ln>
                  <a:noFill/>
                </a:ln>
                <a:solidFill>
                  <a:srgbClr val="13284A"/>
                </a:solidFill>
                <a:effectLst/>
                <a:uLnTx/>
                <a:uFillTx/>
                <a:latin typeface="Tahoma"/>
                <a:ea typeface="+mn-ea"/>
                <a:cs typeface="Tahoma"/>
              </a:rPr>
              <a:t>utility</a:t>
            </a:r>
            <a:r>
              <a:rPr kumimoji="0" sz="2100" b="0" i="0" u="none" strike="noStrike" kern="0" cap="none" spc="-110" normalizeH="0" baseline="0" noProof="0">
                <a:ln>
                  <a:noFill/>
                </a:ln>
                <a:solidFill>
                  <a:srgbClr val="13284A"/>
                </a:solidFill>
                <a:effectLst/>
                <a:uLnTx/>
                <a:uFillTx/>
                <a:latin typeface="Tahoma"/>
                <a:ea typeface="+mn-ea"/>
                <a:cs typeface="Tahoma"/>
              </a:rPr>
              <a:t> </a:t>
            </a:r>
            <a:r>
              <a:rPr kumimoji="0" sz="2100" b="0" i="0" u="none" strike="noStrike" kern="0" cap="none" spc="-10" normalizeH="0" baseline="0" noProof="0">
                <a:ln>
                  <a:noFill/>
                </a:ln>
                <a:solidFill>
                  <a:srgbClr val="13284A"/>
                </a:solidFill>
                <a:effectLst/>
                <a:uLnTx/>
                <a:uFillTx/>
                <a:latin typeface="Tahoma"/>
                <a:ea typeface="+mn-ea"/>
                <a:cs typeface="Tahoma"/>
              </a:rPr>
              <a:t>investments.</a:t>
            </a:r>
            <a:endParaRPr kumimoji="0" sz="2100" b="0" i="0" u="none" strike="noStrike" kern="0" cap="none" spc="0" normalizeH="0" baseline="0" noProof="0">
              <a:ln>
                <a:noFill/>
              </a:ln>
              <a:solidFill>
                <a:sysClr val="windowText" lastClr="000000"/>
              </a:solidFill>
              <a:effectLst/>
              <a:uLnTx/>
              <a:uFillTx/>
              <a:latin typeface="Tahoma"/>
              <a:ea typeface="+mn-ea"/>
              <a:cs typeface="Tahoma"/>
            </a:endParaRPr>
          </a:p>
          <a:p>
            <a:pPr marL="0" marR="448309" lvl="0" indent="0" algn="ctr" defTabSz="914400" rtl="0" eaLnBrk="1" fontAlgn="auto" latinLnBrk="0" hangingPunct="1">
              <a:lnSpc>
                <a:spcPct val="100000"/>
              </a:lnSpc>
              <a:spcBef>
                <a:spcPts val="2065"/>
              </a:spcBef>
              <a:spcAft>
                <a:spcPts val="0"/>
              </a:spcAft>
              <a:buClrTx/>
              <a:buSzTx/>
              <a:buFontTx/>
              <a:buNone/>
              <a:tabLst/>
              <a:defRPr/>
            </a:pPr>
            <a:r>
              <a:rPr kumimoji="0" sz="2400" b="1" i="0" u="none" strike="noStrike" kern="0" cap="none" spc="-114" normalizeH="0" baseline="0" noProof="0">
                <a:ln>
                  <a:noFill/>
                </a:ln>
                <a:solidFill>
                  <a:srgbClr val="13284A"/>
                </a:solidFill>
                <a:effectLst/>
                <a:uLnTx/>
                <a:uFillTx/>
                <a:latin typeface="Tahoma"/>
                <a:ea typeface="+mn-ea"/>
                <a:cs typeface="Tahoma"/>
              </a:rPr>
              <a:t>Elements</a:t>
            </a:r>
            <a:r>
              <a:rPr kumimoji="0" sz="2400" b="1" i="0" u="none" strike="noStrike" kern="0" cap="none" spc="-125" normalizeH="0" baseline="0" noProof="0">
                <a:ln>
                  <a:noFill/>
                </a:ln>
                <a:solidFill>
                  <a:srgbClr val="13284A"/>
                </a:solidFill>
                <a:effectLst/>
                <a:uLnTx/>
                <a:uFillTx/>
                <a:latin typeface="Tahoma"/>
                <a:ea typeface="+mn-ea"/>
                <a:cs typeface="Tahoma"/>
              </a:rPr>
              <a:t> </a:t>
            </a:r>
            <a:r>
              <a:rPr kumimoji="0" sz="2400" b="1" i="0" u="none" strike="noStrike" kern="0" cap="none" spc="0" normalizeH="0" baseline="0" noProof="0">
                <a:ln>
                  <a:noFill/>
                </a:ln>
                <a:solidFill>
                  <a:srgbClr val="13284A"/>
                </a:solidFill>
                <a:effectLst/>
                <a:uLnTx/>
                <a:uFillTx/>
                <a:latin typeface="Tahoma"/>
                <a:ea typeface="+mn-ea"/>
                <a:cs typeface="Tahoma"/>
              </a:rPr>
              <a:t>of</a:t>
            </a:r>
            <a:r>
              <a:rPr kumimoji="0" sz="2400" b="1" i="0" u="none" strike="noStrike" kern="0" cap="none" spc="-110" normalizeH="0" baseline="0" noProof="0">
                <a:ln>
                  <a:noFill/>
                </a:ln>
                <a:solidFill>
                  <a:srgbClr val="13284A"/>
                </a:solidFill>
                <a:effectLst/>
                <a:uLnTx/>
                <a:uFillTx/>
                <a:latin typeface="Tahoma"/>
                <a:ea typeface="+mn-ea"/>
                <a:cs typeface="Tahoma"/>
              </a:rPr>
              <a:t> </a:t>
            </a:r>
            <a:r>
              <a:rPr kumimoji="0" sz="2400" b="1" i="0" u="none" strike="noStrike" kern="0" cap="none" spc="-135" normalizeH="0" baseline="0" noProof="0">
                <a:ln>
                  <a:noFill/>
                </a:ln>
                <a:solidFill>
                  <a:srgbClr val="13284A"/>
                </a:solidFill>
                <a:effectLst/>
                <a:uLnTx/>
                <a:uFillTx/>
                <a:latin typeface="Tahoma"/>
                <a:ea typeface="+mn-ea"/>
                <a:cs typeface="Tahoma"/>
              </a:rPr>
              <a:t>a</a:t>
            </a:r>
            <a:r>
              <a:rPr kumimoji="0" sz="2400" b="1" i="0" u="none" strike="noStrike" kern="0" cap="none" spc="-95" normalizeH="0" baseline="0" noProof="0">
                <a:ln>
                  <a:noFill/>
                </a:ln>
                <a:solidFill>
                  <a:srgbClr val="13284A"/>
                </a:solidFill>
                <a:effectLst/>
                <a:uLnTx/>
                <a:uFillTx/>
                <a:latin typeface="Tahoma"/>
                <a:ea typeface="+mn-ea"/>
                <a:cs typeface="Tahoma"/>
              </a:rPr>
              <a:t> </a:t>
            </a:r>
            <a:r>
              <a:rPr kumimoji="0" sz="2400" b="1" i="0" u="none" strike="noStrike" kern="0" cap="none" spc="-105" normalizeH="0" baseline="0" noProof="0">
                <a:ln>
                  <a:noFill/>
                </a:ln>
                <a:solidFill>
                  <a:srgbClr val="13284A"/>
                </a:solidFill>
                <a:effectLst/>
                <a:uLnTx/>
                <a:uFillTx/>
                <a:latin typeface="Tahoma"/>
                <a:ea typeface="+mn-ea"/>
                <a:cs typeface="Tahoma"/>
              </a:rPr>
              <a:t>Capacity</a:t>
            </a:r>
            <a:r>
              <a:rPr kumimoji="0" sz="2400" b="1" i="0" u="none" strike="noStrike" kern="0" cap="none" spc="-95" normalizeH="0" baseline="0" noProof="0">
                <a:ln>
                  <a:noFill/>
                </a:ln>
                <a:solidFill>
                  <a:srgbClr val="13284A"/>
                </a:solidFill>
                <a:effectLst/>
                <a:uLnTx/>
                <a:uFillTx/>
                <a:latin typeface="Tahoma"/>
                <a:ea typeface="+mn-ea"/>
                <a:cs typeface="Tahoma"/>
              </a:rPr>
              <a:t> </a:t>
            </a:r>
            <a:r>
              <a:rPr kumimoji="0" sz="2400" b="1" i="0" u="none" strike="noStrike" kern="0" cap="none" spc="-120" normalizeH="0" baseline="0" noProof="0">
                <a:ln>
                  <a:noFill/>
                </a:ln>
                <a:solidFill>
                  <a:srgbClr val="13284A"/>
                </a:solidFill>
                <a:effectLst/>
                <a:uLnTx/>
                <a:uFillTx/>
                <a:latin typeface="Tahoma"/>
                <a:ea typeface="+mn-ea"/>
                <a:cs typeface="Tahoma"/>
              </a:rPr>
              <a:t>Commitment </a:t>
            </a:r>
            <a:r>
              <a:rPr kumimoji="0" sz="2400" b="1" i="0" u="none" strike="noStrike" kern="0" cap="none" spc="-25" normalizeH="0" baseline="0" noProof="0">
                <a:ln>
                  <a:noFill/>
                </a:ln>
                <a:solidFill>
                  <a:srgbClr val="13284A"/>
                </a:solidFill>
                <a:effectLst/>
                <a:uLnTx/>
                <a:uFillTx/>
                <a:latin typeface="Tahoma"/>
                <a:ea typeface="+mn-ea"/>
                <a:cs typeface="Tahoma"/>
              </a:rPr>
              <a:t>Framework</a:t>
            </a:r>
            <a:endParaRPr kumimoji="0" sz="240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1026032"/>
            <a:ext cx="7712709" cy="696595"/>
          </a:xfrm>
          <a:prstGeom prst="rect">
            <a:avLst/>
          </a:prstGeom>
        </p:spPr>
        <p:txBody>
          <a:bodyPr vert="horz" wrap="square" lIns="0" tIns="13335" rIns="0" bIns="0" rtlCol="0">
            <a:spAutoFit/>
          </a:bodyPr>
          <a:lstStyle/>
          <a:p>
            <a:pPr marL="12700">
              <a:lnSpc>
                <a:spcPct val="100000"/>
              </a:lnSpc>
              <a:spcBef>
                <a:spcPts val="105"/>
              </a:spcBef>
            </a:pPr>
            <a:r>
              <a:rPr spc="-55"/>
              <a:t>Ongoing</a:t>
            </a:r>
            <a:r>
              <a:rPr spc="-245"/>
              <a:t> </a:t>
            </a:r>
            <a:r>
              <a:rPr spc="-790"/>
              <a:t>P</a:t>
            </a:r>
            <a:r>
              <a:rPr spc="-165"/>
              <a:t>olic</a:t>
            </a:r>
            <a:r>
              <a:rPr spc="-155"/>
              <a:t>y</a:t>
            </a:r>
            <a:r>
              <a:rPr spc="-190"/>
              <a:t> </a:t>
            </a:r>
            <a:r>
              <a:rPr spc="-135"/>
              <a:t>Opportunities</a:t>
            </a:r>
          </a:p>
        </p:txBody>
      </p:sp>
      <p:sp>
        <p:nvSpPr>
          <p:cNvPr id="3" name="object 3"/>
          <p:cNvSpPr txBox="1">
            <a:spLocks noGrp="1"/>
          </p:cNvSpPr>
          <p:nvPr>
            <p:ph sz="half" idx="2"/>
          </p:nvPr>
        </p:nvSpPr>
        <p:spPr>
          <a:prstGeom prst="rect">
            <a:avLst/>
          </a:prstGeom>
        </p:spPr>
        <p:txBody>
          <a:bodyPr vert="horz" wrap="square" lIns="0" tIns="102235" rIns="0" bIns="0" rtlCol="0">
            <a:spAutoFit/>
          </a:bodyPr>
          <a:lstStyle/>
          <a:p>
            <a:pPr marL="12700">
              <a:lnSpc>
                <a:spcPct val="100000"/>
              </a:lnSpc>
              <a:spcBef>
                <a:spcPts val="805"/>
              </a:spcBef>
            </a:pPr>
            <a:r>
              <a:rPr spc="-55"/>
              <a:t>PA</a:t>
            </a:r>
            <a:r>
              <a:rPr spc="-135"/>
              <a:t> </a:t>
            </a:r>
            <a:r>
              <a:rPr spc="-45"/>
              <a:t>General</a:t>
            </a:r>
            <a:r>
              <a:rPr spc="-135"/>
              <a:t> </a:t>
            </a:r>
            <a:r>
              <a:rPr spc="-10"/>
              <a:t>Assembly</a:t>
            </a:r>
          </a:p>
          <a:p>
            <a:pPr marL="240029" indent="-227329">
              <a:lnSpc>
                <a:spcPts val="2735"/>
              </a:lnSpc>
              <a:spcBef>
                <a:spcPts val="705"/>
              </a:spcBef>
              <a:buFont typeface="Arial MT"/>
              <a:buChar char="•"/>
              <a:tabLst>
                <a:tab pos="240029" algn="l"/>
              </a:tabLst>
            </a:pPr>
            <a:r>
              <a:rPr b="0" spc="100">
                <a:latin typeface="Tahoma"/>
                <a:cs typeface="Tahoma"/>
              </a:rPr>
              <a:t>HB</a:t>
            </a:r>
            <a:r>
              <a:rPr b="0" spc="-130">
                <a:latin typeface="Tahoma"/>
                <a:cs typeface="Tahoma"/>
              </a:rPr>
              <a:t> </a:t>
            </a:r>
            <a:r>
              <a:rPr b="0" spc="75">
                <a:latin typeface="Tahoma"/>
                <a:cs typeface="Tahoma"/>
              </a:rPr>
              <a:t>1834</a:t>
            </a:r>
            <a:r>
              <a:rPr b="0" spc="-165">
                <a:latin typeface="Tahoma"/>
                <a:cs typeface="Tahoma"/>
              </a:rPr>
              <a:t> </a:t>
            </a:r>
            <a:r>
              <a:rPr b="0" spc="-10">
                <a:latin typeface="Tahoma"/>
                <a:cs typeface="Tahoma"/>
              </a:rPr>
              <a:t>(Matzie)</a:t>
            </a:r>
            <a:r>
              <a:rPr b="0" spc="-100">
                <a:latin typeface="Tahoma"/>
                <a:cs typeface="Tahoma"/>
              </a:rPr>
              <a:t> </a:t>
            </a:r>
            <a:r>
              <a:rPr b="0" spc="-355">
                <a:latin typeface="Tahoma"/>
                <a:cs typeface="Tahoma"/>
              </a:rPr>
              <a:t>–</a:t>
            </a:r>
            <a:r>
              <a:rPr b="0" spc="-135">
                <a:latin typeface="Tahoma"/>
                <a:cs typeface="Tahoma"/>
              </a:rPr>
              <a:t> </a:t>
            </a:r>
            <a:r>
              <a:rPr b="0">
                <a:latin typeface="Tahoma"/>
                <a:cs typeface="Tahoma"/>
              </a:rPr>
              <a:t>“Data</a:t>
            </a:r>
            <a:r>
              <a:rPr b="0" spc="-110">
                <a:latin typeface="Tahoma"/>
                <a:cs typeface="Tahoma"/>
              </a:rPr>
              <a:t> </a:t>
            </a:r>
            <a:r>
              <a:rPr b="0" spc="60">
                <a:latin typeface="Tahoma"/>
                <a:cs typeface="Tahoma"/>
              </a:rPr>
              <a:t>Center</a:t>
            </a:r>
          </a:p>
          <a:p>
            <a:pPr marL="241300">
              <a:lnSpc>
                <a:spcPts val="2735"/>
              </a:lnSpc>
            </a:pPr>
            <a:r>
              <a:rPr b="0" spc="45">
                <a:latin typeface="Tahoma"/>
                <a:cs typeface="Tahoma"/>
              </a:rPr>
              <a:t>Act”</a:t>
            </a:r>
          </a:p>
          <a:p>
            <a:pPr marL="698500" marR="5080" lvl="1" indent="-228600">
              <a:lnSpc>
                <a:spcPts val="1939"/>
              </a:lnSpc>
              <a:spcBef>
                <a:spcPts val="560"/>
              </a:spcBef>
              <a:buFont typeface="Arial MT"/>
              <a:buChar char="•"/>
              <a:tabLst>
                <a:tab pos="698500" algn="l"/>
              </a:tabLst>
            </a:pPr>
            <a:r>
              <a:rPr sz="1800" spc="60">
                <a:solidFill>
                  <a:srgbClr val="13284A"/>
                </a:solidFill>
                <a:latin typeface="Tahoma"/>
                <a:cs typeface="Tahoma"/>
              </a:rPr>
              <a:t>House</a:t>
            </a:r>
            <a:r>
              <a:rPr sz="1800" spc="-45">
                <a:solidFill>
                  <a:srgbClr val="13284A"/>
                </a:solidFill>
                <a:latin typeface="Tahoma"/>
                <a:cs typeface="Tahoma"/>
              </a:rPr>
              <a:t> </a:t>
            </a:r>
            <a:r>
              <a:rPr sz="1800">
                <a:solidFill>
                  <a:srgbClr val="13284A"/>
                </a:solidFill>
                <a:latin typeface="Tahoma"/>
                <a:cs typeface="Tahoma"/>
              </a:rPr>
              <a:t>Energy</a:t>
            </a:r>
            <a:r>
              <a:rPr sz="1800" spc="-35">
                <a:solidFill>
                  <a:srgbClr val="13284A"/>
                </a:solidFill>
                <a:latin typeface="Tahoma"/>
                <a:cs typeface="Tahoma"/>
              </a:rPr>
              <a:t> </a:t>
            </a:r>
            <a:r>
              <a:rPr sz="1800" spc="55">
                <a:solidFill>
                  <a:srgbClr val="13284A"/>
                </a:solidFill>
                <a:latin typeface="Tahoma"/>
                <a:cs typeface="Tahoma"/>
              </a:rPr>
              <a:t>Committee</a:t>
            </a:r>
            <a:r>
              <a:rPr sz="1800" spc="-30">
                <a:solidFill>
                  <a:srgbClr val="13284A"/>
                </a:solidFill>
                <a:latin typeface="Tahoma"/>
                <a:cs typeface="Tahoma"/>
              </a:rPr>
              <a:t> </a:t>
            </a:r>
            <a:r>
              <a:rPr sz="1800">
                <a:solidFill>
                  <a:srgbClr val="13284A"/>
                </a:solidFill>
                <a:latin typeface="Tahoma"/>
                <a:cs typeface="Tahoma"/>
              </a:rPr>
              <a:t>vote</a:t>
            </a:r>
            <a:r>
              <a:rPr sz="1800" spc="-45">
                <a:solidFill>
                  <a:srgbClr val="13284A"/>
                </a:solidFill>
                <a:latin typeface="Tahoma"/>
                <a:cs typeface="Tahoma"/>
              </a:rPr>
              <a:t> </a:t>
            </a:r>
            <a:r>
              <a:rPr sz="1800" spc="75">
                <a:solidFill>
                  <a:srgbClr val="13284A"/>
                </a:solidFill>
                <a:latin typeface="Tahoma"/>
                <a:cs typeface="Tahoma"/>
              </a:rPr>
              <a:t>on</a:t>
            </a:r>
            <a:r>
              <a:rPr sz="1800" spc="-25">
                <a:solidFill>
                  <a:srgbClr val="13284A"/>
                </a:solidFill>
                <a:latin typeface="Tahoma"/>
                <a:cs typeface="Tahoma"/>
              </a:rPr>
              <a:t> </a:t>
            </a:r>
            <a:r>
              <a:rPr sz="1800" spc="-20">
                <a:solidFill>
                  <a:srgbClr val="13284A"/>
                </a:solidFill>
                <a:latin typeface="Tahoma"/>
                <a:cs typeface="Tahoma"/>
              </a:rPr>
              <a:t>Feb. </a:t>
            </a:r>
            <a:r>
              <a:rPr sz="1800" spc="-25">
                <a:solidFill>
                  <a:srgbClr val="13284A"/>
                </a:solidFill>
                <a:latin typeface="Tahoma"/>
                <a:cs typeface="Tahoma"/>
              </a:rPr>
              <a:t>2,</a:t>
            </a:r>
            <a:r>
              <a:rPr sz="1800" spc="-155">
                <a:solidFill>
                  <a:srgbClr val="13284A"/>
                </a:solidFill>
                <a:latin typeface="Tahoma"/>
                <a:cs typeface="Tahoma"/>
              </a:rPr>
              <a:t> </a:t>
            </a:r>
            <a:r>
              <a:rPr sz="1800" spc="-20">
                <a:solidFill>
                  <a:srgbClr val="13284A"/>
                </a:solidFill>
                <a:latin typeface="Tahoma"/>
                <a:cs typeface="Tahoma"/>
              </a:rPr>
              <a:t>2026</a:t>
            </a:r>
            <a:endParaRPr sz="1800">
              <a:latin typeface="Tahoma"/>
              <a:cs typeface="Tahoma"/>
            </a:endParaRPr>
          </a:p>
          <a:p>
            <a:pPr lvl="1">
              <a:lnSpc>
                <a:spcPct val="100000"/>
              </a:lnSpc>
              <a:spcBef>
                <a:spcPts val="1645"/>
              </a:spcBef>
              <a:buClr>
                <a:srgbClr val="13284A"/>
              </a:buClr>
              <a:buFont typeface="Arial MT"/>
              <a:buChar char="•"/>
            </a:pPr>
            <a:endParaRPr sz="1800">
              <a:latin typeface="Tahoma"/>
              <a:cs typeface="Tahoma"/>
            </a:endParaRPr>
          </a:p>
          <a:p>
            <a:pPr marL="12700">
              <a:lnSpc>
                <a:spcPct val="100000"/>
              </a:lnSpc>
            </a:pPr>
            <a:r>
              <a:rPr spc="-25"/>
              <a:t>PJM</a:t>
            </a:r>
          </a:p>
          <a:p>
            <a:pPr marL="240665" indent="-227965">
              <a:lnSpc>
                <a:spcPts val="2735"/>
              </a:lnSpc>
              <a:spcBef>
                <a:spcPts val="720"/>
              </a:spcBef>
              <a:buFont typeface="Arial MT"/>
              <a:buChar char="•"/>
              <a:tabLst>
                <a:tab pos="240665" algn="l"/>
              </a:tabLst>
            </a:pPr>
            <a:r>
              <a:rPr b="0" spc="60">
                <a:latin typeface="Tahoma"/>
                <a:cs typeface="Tahoma"/>
              </a:rPr>
              <a:t>Critical</a:t>
            </a:r>
            <a:r>
              <a:rPr b="0" spc="-155">
                <a:latin typeface="Tahoma"/>
                <a:cs typeface="Tahoma"/>
              </a:rPr>
              <a:t> </a:t>
            </a:r>
            <a:r>
              <a:rPr b="0" spc="-35">
                <a:latin typeface="Tahoma"/>
                <a:cs typeface="Tahoma"/>
              </a:rPr>
              <a:t>Issue</a:t>
            </a:r>
            <a:r>
              <a:rPr b="0" spc="-140">
                <a:latin typeface="Tahoma"/>
                <a:cs typeface="Tahoma"/>
              </a:rPr>
              <a:t> </a:t>
            </a:r>
            <a:r>
              <a:rPr b="0" spc="-20">
                <a:latin typeface="Tahoma"/>
                <a:cs typeface="Tahoma"/>
              </a:rPr>
              <a:t>Fast</a:t>
            </a:r>
            <a:r>
              <a:rPr b="0" spc="-140">
                <a:latin typeface="Tahoma"/>
                <a:cs typeface="Tahoma"/>
              </a:rPr>
              <a:t> </a:t>
            </a:r>
            <a:r>
              <a:rPr b="0" spc="-20">
                <a:latin typeface="Tahoma"/>
                <a:cs typeface="Tahoma"/>
              </a:rPr>
              <a:t>Path</a:t>
            </a:r>
            <a:r>
              <a:rPr b="0" spc="-140">
                <a:latin typeface="Tahoma"/>
                <a:cs typeface="Tahoma"/>
              </a:rPr>
              <a:t> </a:t>
            </a:r>
            <a:r>
              <a:rPr b="0" spc="-45">
                <a:latin typeface="Tahoma"/>
                <a:cs typeface="Tahoma"/>
              </a:rPr>
              <a:t>(CIFP)</a:t>
            </a:r>
            <a:r>
              <a:rPr b="0" spc="-135">
                <a:latin typeface="Tahoma"/>
                <a:cs typeface="Tahoma"/>
              </a:rPr>
              <a:t> </a:t>
            </a:r>
            <a:r>
              <a:rPr b="0" spc="-405">
                <a:latin typeface="Tahoma"/>
                <a:cs typeface="Tahoma"/>
              </a:rPr>
              <a:t>–</a:t>
            </a:r>
          </a:p>
          <a:p>
            <a:pPr marL="241300">
              <a:lnSpc>
                <a:spcPts val="2735"/>
              </a:lnSpc>
            </a:pPr>
            <a:r>
              <a:rPr b="0" spc="50">
                <a:latin typeface="Tahoma"/>
                <a:cs typeface="Tahoma"/>
              </a:rPr>
              <a:t>Large</a:t>
            </a:r>
            <a:r>
              <a:rPr b="0" spc="-145">
                <a:latin typeface="Tahoma"/>
                <a:cs typeface="Tahoma"/>
              </a:rPr>
              <a:t> </a:t>
            </a:r>
            <a:r>
              <a:rPr b="0" spc="85">
                <a:latin typeface="Tahoma"/>
                <a:cs typeface="Tahoma"/>
              </a:rPr>
              <a:t>Load</a:t>
            </a:r>
            <a:r>
              <a:rPr b="0" spc="-185">
                <a:latin typeface="Tahoma"/>
                <a:cs typeface="Tahoma"/>
              </a:rPr>
              <a:t> </a:t>
            </a:r>
            <a:r>
              <a:rPr b="0" spc="80">
                <a:latin typeface="Tahoma"/>
                <a:cs typeface="Tahoma"/>
              </a:rPr>
              <a:t>Additions</a:t>
            </a:r>
          </a:p>
          <a:p>
            <a:pPr marL="698500" lvl="1" indent="-228600">
              <a:lnSpc>
                <a:spcPct val="100000"/>
              </a:lnSpc>
              <a:spcBef>
                <a:spcPts val="315"/>
              </a:spcBef>
              <a:buFont typeface="Arial MT"/>
              <a:buChar char="•"/>
              <a:tabLst>
                <a:tab pos="698500" algn="l"/>
              </a:tabLst>
            </a:pPr>
            <a:r>
              <a:rPr sz="1800">
                <a:solidFill>
                  <a:srgbClr val="13284A"/>
                </a:solidFill>
                <a:latin typeface="Tahoma"/>
                <a:cs typeface="Tahoma"/>
              </a:rPr>
              <a:t>Reliability</a:t>
            </a:r>
            <a:r>
              <a:rPr sz="1800" spc="55">
                <a:solidFill>
                  <a:srgbClr val="13284A"/>
                </a:solidFill>
                <a:latin typeface="Tahoma"/>
                <a:cs typeface="Tahoma"/>
              </a:rPr>
              <a:t> </a:t>
            </a:r>
            <a:r>
              <a:rPr sz="1800">
                <a:solidFill>
                  <a:srgbClr val="13284A"/>
                </a:solidFill>
                <a:latin typeface="Tahoma"/>
                <a:cs typeface="Tahoma"/>
              </a:rPr>
              <a:t>Backstop</a:t>
            </a:r>
            <a:r>
              <a:rPr sz="1800" spc="70">
                <a:solidFill>
                  <a:srgbClr val="13284A"/>
                </a:solidFill>
                <a:latin typeface="Tahoma"/>
                <a:cs typeface="Tahoma"/>
              </a:rPr>
              <a:t> </a:t>
            </a:r>
            <a:r>
              <a:rPr sz="1800" spc="65">
                <a:solidFill>
                  <a:srgbClr val="13284A"/>
                </a:solidFill>
                <a:latin typeface="Tahoma"/>
                <a:cs typeface="Tahoma"/>
              </a:rPr>
              <a:t>Auction</a:t>
            </a:r>
            <a:r>
              <a:rPr sz="1800" spc="120">
                <a:solidFill>
                  <a:srgbClr val="13284A"/>
                </a:solidFill>
                <a:latin typeface="Tahoma"/>
                <a:cs typeface="Tahoma"/>
              </a:rPr>
              <a:t> </a:t>
            </a:r>
            <a:r>
              <a:rPr sz="1800" spc="-10">
                <a:solidFill>
                  <a:srgbClr val="13284A"/>
                </a:solidFill>
                <a:latin typeface="Tahoma"/>
                <a:cs typeface="Tahoma"/>
              </a:rPr>
              <a:t>(RBA)</a:t>
            </a:r>
            <a:endParaRPr sz="1800">
              <a:latin typeface="Tahoma"/>
              <a:cs typeface="Tahoma"/>
            </a:endParaRPr>
          </a:p>
          <a:p>
            <a:pPr marL="698500" lvl="1" indent="-228600">
              <a:lnSpc>
                <a:spcPct val="100000"/>
              </a:lnSpc>
              <a:spcBef>
                <a:spcPts val="275"/>
              </a:spcBef>
              <a:buFont typeface="Arial MT"/>
              <a:buChar char="•"/>
              <a:tabLst>
                <a:tab pos="698500" algn="l"/>
              </a:tabLst>
            </a:pPr>
            <a:r>
              <a:rPr sz="1800" spc="65">
                <a:solidFill>
                  <a:srgbClr val="13284A"/>
                </a:solidFill>
                <a:latin typeface="Tahoma"/>
                <a:cs typeface="Tahoma"/>
              </a:rPr>
              <a:t>Expedited</a:t>
            </a:r>
            <a:r>
              <a:rPr sz="1800" spc="10">
                <a:solidFill>
                  <a:srgbClr val="13284A"/>
                </a:solidFill>
                <a:latin typeface="Tahoma"/>
                <a:cs typeface="Tahoma"/>
              </a:rPr>
              <a:t> </a:t>
            </a:r>
            <a:r>
              <a:rPr sz="1800">
                <a:solidFill>
                  <a:srgbClr val="13284A"/>
                </a:solidFill>
                <a:latin typeface="Tahoma"/>
                <a:cs typeface="Tahoma"/>
              </a:rPr>
              <a:t>Interconnection</a:t>
            </a:r>
            <a:r>
              <a:rPr sz="1800" spc="-20">
                <a:solidFill>
                  <a:srgbClr val="13284A"/>
                </a:solidFill>
                <a:latin typeface="Tahoma"/>
                <a:cs typeface="Tahoma"/>
              </a:rPr>
              <a:t> </a:t>
            </a:r>
            <a:r>
              <a:rPr sz="1800" spc="-35">
                <a:solidFill>
                  <a:srgbClr val="13284A"/>
                </a:solidFill>
                <a:latin typeface="Tahoma"/>
                <a:cs typeface="Tahoma"/>
              </a:rPr>
              <a:t>Track</a:t>
            </a:r>
            <a:r>
              <a:rPr sz="1800" spc="40">
                <a:solidFill>
                  <a:srgbClr val="13284A"/>
                </a:solidFill>
                <a:latin typeface="Tahoma"/>
                <a:cs typeface="Tahoma"/>
              </a:rPr>
              <a:t> </a:t>
            </a:r>
            <a:r>
              <a:rPr sz="1800" spc="-10">
                <a:solidFill>
                  <a:srgbClr val="13284A"/>
                </a:solidFill>
                <a:latin typeface="Tahoma"/>
                <a:cs typeface="Tahoma"/>
              </a:rPr>
              <a:t>(EIT)</a:t>
            </a:r>
            <a:endParaRPr sz="1800">
              <a:latin typeface="Tahoma"/>
              <a:cs typeface="Tahoma"/>
            </a:endParaRPr>
          </a:p>
        </p:txBody>
      </p:sp>
      <p:sp>
        <p:nvSpPr>
          <p:cNvPr id="4" name="object 4"/>
          <p:cNvSpPr txBox="1">
            <a:spLocks noGrp="1"/>
          </p:cNvSpPr>
          <p:nvPr>
            <p:ph sz="half" idx="3"/>
          </p:nvPr>
        </p:nvSpPr>
        <p:spPr>
          <a:prstGeom prst="rect">
            <a:avLst/>
          </a:prstGeom>
        </p:spPr>
        <p:txBody>
          <a:bodyPr vert="horz" wrap="square" lIns="0" tIns="102235" rIns="0" bIns="0" rtlCol="0">
            <a:spAutoFit/>
          </a:bodyPr>
          <a:lstStyle/>
          <a:p>
            <a:pPr marL="12700">
              <a:lnSpc>
                <a:spcPct val="100000"/>
              </a:lnSpc>
              <a:spcBef>
                <a:spcPts val="805"/>
              </a:spcBef>
            </a:pPr>
            <a:r>
              <a:rPr spc="-55"/>
              <a:t>PA</a:t>
            </a:r>
            <a:r>
              <a:rPr spc="-135"/>
              <a:t> </a:t>
            </a:r>
            <a:r>
              <a:rPr spc="-25"/>
              <a:t>PUC</a:t>
            </a:r>
          </a:p>
          <a:p>
            <a:pPr marL="240029" indent="-227329">
              <a:lnSpc>
                <a:spcPct val="100000"/>
              </a:lnSpc>
              <a:spcBef>
                <a:spcPts val="710"/>
              </a:spcBef>
              <a:buFont typeface="Arial MT"/>
              <a:buChar char="•"/>
              <a:tabLst>
                <a:tab pos="240029" algn="l"/>
              </a:tabLst>
            </a:pPr>
            <a:r>
              <a:rPr b="0" spc="50">
                <a:latin typeface="Tahoma"/>
                <a:cs typeface="Tahoma"/>
              </a:rPr>
              <a:t>Large</a:t>
            </a:r>
            <a:r>
              <a:rPr b="0" spc="-135">
                <a:latin typeface="Tahoma"/>
                <a:cs typeface="Tahoma"/>
              </a:rPr>
              <a:t> </a:t>
            </a:r>
            <a:r>
              <a:rPr b="0" spc="95">
                <a:latin typeface="Tahoma"/>
                <a:cs typeface="Tahoma"/>
              </a:rPr>
              <a:t>load</a:t>
            </a:r>
            <a:r>
              <a:rPr b="0" spc="-125">
                <a:latin typeface="Tahoma"/>
                <a:cs typeface="Tahoma"/>
              </a:rPr>
              <a:t> </a:t>
            </a:r>
            <a:r>
              <a:rPr b="0" spc="110">
                <a:latin typeface="Tahoma"/>
                <a:cs typeface="Tahoma"/>
              </a:rPr>
              <a:t>model</a:t>
            </a:r>
            <a:r>
              <a:rPr b="0" spc="-135">
                <a:latin typeface="Tahoma"/>
                <a:cs typeface="Tahoma"/>
              </a:rPr>
              <a:t> </a:t>
            </a:r>
            <a:r>
              <a:rPr b="0" spc="-10">
                <a:latin typeface="Tahoma"/>
                <a:cs typeface="Tahoma"/>
              </a:rPr>
              <a:t>tariff</a:t>
            </a:r>
          </a:p>
          <a:p>
            <a:pPr marL="698500" lvl="1" indent="-228600">
              <a:lnSpc>
                <a:spcPct val="100000"/>
              </a:lnSpc>
              <a:spcBef>
                <a:spcPts val="310"/>
              </a:spcBef>
              <a:buFont typeface="Arial MT"/>
              <a:buChar char="•"/>
              <a:tabLst>
                <a:tab pos="698500" algn="l"/>
              </a:tabLst>
            </a:pPr>
            <a:r>
              <a:rPr sz="1800" spc="70">
                <a:solidFill>
                  <a:srgbClr val="13284A"/>
                </a:solidFill>
                <a:latin typeface="Tahoma"/>
                <a:cs typeface="Tahoma"/>
              </a:rPr>
              <a:t>Comment</a:t>
            </a:r>
            <a:r>
              <a:rPr sz="1800" spc="-60">
                <a:solidFill>
                  <a:srgbClr val="13284A"/>
                </a:solidFill>
                <a:latin typeface="Tahoma"/>
                <a:cs typeface="Tahoma"/>
              </a:rPr>
              <a:t> </a:t>
            </a:r>
            <a:r>
              <a:rPr sz="1800" spc="80">
                <a:solidFill>
                  <a:srgbClr val="13284A"/>
                </a:solidFill>
                <a:latin typeface="Tahoma"/>
                <a:cs typeface="Tahoma"/>
              </a:rPr>
              <a:t>period</a:t>
            </a:r>
            <a:r>
              <a:rPr sz="1800" spc="-70">
                <a:solidFill>
                  <a:srgbClr val="13284A"/>
                </a:solidFill>
                <a:latin typeface="Tahoma"/>
                <a:cs typeface="Tahoma"/>
              </a:rPr>
              <a:t> </a:t>
            </a:r>
            <a:r>
              <a:rPr sz="1800" spc="70">
                <a:solidFill>
                  <a:srgbClr val="13284A"/>
                </a:solidFill>
                <a:latin typeface="Tahoma"/>
                <a:cs typeface="Tahoma"/>
              </a:rPr>
              <a:t>closed</a:t>
            </a:r>
            <a:r>
              <a:rPr sz="1800" spc="-80">
                <a:solidFill>
                  <a:srgbClr val="13284A"/>
                </a:solidFill>
                <a:latin typeface="Tahoma"/>
                <a:cs typeface="Tahoma"/>
              </a:rPr>
              <a:t> </a:t>
            </a:r>
            <a:r>
              <a:rPr sz="1800">
                <a:solidFill>
                  <a:srgbClr val="13284A"/>
                </a:solidFill>
                <a:latin typeface="Tahoma"/>
                <a:cs typeface="Tahoma"/>
              </a:rPr>
              <a:t>Dec.</a:t>
            </a:r>
            <a:r>
              <a:rPr sz="1800" spc="-150">
                <a:solidFill>
                  <a:srgbClr val="13284A"/>
                </a:solidFill>
                <a:latin typeface="Tahoma"/>
                <a:cs typeface="Tahoma"/>
              </a:rPr>
              <a:t> </a:t>
            </a:r>
            <a:r>
              <a:rPr sz="1800">
                <a:solidFill>
                  <a:srgbClr val="13284A"/>
                </a:solidFill>
                <a:latin typeface="Tahoma"/>
                <a:cs typeface="Tahoma"/>
              </a:rPr>
              <a:t>22,</a:t>
            </a:r>
            <a:r>
              <a:rPr sz="1800" spc="-110">
                <a:solidFill>
                  <a:srgbClr val="13284A"/>
                </a:solidFill>
                <a:latin typeface="Tahoma"/>
                <a:cs typeface="Tahoma"/>
              </a:rPr>
              <a:t> </a:t>
            </a:r>
            <a:r>
              <a:rPr sz="1800" spc="-20">
                <a:solidFill>
                  <a:srgbClr val="13284A"/>
                </a:solidFill>
                <a:latin typeface="Tahoma"/>
                <a:cs typeface="Tahoma"/>
              </a:rPr>
              <a:t>2025</a:t>
            </a:r>
            <a:endParaRPr sz="1800">
              <a:latin typeface="Tahoma"/>
              <a:cs typeface="Tahoma"/>
            </a:endParaRPr>
          </a:p>
          <a:p>
            <a:pPr lvl="1">
              <a:lnSpc>
                <a:spcPct val="100000"/>
              </a:lnSpc>
              <a:buFont typeface="Arial MT"/>
              <a:buChar char="•"/>
            </a:pPr>
            <a:endParaRPr sz="1800">
              <a:latin typeface="Tahoma"/>
              <a:cs typeface="Tahoma"/>
            </a:endParaRPr>
          </a:p>
          <a:p>
            <a:pPr lvl="1">
              <a:lnSpc>
                <a:spcPct val="100000"/>
              </a:lnSpc>
              <a:spcBef>
                <a:spcPts val="295"/>
              </a:spcBef>
              <a:buFont typeface="Arial MT"/>
              <a:buChar char="•"/>
            </a:pPr>
            <a:endParaRPr sz="1800">
              <a:latin typeface="Tahoma"/>
              <a:cs typeface="Tahoma"/>
            </a:endParaRPr>
          </a:p>
          <a:p>
            <a:pPr marL="12700">
              <a:lnSpc>
                <a:spcPct val="100000"/>
              </a:lnSpc>
              <a:spcBef>
                <a:spcPts val="5"/>
              </a:spcBef>
            </a:pPr>
            <a:r>
              <a:rPr sz="2800" spc="-20"/>
              <a:t>FERC</a:t>
            </a:r>
            <a:endParaRPr sz="2800"/>
          </a:p>
          <a:p>
            <a:pPr marL="240029" marR="177165" indent="-227329">
              <a:lnSpc>
                <a:spcPct val="90100"/>
              </a:lnSpc>
              <a:spcBef>
                <a:spcPts val="1019"/>
              </a:spcBef>
              <a:buFont typeface="Arial MT"/>
              <a:buChar char="•"/>
              <a:tabLst>
                <a:tab pos="241300" algn="l"/>
              </a:tabLst>
            </a:pPr>
            <a:r>
              <a:rPr b="0" spc="95">
                <a:latin typeface="Tahoma"/>
                <a:cs typeface="Tahoma"/>
              </a:rPr>
              <a:t>Advanced</a:t>
            </a:r>
            <a:r>
              <a:rPr b="0" spc="-140">
                <a:latin typeface="Tahoma"/>
                <a:cs typeface="Tahoma"/>
              </a:rPr>
              <a:t> </a:t>
            </a:r>
            <a:r>
              <a:rPr b="0" spc="95">
                <a:latin typeface="Tahoma"/>
                <a:cs typeface="Tahoma"/>
              </a:rPr>
              <a:t>Notice</a:t>
            </a:r>
            <a:r>
              <a:rPr b="0" spc="-130">
                <a:latin typeface="Tahoma"/>
                <a:cs typeface="Tahoma"/>
              </a:rPr>
              <a:t> </a:t>
            </a:r>
            <a:r>
              <a:rPr b="0" spc="50">
                <a:latin typeface="Tahoma"/>
                <a:cs typeface="Tahoma"/>
              </a:rPr>
              <a:t>of</a:t>
            </a:r>
            <a:r>
              <a:rPr b="0" spc="-75">
                <a:latin typeface="Tahoma"/>
                <a:cs typeface="Tahoma"/>
              </a:rPr>
              <a:t> </a:t>
            </a:r>
            <a:r>
              <a:rPr b="0" spc="75">
                <a:latin typeface="Tahoma"/>
                <a:cs typeface="Tahoma"/>
              </a:rPr>
              <a:t>Proposed 	</a:t>
            </a:r>
            <a:r>
              <a:rPr b="0">
                <a:latin typeface="Tahoma"/>
                <a:cs typeface="Tahoma"/>
              </a:rPr>
              <a:t>Rulemaking</a:t>
            </a:r>
            <a:r>
              <a:rPr b="0" spc="114">
                <a:latin typeface="Tahoma"/>
                <a:cs typeface="Tahoma"/>
              </a:rPr>
              <a:t> </a:t>
            </a:r>
            <a:r>
              <a:rPr b="0" spc="50">
                <a:latin typeface="Tahoma"/>
                <a:cs typeface="Tahoma"/>
              </a:rPr>
              <a:t>(ANOPR)</a:t>
            </a:r>
            <a:r>
              <a:rPr b="0" spc="100">
                <a:latin typeface="Tahoma"/>
                <a:cs typeface="Tahoma"/>
              </a:rPr>
              <a:t> </a:t>
            </a:r>
            <a:r>
              <a:rPr b="0" spc="-405">
                <a:latin typeface="Tahoma"/>
                <a:cs typeface="Tahoma"/>
              </a:rPr>
              <a:t>– 	</a:t>
            </a:r>
            <a:r>
              <a:rPr b="0">
                <a:latin typeface="Tahoma"/>
                <a:cs typeface="Tahoma"/>
              </a:rPr>
              <a:t>Interconnection</a:t>
            </a:r>
            <a:r>
              <a:rPr b="0" spc="60">
                <a:latin typeface="Tahoma"/>
                <a:cs typeface="Tahoma"/>
              </a:rPr>
              <a:t> </a:t>
            </a:r>
            <a:r>
              <a:rPr b="0" spc="50">
                <a:latin typeface="Tahoma"/>
                <a:cs typeface="Tahoma"/>
              </a:rPr>
              <a:t>of</a:t>
            </a:r>
            <a:r>
              <a:rPr b="0" spc="75">
                <a:latin typeface="Tahoma"/>
                <a:cs typeface="Tahoma"/>
              </a:rPr>
              <a:t> </a:t>
            </a:r>
            <a:r>
              <a:rPr b="0" spc="50">
                <a:latin typeface="Tahoma"/>
                <a:cs typeface="Tahoma"/>
              </a:rPr>
              <a:t>Large</a:t>
            </a:r>
            <a:r>
              <a:rPr b="0">
                <a:latin typeface="Tahoma"/>
                <a:cs typeface="Tahoma"/>
              </a:rPr>
              <a:t> </a:t>
            </a:r>
            <a:r>
              <a:rPr b="0" spc="50">
                <a:latin typeface="Tahoma"/>
                <a:cs typeface="Tahoma"/>
              </a:rPr>
              <a:t>Loads</a:t>
            </a:r>
          </a:p>
          <a:p>
            <a:pPr marL="698500" marR="175895" lvl="1" indent="-229235">
              <a:lnSpc>
                <a:spcPts val="2160"/>
              </a:lnSpc>
              <a:spcBef>
                <a:spcPts val="540"/>
              </a:spcBef>
              <a:buFont typeface="Arial MT"/>
              <a:buChar char="•"/>
              <a:tabLst>
                <a:tab pos="698500" algn="l"/>
              </a:tabLst>
            </a:pPr>
            <a:r>
              <a:rPr sz="2000">
                <a:solidFill>
                  <a:srgbClr val="13284A"/>
                </a:solidFill>
                <a:latin typeface="Tahoma"/>
                <a:cs typeface="Tahoma"/>
              </a:rPr>
              <a:t>Final</a:t>
            </a:r>
            <a:r>
              <a:rPr sz="2000" spc="-55">
                <a:solidFill>
                  <a:srgbClr val="13284A"/>
                </a:solidFill>
                <a:latin typeface="Tahoma"/>
                <a:cs typeface="Tahoma"/>
              </a:rPr>
              <a:t> </a:t>
            </a:r>
            <a:r>
              <a:rPr sz="2000">
                <a:solidFill>
                  <a:srgbClr val="13284A"/>
                </a:solidFill>
                <a:latin typeface="Tahoma"/>
                <a:cs typeface="Tahoma"/>
              </a:rPr>
              <a:t>action</a:t>
            </a:r>
            <a:r>
              <a:rPr sz="2000" spc="-50">
                <a:solidFill>
                  <a:srgbClr val="13284A"/>
                </a:solidFill>
                <a:latin typeface="Tahoma"/>
                <a:cs typeface="Tahoma"/>
              </a:rPr>
              <a:t> </a:t>
            </a:r>
            <a:r>
              <a:rPr sz="2000" spc="70">
                <a:solidFill>
                  <a:srgbClr val="13284A"/>
                </a:solidFill>
                <a:latin typeface="Tahoma"/>
                <a:cs typeface="Tahoma"/>
              </a:rPr>
              <a:t>expected</a:t>
            </a:r>
            <a:r>
              <a:rPr sz="2000" spc="-45">
                <a:solidFill>
                  <a:srgbClr val="13284A"/>
                </a:solidFill>
                <a:latin typeface="Tahoma"/>
                <a:cs typeface="Tahoma"/>
              </a:rPr>
              <a:t> </a:t>
            </a:r>
            <a:r>
              <a:rPr sz="2000" spc="70">
                <a:solidFill>
                  <a:srgbClr val="13284A"/>
                </a:solidFill>
                <a:latin typeface="Tahoma"/>
                <a:cs typeface="Tahoma"/>
              </a:rPr>
              <a:t>by</a:t>
            </a:r>
            <a:r>
              <a:rPr sz="2000" spc="-75">
                <a:solidFill>
                  <a:srgbClr val="13284A"/>
                </a:solidFill>
                <a:latin typeface="Tahoma"/>
                <a:cs typeface="Tahoma"/>
              </a:rPr>
              <a:t> </a:t>
            </a:r>
            <a:r>
              <a:rPr sz="2000" spc="85">
                <a:solidFill>
                  <a:srgbClr val="13284A"/>
                </a:solidFill>
                <a:latin typeface="Tahoma"/>
                <a:cs typeface="Tahoma"/>
              </a:rPr>
              <a:t>April</a:t>
            </a:r>
            <a:r>
              <a:rPr sz="2000" spc="-35">
                <a:solidFill>
                  <a:srgbClr val="13284A"/>
                </a:solidFill>
                <a:latin typeface="Tahoma"/>
                <a:cs typeface="Tahoma"/>
              </a:rPr>
              <a:t> </a:t>
            </a:r>
            <a:r>
              <a:rPr sz="2000" spc="-25">
                <a:solidFill>
                  <a:srgbClr val="13284A"/>
                </a:solidFill>
                <a:latin typeface="Tahoma"/>
                <a:cs typeface="Tahoma"/>
              </a:rPr>
              <a:t>30, </a:t>
            </a:r>
            <a:r>
              <a:rPr sz="2000" spc="45">
                <a:solidFill>
                  <a:srgbClr val="13284A"/>
                </a:solidFill>
                <a:latin typeface="Tahoma"/>
                <a:cs typeface="Tahoma"/>
              </a:rPr>
              <a:t>2026</a:t>
            </a:r>
            <a:endParaRPr sz="2000">
              <a:latin typeface="Tahoma"/>
              <a:cs typeface="Tahom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88952" cy="6856476"/>
          </a:xfrm>
          <a:prstGeom prst="rect">
            <a:avLst/>
          </a:prstGeom>
        </p:spPr>
      </p:pic>
      <p:sp>
        <p:nvSpPr>
          <p:cNvPr id="3" name="object 3"/>
          <p:cNvSpPr txBox="1"/>
          <p:nvPr/>
        </p:nvSpPr>
        <p:spPr>
          <a:xfrm>
            <a:off x="4459351" y="1912366"/>
            <a:ext cx="3272154" cy="1428115"/>
          </a:xfrm>
          <a:prstGeom prst="rect">
            <a:avLst/>
          </a:prstGeom>
        </p:spPr>
        <p:txBody>
          <a:bodyPr vert="horz" wrap="square" lIns="0" tIns="13335" rIns="0" bIns="0" rtlCol="0">
            <a:spAutoFit/>
          </a:bodyPr>
          <a:lstStyle/>
          <a:p>
            <a:pPr marL="635" marR="0" lvl="0" indent="0" algn="ctr" defTabSz="914400" rtl="0" eaLnBrk="1" fontAlgn="auto" latinLnBrk="0" hangingPunct="1">
              <a:lnSpc>
                <a:spcPts val="2280"/>
              </a:lnSpc>
              <a:spcBef>
                <a:spcPts val="105"/>
              </a:spcBef>
              <a:spcAft>
                <a:spcPts val="0"/>
              </a:spcAft>
              <a:buClrTx/>
              <a:buSzTx/>
              <a:buFontTx/>
              <a:buNone/>
              <a:tabLst/>
              <a:defRPr/>
            </a:pPr>
            <a:r>
              <a:rPr kumimoji="0" sz="2000" b="1" i="0" u="none" strike="noStrike" kern="0" cap="none" spc="-105" normalizeH="0" baseline="0" noProof="0">
                <a:ln>
                  <a:noFill/>
                </a:ln>
                <a:solidFill>
                  <a:srgbClr val="FFFFFF"/>
                </a:solidFill>
                <a:effectLst/>
                <a:uLnTx/>
                <a:uFillTx/>
                <a:latin typeface="Tahoma"/>
                <a:ea typeface="+mn-ea"/>
                <a:cs typeface="Tahoma"/>
              </a:rPr>
              <a:t>Robert</a:t>
            </a:r>
            <a:r>
              <a:rPr kumimoji="0" sz="2000" b="1" i="0" u="none" strike="noStrike" kern="0" cap="none" spc="-85" normalizeH="0" baseline="0" noProof="0">
                <a:ln>
                  <a:noFill/>
                </a:ln>
                <a:solidFill>
                  <a:srgbClr val="FFFFFF"/>
                </a:solidFill>
                <a:effectLst/>
                <a:uLnTx/>
                <a:uFillTx/>
                <a:latin typeface="Tahoma"/>
                <a:ea typeface="+mn-ea"/>
                <a:cs typeface="Tahoma"/>
              </a:rPr>
              <a:t> </a:t>
            </a:r>
            <a:r>
              <a:rPr kumimoji="0" sz="2000" b="1" i="0" u="none" strike="noStrike" kern="0" cap="none" spc="-45" normalizeH="0" baseline="0" noProof="0">
                <a:ln>
                  <a:noFill/>
                </a:ln>
                <a:solidFill>
                  <a:srgbClr val="FFFFFF"/>
                </a:solidFill>
                <a:effectLst/>
                <a:uLnTx/>
                <a:uFillTx/>
                <a:latin typeface="Tahoma"/>
                <a:ea typeface="+mn-ea"/>
                <a:cs typeface="Tahoma"/>
              </a:rPr>
              <a:t>M.</a:t>
            </a:r>
            <a:r>
              <a:rPr kumimoji="0" sz="2000" b="1" i="0" u="none" strike="noStrike" kern="0" cap="none" spc="-185" normalizeH="0" baseline="0" noProof="0">
                <a:ln>
                  <a:noFill/>
                </a:ln>
                <a:solidFill>
                  <a:srgbClr val="FFFFFF"/>
                </a:solidFill>
                <a:effectLst/>
                <a:uLnTx/>
                <a:uFillTx/>
                <a:latin typeface="Tahoma"/>
                <a:ea typeface="+mn-ea"/>
                <a:cs typeface="Tahoma"/>
              </a:rPr>
              <a:t> </a:t>
            </a:r>
            <a:r>
              <a:rPr kumimoji="0" sz="2000" b="1" i="0" u="none" strike="noStrike" kern="0" cap="none" spc="-135" normalizeH="0" baseline="0" noProof="0">
                <a:ln>
                  <a:noFill/>
                </a:ln>
                <a:solidFill>
                  <a:srgbClr val="FFFFFF"/>
                </a:solidFill>
                <a:effectLst/>
                <a:uLnTx/>
                <a:uFillTx/>
                <a:latin typeface="Tahoma"/>
                <a:ea typeface="+mn-ea"/>
                <a:cs typeface="Tahoma"/>
              </a:rPr>
              <a:t>Routh,</a:t>
            </a:r>
            <a:r>
              <a:rPr kumimoji="0" sz="2000" b="1" i="0" u="none" strike="noStrike" kern="0" cap="none" spc="-215" normalizeH="0" baseline="0" noProof="0">
                <a:ln>
                  <a:noFill/>
                </a:ln>
                <a:solidFill>
                  <a:srgbClr val="FFFFFF"/>
                </a:solidFill>
                <a:effectLst/>
                <a:uLnTx/>
                <a:uFillTx/>
                <a:latin typeface="Tahoma"/>
                <a:ea typeface="+mn-ea"/>
                <a:cs typeface="Tahoma"/>
              </a:rPr>
              <a:t> </a:t>
            </a:r>
            <a:r>
              <a:rPr kumimoji="0" sz="2000" b="1" i="0" u="none" strike="noStrike" kern="0" cap="none" spc="-20" normalizeH="0" baseline="0" noProof="0">
                <a:ln>
                  <a:noFill/>
                </a:ln>
                <a:solidFill>
                  <a:srgbClr val="FFFFFF"/>
                </a:solidFill>
                <a:effectLst/>
                <a:uLnTx/>
                <a:uFillTx/>
                <a:latin typeface="Tahoma"/>
                <a:ea typeface="+mn-ea"/>
                <a:cs typeface="Tahoma"/>
              </a:rPr>
              <a:t>Esq.</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12700" marR="5080" lvl="0" indent="0" algn="ctr" defTabSz="914400" rtl="0" eaLnBrk="1" fontAlgn="auto" latinLnBrk="0" hangingPunct="1">
              <a:lnSpc>
                <a:spcPts val="2160"/>
              </a:lnSpc>
              <a:spcBef>
                <a:spcPts val="150"/>
              </a:spcBef>
              <a:spcAft>
                <a:spcPts val="0"/>
              </a:spcAft>
              <a:buClrTx/>
              <a:buSzTx/>
              <a:buFontTx/>
              <a:buNone/>
              <a:tabLst/>
              <a:defRPr/>
            </a:pPr>
            <a:r>
              <a:rPr kumimoji="0" sz="2000" b="1" i="0" u="none" strike="noStrike" kern="0" cap="none" spc="-135" normalizeH="0" baseline="0" noProof="0">
                <a:ln>
                  <a:noFill/>
                </a:ln>
                <a:solidFill>
                  <a:srgbClr val="FFFFFF"/>
                </a:solidFill>
                <a:effectLst/>
                <a:uLnTx/>
                <a:uFillTx/>
                <a:latin typeface="Tahoma"/>
                <a:ea typeface="+mn-ea"/>
                <a:cs typeface="Tahoma"/>
              </a:rPr>
              <a:t>Pennsylvania</a:t>
            </a:r>
            <a:r>
              <a:rPr kumimoji="0" sz="2000" b="1" i="0" u="none" strike="noStrike" kern="0" cap="none" spc="-45" normalizeH="0" baseline="0" noProof="0">
                <a:ln>
                  <a:noFill/>
                </a:ln>
                <a:solidFill>
                  <a:srgbClr val="FFFFFF"/>
                </a:solidFill>
                <a:effectLst/>
                <a:uLnTx/>
                <a:uFillTx/>
                <a:latin typeface="Tahoma"/>
                <a:ea typeface="+mn-ea"/>
                <a:cs typeface="Tahoma"/>
              </a:rPr>
              <a:t> </a:t>
            </a:r>
            <a:r>
              <a:rPr kumimoji="0" sz="2000" b="1" i="0" u="none" strike="noStrike" kern="0" cap="none" spc="-130" normalizeH="0" baseline="0" noProof="0">
                <a:ln>
                  <a:noFill/>
                </a:ln>
                <a:solidFill>
                  <a:srgbClr val="FFFFFF"/>
                </a:solidFill>
                <a:effectLst/>
                <a:uLnTx/>
                <a:uFillTx/>
                <a:latin typeface="Tahoma"/>
                <a:ea typeface="+mn-ea"/>
                <a:cs typeface="Tahoma"/>
              </a:rPr>
              <a:t>Policy</a:t>
            </a:r>
            <a:r>
              <a:rPr kumimoji="0" sz="2000" b="1" i="0" u="none" strike="noStrike" kern="0" cap="none" spc="-25" normalizeH="0" baseline="0" noProof="0">
                <a:ln>
                  <a:noFill/>
                </a:ln>
                <a:solidFill>
                  <a:srgbClr val="FFFFFF"/>
                </a:solidFill>
                <a:effectLst/>
                <a:uLnTx/>
                <a:uFillTx/>
                <a:latin typeface="Tahoma"/>
                <a:ea typeface="+mn-ea"/>
                <a:cs typeface="Tahoma"/>
              </a:rPr>
              <a:t> </a:t>
            </a:r>
            <a:r>
              <a:rPr kumimoji="0" sz="2000" b="1" i="0" u="none" strike="noStrike" kern="0" cap="none" spc="-75" normalizeH="0" baseline="0" noProof="0">
                <a:ln>
                  <a:noFill/>
                </a:ln>
                <a:solidFill>
                  <a:srgbClr val="FFFFFF"/>
                </a:solidFill>
                <a:effectLst/>
                <a:uLnTx/>
                <a:uFillTx/>
                <a:latin typeface="Tahoma"/>
                <a:ea typeface="+mn-ea"/>
                <a:cs typeface="Tahoma"/>
              </a:rPr>
              <a:t>Director </a:t>
            </a:r>
            <a:r>
              <a:rPr kumimoji="0" sz="2000" b="1" i="0" u="none" strike="noStrike" kern="0" cap="none" spc="-85" normalizeH="0" baseline="0" noProof="0">
                <a:ln>
                  <a:noFill/>
                </a:ln>
                <a:solidFill>
                  <a:srgbClr val="FFFFFF"/>
                </a:solidFill>
                <a:effectLst/>
                <a:uLnTx/>
                <a:uFillTx/>
                <a:latin typeface="Tahoma"/>
                <a:ea typeface="+mn-ea"/>
                <a:cs typeface="Tahoma"/>
              </a:rPr>
              <a:t>Climate</a:t>
            </a:r>
            <a:r>
              <a:rPr kumimoji="0" sz="2000" b="1" i="0" u="none" strike="noStrike" kern="0" cap="none" spc="-114" normalizeH="0" baseline="0" noProof="0">
                <a:ln>
                  <a:noFill/>
                </a:ln>
                <a:solidFill>
                  <a:srgbClr val="FFFFFF"/>
                </a:solidFill>
                <a:effectLst/>
                <a:uLnTx/>
                <a:uFillTx/>
                <a:latin typeface="Tahoma"/>
                <a:ea typeface="+mn-ea"/>
                <a:cs typeface="Tahoma"/>
              </a:rPr>
              <a:t> </a:t>
            </a:r>
            <a:r>
              <a:rPr kumimoji="0" sz="2000" b="1" i="0" u="none" strike="noStrike" kern="0" cap="none" spc="-85" normalizeH="0" baseline="0" noProof="0">
                <a:ln>
                  <a:noFill/>
                </a:ln>
                <a:solidFill>
                  <a:srgbClr val="FFFFFF"/>
                </a:solidFill>
                <a:effectLst/>
                <a:uLnTx/>
                <a:uFillTx/>
                <a:latin typeface="Tahoma"/>
                <a:ea typeface="+mn-ea"/>
                <a:cs typeface="Tahoma"/>
              </a:rPr>
              <a:t>&amp;</a:t>
            </a:r>
            <a:r>
              <a:rPr kumimoji="0" sz="2000" b="1" i="0" u="none" strike="noStrike" kern="0" cap="none" spc="-60" normalizeH="0" baseline="0" noProof="0">
                <a:ln>
                  <a:noFill/>
                </a:ln>
                <a:solidFill>
                  <a:srgbClr val="FFFFFF"/>
                </a:solidFill>
                <a:effectLst/>
                <a:uLnTx/>
                <a:uFillTx/>
                <a:latin typeface="Tahoma"/>
                <a:ea typeface="+mn-ea"/>
                <a:cs typeface="Tahoma"/>
              </a:rPr>
              <a:t> </a:t>
            </a:r>
            <a:r>
              <a:rPr kumimoji="0" sz="2000" b="1" i="0" u="none" strike="noStrike" kern="0" cap="none" spc="-10" normalizeH="0" baseline="0" noProof="0">
                <a:ln>
                  <a:noFill/>
                </a:ln>
                <a:solidFill>
                  <a:srgbClr val="FFFFFF"/>
                </a:solidFill>
                <a:effectLst/>
                <a:uLnTx/>
                <a:uFillTx/>
                <a:latin typeface="Tahoma"/>
                <a:ea typeface="+mn-ea"/>
                <a:cs typeface="Tahoma"/>
              </a:rPr>
              <a:t>Energy</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635" marR="0" lvl="0" indent="0" algn="ctr" defTabSz="914400" rtl="0" eaLnBrk="1" fontAlgn="auto" latinLnBrk="0" hangingPunct="1">
              <a:lnSpc>
                <a:spcPts val="2010"/>
              </a:lnSpc>
              <a:spcBef>
                <a:spcPts val="0"/>
              </a:spcBef>
              <a:spcAft>
                <a:spcPts val="0"/>
              </a:spcAft>
              <a:buClrTx/>
              <a:buSzTx/>
              <a:buFontTx/>
              <a:buNone/>
              <a:tabLst/>
              <a:defRPr/>
            </a:pPr>
            <a:r>
              <a:rPr kumimoji="0" sz="2000" b="1" i="0" u="none" strike="noStrike" kern="0" cap="none" spc="-20" normalizeH="0" baseline="0" noProof="0">
                <a:ln>
                  <a:noFill/>
                </a:ln>
                <a:solidFill>
                  <a:srgbClr val="FFFFFF"/>
                </a:solidFill>
                <a:effectLst/>
                <a:uLnTx/>
                <a:uFillTx/>
                <a:latin typeface="Tahoma"/>
                <a:ea typeface="+mn-ea"/>
                <a:cs typeface="Tahoma"/>
              </a:rPr>
              <a:t>NRDC</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a:p>
            <a:pPr marL="1270" marR="0" lvl="0" indent="0" algn="ctr" defTabSz="914400" rtl="0" eaLnBrk="1" fontAlgn="auto" latinLnBrk="0" hangingPunct="1">
              <a:lnSpc>
                <a:spcPts val="2280"/>
              </a:lnSpc>
              <a:spcBef>
                <a:spcPts val="0"/>
              </a:spcBef>
              <a:spcAft>
                <a:spcPts val="0"/>
              </a:spcAft>
              <a:buClrTx/>
              <a:buSzTx/>
              <a:buFontTx/>
              <a:buNone/>
              <a:tabLst/>
              <a:defRPr/>
            </a:pPr>
            <a:r>
              <a:rPr kumimoji="0" sz="2000" b="1" i="0" u="sng" strike="noStrike" kern="0" cap="none" spc="-55" normalizeH="0" baseline="0" noProof="0">
                <a:ln>
                  <a:noFill/>
                </a:ln>
                <a:solidFill>
                  <a:srgbClr val="00A2AC"/>
                </a:solidFill>
                <a:effectLst/>
                <a:uLnTx/>
                <a:uFill>
                  <a:solidFill>
                    <a:srgbClr val="00A2AC"/>
                  </a:solidFill>
                </a:uFill>
                <a:latin typeface="Tahoma"/>
                <a:ea typeface="+mn-ea"/>
                <a:cs typeface="Tahoma"/>
                <a:hlinkClick r:id="rId3"/>
              </a:rPr>
              <a:t>rrouth</a:t>
            </a:r>
            <a:r>
              <a:rPr kumimoji="0" sz="2000" b="1" i="0" u="sng" strike="noStrike" kern="0" cap="none" spc="-55" normalizeH="0" baseline="0" noProof="0">
                <a:ln>
                  <a:noFill/>
                </a:ln>
                <a:solidFill>
                  <a:srgbClr val="00A2AC"/>
                </a:solidFill>
                <a:effectLst/>
                <a:uLnTx/>
                <a:uFill>
                  <a:solidFill>
                    <a:srgbClr val="00A2AC"/>
                  </a:solidFill>
                </a:uFill>
                <a:latin typeface="Tahoma"/>
                <a:ea typeface="+mn-ea"/>
                <a:cs typeface="Tahoma"/>
                <a:hlinkClick r:id="rId4"/>
              </a:rPr>
              <a:t>@nrdc.org</a:t>
            </a:r>
            <a:endParaRPr kumimoji="0" sz="200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7"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nvGrpSpPr>
          <p:cNvPr id="119" name="Group 118">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20" name="Group 119">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32"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3"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6"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7"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8"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0"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2"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3"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5"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6"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7"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9"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0"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1"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2"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3"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5"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6"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7"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8"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21" name="Group 120">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2"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3"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6"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7"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9"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0"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1"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grpSp>
        <p:nvGrpSpPr>
          <p:cNvPr id="160" name="Group 159">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61" name="Rectangle 160">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62"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a:extLst>
              <a:ext uri="{FF2B5EF4-FFF2-40B4-BE49-F238E27FC236}">
                <a16:creationId xmlns:a16="http://schemas.microsoft.com/office/drawing/2014/main" id="{E7245DD9-6246-7063-D439-33EE8BB8F41C}"/>
              </a:ext>
            </a:extLst>
          </p:cNvPr>
          <p:cNvSpPr>
            <a:spLocks noGrp="1"/>
          </p:cNvSpPr>
          <p:nvPr>
            <p:ph type="title"/>
          </p:nvPr>
        </p:nvSpPr>
        <p:spPr>
          <a:xfrm>
            <a:off x="6448425" y="618518"/>
            <a:ext cx="4598985" cy="1478570"/>
          </a:xfrm>
        </p:spPr>
        <p:txBody>
          <a:bodyPr vert="horz" lIns="91440" tIns="45720" rIns="91440" bIns="45720" rtlCol="0" anchor="ctr">
            <a:normAutofit/>
          </a:bodyPr>
          <a:lstStyle/>
          <a:p>
            <a:r>
              <a:rPr lang="en-US"/>
              <a:t>Demand for land</a:t>
            </a:r>
          </a:p>
        </p:txBody>
      </p:sp>
      <p:pic>
        <p:nvPicPr>
          <p:cNvPr id="6" name="Content Placeholder 5" descr="A hand holding a lizard&#10;&#10;AI-generated content may be incorrect.">
            <a:extLst>
              <a:ext uri="{FF2B5EF4-FFF2-40B4-BE49-F238E27FC236}">
                <a16:creationId xmlns:a16="http://schemas.microsoft.com/office/drawing/2014/main" id="{1D354F0E-0278-ED49-F647-5BA8B977BB12}"/>
              </a:ext>
            </a:extLst>
          </p:cNvPr>
          <p:cNvPicPr>
            <a:picLocks noGrp="1" noChangeAspect="1"/>
          </p:cNvPicPr>
          <p:nvPr>
            <p:ph sz="half" idx="2"/>
          </p:nvPr>
        </p:nvPicPr>
        <p:blipFill>
          <a:blip r:embed="rId4"/>
          <a:srcRect t="7277" r="2" b="8427"/>
          <a:stretch>
            <a:fillRect/>
          </a:stretch>
        </p:blipFill>
        <p:spPr>
          <a:xfrm>
            <a:off x="-5597" y="10"/>
            <a:ext cx="6101597" cy="6857990"/>
          </a:xfrm>
          <a:prstGeom prst="rect">
            <a:avLst/>
          </a:prstGeom>
        </p:spPr>
      </p:pic>
      <p:grpSp>
        <p:nvGrpSpPr>
          <p:cNvPr id="164" name="Group 163">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65" name="Rectangle 164">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6"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7"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8" name="Rectangle 167">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0"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1"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2"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3"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4"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5"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7"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8"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9"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0"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1"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2"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4"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5"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6"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7"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8"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0"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1"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2"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3" name="Rectangle 192">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4"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5"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7"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8"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9"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0"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1"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2"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4"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 name="Rectangle 204">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9"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0"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1"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2"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3"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4"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5"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6"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7"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8"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 name="Content Placeholder 2">
            <a:extLst>
              <a:ext uri="{FF2B5EF4-FFF2-40B4-BE49-F238E27FC236}">
                <a16:creationId xmlns:a16="http://schemas.microsoft.com/office/drawing/2014/main" id="{BEDA8669-3444-7011-A3EE-76D43231E781}"/>
              </a:ext>
            </a:extLst>
          </p:cNvPr>
          <p:cNvSpPr>
            <a:spLocks noGrp="1"/>
          </p:cNvSpPr>
          <p:nvPr>
            <p:ph sz="half" idx="1"/>
          </p:nvPr>
        </p:nvSpPr>
        <p:spPr>
          <a:xfrm>
            <a:off x="6448425" y="2249487"/>
            <a:ext cx="4598986" cy="3541714"/>
          </a:xfrm>
        </p:spPr>
        <p:txBody>
          <a:bodyPr vert="horz" lIns="91440" tIns="45720" rIns="91440" bIns="45720" rtlCol="0">
            <a:normAutofit/>
          </a:bodyPr>
          <a:lstStyle/>
          <a:p>
            <a:r>
              <a:rPr lang="en-US"/>
              <a:t>In 2024 avg data center site covered approx. 224 acres or 0.35 sq miles (1)</a:t>
            </a:r>
          </a:p>
          <a:p>
            <a:pPr lvl="1"/>
            <a:r>
              <a:rPr lang="en-US"/>
              <a:t>A 144% increase since 2022</a:t>
            </a:r>
          </a:p>
          <a:p>
            <a:r>
              <a:rPr lang="en-US"/>
              <a:t>Rezoning land</a:t>
            </a:r>
          </a:p>
          <a:p>
            <a:r>
              <a:rPr lang="en-US"/>
              <a:t>Contorting existing zoning rules</a:t>
            </a:r>
          </a:p>
          <a:p>
            <a:endParaRPr lang="en-US"/>
          </a:p>
          <a:p>
            <a:pPr lvl="1"/>
            <a:endParaRPr lang="en-US"/>
          </a:p>
        </p:txBody>
      </p:sp>
      <p:pic>
        <p:nvPicPr>
          <p:cNvPr id="4" name="Picture 3" descr="A logo of a river&#10;&#10;AI-generated content may be incorrect.">
            <a:extLst>
              <a:ext uri="{FF2B5EF4-FFF2-40B4-BE49-F238E27FC236}">
                <a16:creationId xmlns:a16="http://schemas.microsoft.com/office/drawing/2014/main" id="{6EFB1E90-4F53-1D60-BD7B-4F1B7C16F0C5}"/>
              </a:ext>
            </a:extLst>
          </p:cNvPr>
          <p:cNvPicPr>
            <a:picLocks noChangeAspect="1"/>
          </p:cNvPicPr>
          <p:nvPr/>
        </p:nvPicPr>
        <p:blipFill>
          <a:blip r:embed="rId5"/>
          <a:stretch>
            <a:fillRect/>
          </a:stretch>
        </p:blipFill>
        <p:spPr>
          <a:xfrm>
            <a:off x="11113428" y="5695951"/>
            <a:ext cx="1078572" cy="1162049"/>
          </a:xfrm>
          <a:prstGeom prst="rect">
            <a:avLst/>
          </a:prstGeom>
        </p:spPr>
      </p:pic>
      <p:sp>
        <p:nvSpPr>
          <p:cNvPr id="5" name="TextBox 4">
            <a:extLst>
              <a:ext uri="{FF2B5EF4-FFF2-40B4-BE49-F238E27FC236}">
                <a16:creationId xmlns:a16="http://schemas.microsoft.com/office/drawing/2014/main" id="{7272504A-4DD5-DCF9-1A39-5DF93092D87B}"/>
              </a:ext>
            </a:extLst>
          </p:cNvPr>
          <p:cNvSpPr txBox="1"/>
          <p:nvPr/>
        </p:nvSpPr>
        <p:spPr>
          <a:xfrm>
            <a:off x="6357937" y="6154713"/>
            <a:ext cx="3480620" cy="5770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Tw Cen MT" panose="020B0602020104020603"/>
                <a:ea typeface="+mn-ea"/>
                <a:cs typeface="+mn-cs"/>
              </a:rPr>
              <a:t>(1) https://www.techtarget.com/searchdatacenter/feature/The-increasing-concern-of-data-center-land-acquisition</a:t>
            </a:r>
          </a:p>
        </p:txBody>
      </p:sp>
    </p:spTree>
    <p:extLst>
      <p:ext uri="{BB962C8B-B14F-4D97-AF65-F5344CB8AC3E}">
        <p14:creationId xmlns:p14="http://schemas.microsoft.com/office/powerpoint/2010/main" val="193708381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36E61-F812-E58C-6E45-87FBCBECC579}"/>
              </a:ext>
            </a:extLst>
          </p:cNvPr>
          <p:cNvSpPr>
            <a:spLocks noGrp="1"/>
          </p:cNvSpPr>
          <p:nvPr>
            <p:ph type="title"/>
          </p:nvPr>
        </p:nvSpPr>
        <p:spPr>
          <a:xfrm>
            <a:off x="1141413" y="0"/>
            <a:ext cx="9905998" cy="1478570"/>
          </a:xfrm>
        </p:spPr>
        <p:txBody>
          <a:bodyPr/>
          <a:lstStyle/>
          <a:p>
            <a:r>
              <a:rPr lang="en-US"/>
              <a:t>What does a data center look like</a:t>
            </a:r>
          </a:p>
        </p:txBody>
      </p:sp>
      <p:pic>
        <p:nvPicPr>
          <p:cNvPr id="5" name="Content Placeholder 4">
            <a:extLst>
              <a:ext uri="{FF2B5EF4-FFF2-40B4-BE49-F238E27FC236}">
                <a16:creationId xmlns:a16="http://schemas.microsoft.com/office/drawing/2014/main" id="{E8CA1110-A39D-8379-8A99-F8A959CAF805}"/>
              </a:ext>
            </a:extLst>
          </p:cNvPr>
          <p:cNvPicPr>
            <a:picLocks noGrp="1" noChangeAspect="1"/>
          </p:cNvPicPr>
          <p:nvPr>
            <p:ph idx="1"/>
          </p:nvPr>
        </p:nvPicPr>
        <p:blipFill>
          <a:blip r:embed="rId2"/>
          <a:srcRect l="11332" t="30115" r="15358" b="13692"/>
          <a:stretch>
            <a:fillRect/>
          </a:stretch>
        </p:blipFill>
        <p:spPr>
          <a:xfrm>
            <a:off x="270327" y="1081549"/>
            <a:ext cx="11204785" cy="5584723"/>
          </a:xfrm>
        </p:spPr>
      </p:pic>
      <p:pic>
        <p:nvPicPr>
          <p:cNvPr id="6" name="Picture 5">
            <a:extLst>
              <a:ext uri="{FF2B5EF4-FFF2-40B4-BE49-F238E27FC236}">
                <a16:creationId xmlns:a16="http://schemas.microsoft.com/office/drawing/2014/main" id="{63F954C5-2222-06E7-AD59-01EE85AE5DB4}"/>
              </a:ext>
            </a:extLst>
          </p:cNvPr>
          <p:cNvPicPr>
            <a:picLocks noChangeAspect="1"/>
          </p:cNvPicPr>
          <p:nvPr/>
        </p:nvPicPr>
        <p:blipFill>
          <a:blip r:embed="rId3"/>
          <a:stretch>
            <a:fillRect/>
          </a:stretch>
        </p:blipFill>
        <p:spPr>
          <a:xfrm>
            <a:off x="11113428" y="5695951"/>
            <a:ext cx="1078572" cy="1162049"/>
          </a:xfrm>
          <a:prstGeom prst="rect">
            <a:avLst/>
          </a:prstGeom>
        </p:spPr>
      </p:pic>
    </p:spTree>
    <p:extLst>
      <p:ext uri="{BB962C8B-B14F-4D97-AF65-F5344CB8AC3E}">
        <p14:creationId xmlns:p14="http://schemas.microsoft.com/office/powerpoint/2010/main" val="104240952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nvGrpSpPr>
          <p:cNvPr id="13" name="Group 12">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grpSp>
        <p:nvGrpSpPr>
          <p:cNvPr id="54" name="Group 53">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5" name="Rectangle 54">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6"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sp>
        <p:nvSpPr>
          <p:cNvPr id="2" name="Title 1">
            <a:extLst>
              <a:ext uri="{FF2B5EF4-FFF2-40B4-BE49-F238E27FC236}">
                <a16:creationId xmlns:a16="http://schemas.microsoft.com/office/drawing/2014/main" id="{5780BB25-C0B9-3A1C-95B9-A8923DC92A6A}"/>
              </a:ext>
            </a:extLst>
          </p:cNvPr>
          <p:cNvSpPr>
            <a:spLocks noGrp="1"/>
          </p:cNvSpPr>
          <p:nvPr>
            <p:ph type="title"/>
          </p:nvPr>
        </p:nvSpPr>
        <p:spPr>
          <a:xfrm>
            <a:off x="4996697" y="618518"/>
            <a:ext cx="6050713" cy="1478570"/>
          </a:xfrm>
        </p:spPr>
        <p:txBody>
          <a:bodyPr vert="horz" lIns="91440" tIns="45720" rIns="91440" bIns="45720" rtlCol="0" anchor="ctr">
            <a:normAutofit/>
          </a:bodyPr>
          <a:lstStyle/>
          <a:p>
            <a:r>
              <a:rPr lang="en-US"/>
              <a:t>Water </a:t>
            </a:r>
          </a:p>
        </p:txBody>
      </p:sp>
      <p:pic>
        <p:nvPicPr>
          <p:cNvPr id="6" name="Content Placeholder 5" descr="Underwater shot of a whirlpool">
            <a:extLst>
              <a:ext uri="{FF2B5EF4-FFF2-40B4-BE49-F238E27FC236}">
                <a16:creationId xmlns:a16="http://schemas.microsoft.com/office/drawing/2014/main" id="{D5164BBA-638E-C6F9-E1ED-9E16FD3B592A}"/>
              </a:ext>
            </a:extLst>
          </p:cNvPr>
          <p:cNvPicPr>
            <a:picLocks noGrp="1" noChangeAspect="1"/>
          </p:cNvPicPr>
          <p:nvPr>
            <p:ph sz="half" idx="2"/>
          </p:nvPr>
        </p:nvPicPr>
        <p:blipFill>
          <a:blip r:embed="rId4"/>
          <a:srcRect l="22216" r="32664" b="-1"/>
          <a:stretch>
            <a:fillRect/>
          </a:stretch>
        </p:blipFill>
        <p:spPr>
          <a:xfrm>
            <a:off x="-5597" y="10"/>
            <a:ext cx="4635583" cy="6857990"/>
          </a:xfrm>
          <a:prstGeom prst="rect">
            <a:avLst/>
          </a:prstGeom>
        </p:spPr>
      </p:pic>
      <p:grpSp>
        <p:nvGrpSpPr>
          <p:cNvPr id="58" name="Group 57">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9" name="Rectangle 58">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Rectangle 61">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7"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8"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0"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1"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5"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7"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8"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6"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7" name="Rectangle 86">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8"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9"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0"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1"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2"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3"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5"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6"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7"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8"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9" name="Rectangle 98">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0"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1"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2"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3"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5"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6"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7"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8"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9"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0"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1"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2"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0" name="Content Placeholder 2">
            <a:extLst>
              <a:ext uri="{FF2B5EF4-FFF2-40B4-BE49-F238E27FC236}">
                <a16:creationId xmlns:a16="http://schemas.microsoft.com/office/drawing/2014/main" id="{FE917E4F-50F0-6EF5-DB10-948F928F73D3}"/>
              </a:ext>
            </a:extLst>
          </p:cNvPr>
          <p:cNvSpPr>
            <a:spLocks noGrp="1"/>
          </p:cNvSpPr>
          <p:nvPr>
            <p:ph sz="half" idx="1"/>
          </p:nvPr>
        </p:nvSpPr>
        <p:spPr>
          <a:xfrm>
            <a:off x="4968958" y="2249487"/>
            <a:ext cx="6078453" cy="3541714"/>
          </a:xfrm>
        </p:spPr>
        <p:txBody>
          <a:bodyPr vert="horz" lIns="91440" tIns="45720" rIns="91440" bIns="45720" rtlCol="0">
            <a:normAutofit fontScale="92500" lnSpcReduction="20000"/>
          </a:bodyPr>
          <a:lstStyle/>
          <a:p>
            <a:pPr>
              <a:lnSpc>
                <a:spcPct val="110000"/>
              </a:lnSpc>
            </a:pPr>
            <a:r>
              <a:rPr lang="en-US" sz="2000"/>
              <a:t>Water for data centers is primarily used for cooling.</a:t>
            </a:r>
          </a:p>
          <a:p>
            <a:pPr lvl="1">
              <a:lnSpc>
                <a:spcPct val="110000"/>
              </a:lnSpc>
            </a:pPr>
            <a:r>
              <a:rPr lang="en-US"/>
              <a:t>PA seen as water rich</a:t>
            </a:r>
          </a:p>
          <a:p>
            <a:pPr>
              <a:lnSpc>
                <a:spcPct val="110000"/>
              </a:lnSpc>
            </a:pPr>
            <a:r>
              <a:rPr lang="en-US" sz="2000"/>
              <a:t>May use municipal sources, wells, or claim closed loop systems.</a:t>
            </a:r>
          </a:p>
          <a:p>
            <a:pPr lvl="1">
              <a:lnSpc>
                <a:spcPct val="110000"/>
              </a:lnSpc>
            </a:pPr>
            <a:r>
              <a:rPr lang="en-US"/>
              <a:t>Closed loop systems are not as simple as sold to be.</a:t>
            </a:r>
          </a:p>
          <a:p>
            <a:pPr>
              <a:lnSpc>
                <a:spcPct val="110000"/>
              </a:lnSpc>
            </a:pPr>
            <a:r>
              <a:rPr lang="en-US" sz="2000"/>
              <a:t>Other state residents have had the water to their homes impacted</a:t>
            </a:r>
          </a:p>
          <a:p>
            <a:pPr>
              <a:lnSpc>
                <a:spcPct val="110000"/>
              </a:lnSpc>
            </a:pPr>
            <a:r>
              <a:rPr lang="en-US" sz="2000"/>
              <a:t>Water impacted by the fossil fuels powering data centers as well</a:t>
            </a:r>
          </a:p>
          <a:p>
            <a:pPr>
              <a:lnSpc>
                <a:spcPct val="110000"/>
              </a:lnSpc>
            </a:pPr>
            <a:r>
              <a:rPr lang="en-US" sz="2000"/>
              <a:t>We have entered, as a world, water bankruptcy</a:t>
            </a:r>
          </a:p>
          <a:p>
            <a:pPr>
              <a:lnSpc>
                <a:spcPct val="110000"/>
              </a:lnSpc>
            </a:pPr>
            <a:endParaRPr lang="en-US" sz="1300"/>
          </a:p>
          <a:p>
            <a:pPr>
              <a:lnSpc>
                <a:spcPct val="110000"/>
              </a:lnSpc>
            </a:pPr>
            <a:endParaRPr lang="en-US" sz="1300"/>
          </a:p>
          <a:p>
            <a:pPr>
              <a:lnSpc>
                <a:spcPct val="110000"/>
              </a:lnSpc>
            </a:pPr>
            <a:endParaRPr lang="en-US" sz="1300"/>
          </a:p>
        </p:txBody>
      </p:sp>
      <p:pic>
        <p:nvPicPr>
          <p:cNvPr id="4" name="Picture 3">
            <a:extLst>
              <a:ext uri="{FF2B5EF4-FFF2-40B4-BE49-F238E27FC236}">
                <a16:creationId xmlns:a16="http://schemas.microsoft.com/office/drawing/2014/main" id="{17B65A4C-2944-2296-DE62-2D2F4B8E1376}"/>
              </a:ext>
            </a:extLst>
          </p:cNvPr>
          <p:cNvPicPr>
            <a:picLocks noChangeAspect="1"/>
          </p:cNvPicPr>
          <p:nvPr/>
        </p:nvPicPr>
        <p:blipFill>
          <a:blip r:embed="rId5"/>
          <a:stretch>
            <a:fillRect/>
          </a:stretch>
        </p:blipFill>
        <p:spPr>
          <a:xfrm>
            <a:off x="11113428" y="5695951"/>
            <a:ext cx="1078572" cy="1162049"/>
          </a:xfrm>
          <a:prstGeom prst="rect">
            <a:avLst/>
          </a:prstGeom>
        </p:spPr>
      </p:pic>
    </p:spTree>
    <p:extLst>
      <p:ext uri="{BB962C8B-B14F-4D97-AF65-F5344CB8AC3E}">
        <p14:creationId xmlns:p14="http://schemas.microsoft.com/office/powerpoint/2010/main" val="1799119136"/>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4"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nvGrpSpPr>
          <p:cNvPr id="115" name="Group 114">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16"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7"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8"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9"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0"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1"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2"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3"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5"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6"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7"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8"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9"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0"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1"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2"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3"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5"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6"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7"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8"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9"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0"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1"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2"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 name="Group 14">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43"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5"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6"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7"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8"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9"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0"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1"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2"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grpSp>
        <p:nvGrpSpPr>
          <p:cNvPr id="153" name="Group 152">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54" name="Rectangle 153">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6"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sp>
        <p:nvSpPr>
          <p:cNvPr id="2" name="Title 1">
            <a:extLst>
              <a:ext uri="{FF2B5EF4-FFF2-40B4-BE49-F238E27FC236}">
                <a16:creationId xmlns:a16="http://schemas.microsoft.com/office/drawing/2014/main" id="{A78EF1AD-53B3-982A-ED56-853D09B97D00}"/>
              </a:ext>
            </a:extLst>
          </p:cNvPr>
          <p:cNvSpPr>
            <a:spLocks noGrp="1"/>
          </p:cNvSpPr>
          <p:nvPr>
            <p:ph type="title"/>
          </p:nvPr>
        </p:nvSpPr>
        <p:spPr>
          <a:xfrm>
            <a:off x="4996698" y="456406"/>
            <a:ext cx="6050713" cy="1478570"/>
          </a:xfrm>
        </p:spPr>
        <p:txBody>
          <a:bodyPr vert="horz" lIns="91440" tIns="45720" rIns="91440" bIns="45720" rtlCol="0" anchor="ctr">
            <a:normAutofit/>
          </a:bodyPr>
          <a:lstStyle/>
          <a:p>
            <a:r>
              <a:rPr lang="en-US" sz="4800"/>
              <a:t>Air and Noise</a:t>
            </a:r>
          </a:p>
        </p:txBody>
      </p:sp>
      <p:pic>
        <p:nvPicPr>
          <p:cNvPr id="6" name="Content Placeholder 5" descr="Close-up of knobs on amplifier">
            <a:extLst>
              <a:ext uri="{FF2B5EF4-FFF2-40B4-BE49-F238E27FC236}">
                <a16:creationId xmlns:a16="http://schemas.microsoft.com/office/drawing/2014/main" id="{F6662DBB-DB7C-5334-658C-A1DBDCFBA97B}"/>
              </a:ext>
            </a:extLst>
          </p:cNvPr>
          <p:cNvPicPr>
            <a:picLocks noGrp="1" noChangeAspect="1"/>
          </p:cNvPicPr>
          <p:nvPr>
            <p:ph sz="half" idx="2"/>
          </p:nvPr>
        </p:nvPicPr>
        <p:blipFill>
          <a:blip r:embed="rId4"/>
          <a:srcRect l="3629" t="522" r="51252" b="-524"/>
          <a:stretch>
            <a:fillRect/>
          </a:stretch>
        </p:blipFill>
        <p:spPr>
          <a:xfrm>
            <a:off x="-5597" y="10"/>
            <a:ext cx="4635583" cy="6857990"/>
          </a:xfrm>
          <a:prstGeom prst="rect">
            <a:avLst/>
          </a:prstGeom>
        </p:spPr>
      </p:pic>
      <p:grpSp>
        <p:nvGrpSpPr>
          <p:cNvPr id="155" name="Group 154">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6" name="Rectangle 155">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7"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8"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9" name="Rectangle 158">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0"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1"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2"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4"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5"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6"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7"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8"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9"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0"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1"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2"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3"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4"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5"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6"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7"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8"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9"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0"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1"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2"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3"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4" name="Rectangle 183">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5"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6"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7"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8"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9"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0"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1"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2"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3"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4"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5"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6" name="Rectangle 195">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7"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8"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9"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0"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1"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2"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3"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4"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5"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6"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7"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8"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9"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 name="Content Placeholder 2">
            <a:extLst>
              <a:ext uri="{FF2B5EF4-FFF2-40B4-BE49-F238E27FC236}">
                <a16:creationId xmlns:a16="http://schemas.microsoft.com/office/drawing/2014/main" id="{C385ABA5-0C11-2212-5287-9980B582D493}"/>
              </a:ext>
            </a:extLst>
          </p:cNvPr>
          <p:cNvSpPr>
            <a:spLocks noGrp="1"/>
          </p:cNvSpPr>
          <p:nvPr>
            <p:ph sz="half" idx="1"/>
          </p:nvPr>
        </p:nvSpPr>
        <p:spPr>
          <a:xfrm>
            <a:off x="4968958" y="1744663"/>
            <a:ext cx="6984917" cy="4624388"/>
          </a:xfrm>
        </p:spPr>
        <p:txBody>
          <a:bodyPr vert="horz" lIns="91440" tIns="45720" rIns="91440" bIns="45720" rtlCol="0">
            <a:normAutofit fontScale="62500" lnSpcReduction="20000"/>
          </a:bodyPr>
          <a:lstStyle/>
          <a:p>
            <a:pPr>
              <a:lnSpc>
                <a:spcPct val="110000"/>
              </a:lnSpc>
            </a:pPr>
            <a:r>
              <a:rPr lang="en-US" sz="2900"/>
              <a:t>Data Centers claim between 55-96 dcb depending.</a:t>
            </a:r>
          </a:p>
          <a:p>
            <a:pPr>
              <a:lnSpc>
                <a:spcPct val="110000"/>
              </a:lnSpc>
            </a:pPr>
            <a:r>
              <a:rPr lang="en-US" sz="2900"/>
              <a:t>Constant exposure to even low levels of noise can have impacts on not just one’s enjoyment of life and property, but disrupt their sleep, increase stress, and raise the risk of cardiovascular disease.</a:t>
            </a:r>
          </a:p>
          <a:p>
            <a:pPr>
              <a:lnSpc>
                <a:spcPct val="110000"/>
              </a:lnSpc>
            </a:pPr>
            <a:r>
              <a:rPr lang="en-US" sz="2900"/>
              <a:t>30 dcb is enough to disturb sleep</a:t>
            </a:r>
          </a:p>
          <a:p>
            <a:pPr>
              <a:lnSpc>
                <a:spcPct val="110000"/>
              </a:lnSpc>
            </a:pPr>
            <a:r>
              <a:rPr lang="en-US" sz="2900"/>
              <a:t>Natural gas and diesel generators</a:t>
            </a:r>
          </a:p>
          <a:p>
            <a:pPr lvl="1">
              <a:lnSpc>
                <a:spcPct val="110000"/>
              </a:lnSpc>
            </a:pPr>
            <a:r>
              <a:rPr lang="en-US" sz="2900"/>
              <a:t>VOCs</a:t>
            </a:r>
          </a:p>
          <a:p>
            <a:pPr lvl="1">
              <a:lnSpc>
                <a:spcPct val="110000"/>
              </a:lnSpc>
            </a:pPr>
            <a:r>
              <a:rPr lang="en-US" sz="2900"/>
              <a:t>Carbon Monoxide</a:t>
            </a:r>
          </a:p>
          <a:p>
            <a:pPr lvl="1">
              <a:lnSpc>
                <a:spcPct val="110000"/>
              </a:lnSpc>
            </a:pPr>
            <a:r>
              <a:rPr lang="en-US" sz="2900"/>
              <a:t>Nitrogen Oxides</a:t>
            </a:r>
          </a:p>
          <a:p>
            <a:pPr>
              <a:lnSpc>
                <a:spcPct val="110000"/>
              </a:lnSpc>
            </a:pPr>
            <a:r>
              <a:rPr lang="en-US" sz="2900"/>
              <a:t>Due to the hazardous air pollutants, data centers in the U.S. may contribute to almost 1,300 deaths annually by 2030. Additionally, the growing demand for AI could contribute to approximately 600,000 asthma symptom cases.</a:t>
            </a:r>
          </a:p>
          <a:p>
            <a:pPr marL="0">
              <a:lnSpc>
                <a:spcPct val="110000"/>
              </a:lnSpc>
            </a:pPr>
            <a:endParaRPr lang="en-US" sz="1000"/>
          </a:p>
        </p:txBody>
      </p:sp>
      <p:pic>
        <p:nvPicPr>
          <p:cNvPr id="4" name="Picture 3">
            <a:extLst>
              <a:ext uri="{FF2B5EF4-FFF2-40B4-BE49-F238E27FC236}">
                <a16:creationId xmlns:a16="http://schemas.microsoft.com/office/drawing/2014/main" id="{ED2F396B-2ACC-20CD-2D8E-1D03212D3FC6}"/>
              </a:ext>
            </a:extLst>
          </p:cNvPr>
          <p:cNvPicPr>
            <a:picLocks noChangeAspect="1"/>
          </p:cNvPicPr>
          <p:nvPr/>
        </p:nvPicPr>
        <p:blipFill>
          <a:blip r:embed="rId5"/>
          <a:stretch>
            <a:fillRect/>
          </a:stretch>
        </p:blipFill>
        <p:spPr>
          <a:xfrm>
            <a:off x="11113428" y="5695951"/>
            <a:ext cx="1078572" cy="1162049"/>
          </a:xfrm>
          <a:prstGeom prst="rect">
            <a:avLst/>
          </a:prstGeom>
        </p:spPr>
      </p:pic>
    </p:spTree>
    <p:extLst>
      <p:ext uri="{BB962C8B-B14F-4D97-AF65-F5344CB8AC3E}">
        <p14:creationId xmlns:p14="http://schemas.microsoft.com/office/powerpoint/2010/main" val="60159501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grpSp>
        <p:nvGrpSpPr>
          <p:cNvPr id="13" name="Group 12">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4" name="Group 13">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6"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3"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5"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7"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8"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9"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0"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1"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3"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5"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6"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7"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8"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9"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0"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2"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 name="Group 14">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6"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7"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1"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sp useBgFill="1">
        <p:nvSpPr>
          <p:cNvPr id="54" name="Rectangle 53">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6"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4="http://schemas.microsoft.com/office/drawing/2010/main" xmlns:p14="http://schemas.microsoft.com/office/powerpoint/2010/main" xmlns:a16="http://schemas.microsoft.com/office/drawing/2014/main">
                <a:solidFill>
                  <a:srgbClr val="FFFFFF"/>
                </a:solidFill>
              </a14:hiddenFill>
            </a:ext>
          </a:extLst>
        </p:spPr>
      </p:pic>
      <p:sp>
        <p:nvSpPr>
          <p:cNvPr id="2" name="Title 1">
            <a:extLst>
              <a:ext uri="{FF2B5EF4-FFF2-40B4-BE49-F238E27FC236}">
                <a16:creationId xmlns:a16="http://schemas.microsoft.com/office/drawing/2014/main" id="{671A2133-25A0-1E2A-6CA2-19206F019801}"/>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3200"/>
              <a:t>What Can You do?</a:t>
            </a:r>
          </a:p>
        </p:txBody>
      </p:sp>
      <p:sp>
        <p:nvSpPr>
          <p:cNvPr id="3" name="Content Placeholder 2">
            <a:extLst>
              <a:ext uri="{FF2B5EF4-FFF2-40B4-BE49-F238E27FC236}">
                <a16:creationId xmlns:a16="http://schemas.microsoft.com/office/drawing/2014/main" id="{4425A249-DB47-0725-7D19-D91850447097}"/>
              </a:ext>
            </a:extLst>
          </p:cNvPr>
          <p:cNvSpPr>
            <a:spLocks noGrp="1"/>
          </p:cNvSpPr>
          <p:nvPr>
            <p:ph sz="half" idx="1"/>
          </p:nvPr>
        </p:nvSpPr>
        <p:spPr>
          <a:xfrm>
            <a:off x="1141412" y="2249487"/>
            <a:ext cx="4459287" cy="3965046"/>
          </a:xfrm>
        </p:spPr>
        <p:txBody>
          <a:bodyPr vert="horz" lIns="91440" tIns="45720" rIns="91440" bIns="45720" rtlCol="0">
            <a:normAutofit/>
          </a:bodyPr>
          <a:lstStyle/>
          <a:p>
            <a:r>
              <a:rPr lang="en-US" sz="2000"/>
              <a:t>Get connected with your community</a:t>
            </a:r>
          </a:p>
          <a:p>
            <a:r>
              <a:rPr lang="en-US" sz="2000"/>
              <a:t>Stay up to date on Board of Supervisors, Planning Commission, Zoning Commission meetings</a:t>
            </a:r>
          </a:p>
          <a:p>
            <a:r>
              <a:rPr lang="en-US" sz="2000"/>
              <a:t>Show up and comment </a:t>
            </a:r>
          </a:p>
          <a:p>
            <a:r>
              <a:rPr lang="en-US" sz="2000"/>
              <a:t>Become a member or connect into nonprofits </a:t>
            </a:r>
          </a:p>
        </p:txBody>
      </p:sp>
      <p:pic>
        <p:nvPicPr>
          <p:cNvPr id="6" name="Content Placeholder 5" descr="A qr code with a logo&#10;&#10;AI-generated content may be incorrect.">
            <a:extLst>
              <a:ext uri="{FF2B5EF4-FFF2-40B4-BE49-F238E27FC236}">
                <a16:creationId xmlns:a16="http://schemas.microsoft.com/office/drawing/2014/main" id="{A824A735-94FF-0FDD-43AD-BBEE82D77811}"/>
              </a:ext>
            </a:extLst>
          </p:cNvPr>
          <p:cNvPicPr>
            <a:picLocks noGrp="1" noChangeAspect="1"/>
          </p:cNvPicPr>
          <p:nvPr>
            <p:ph sz="half" idx="2"/>
          </p:nvPr>
        </p:nvPicPr>
        <p:blipFill>
          <a:blip r:embed="rId4"/>
          <a:stretch>
            <a:fillRect/>
          </a:stretch>
        </p:blipFill>
        <p:spPr>
          <a:xfrm>
            <a:off x="6096000" y="474662"/>
            <a:ext cx="5456279" cy="545627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58" name="Group 57">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9"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0"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1"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2"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3"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5"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6"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7"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8"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9"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0"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1"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2"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3"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5"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6"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7"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8"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9"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0"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1"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2"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3"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5"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8" name="TextBox 7">
            <a:extLst>
              <a:ext uri="{FF2B5EF4-FFF2-40B4-BE49-F238E27FC236}">
                <a16:creationId xmlns:a16="http://schemas.microsoft.com/office/drawing/2014/main" id="{658A93A4-9B44-DB4C-F1F4-5ACADB7DD86F}"/>
              </a:ext>
            </a:extLst>
          </p:cNvPr>
          <p:cNvSpPr txBox="1"/>
          <p:nvPr/>
        </p:nvSpPr>
        <p:spPr>
          <a:xfrm>
            <a:off x="7631025" y="6036747"/>
            <a:ext cx="3340187"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w Cen MT" panose="020B0602020104020603"/>
                <a:ea typeface="+mn-ea"/>
                <a:cs typeface="+mn-cs"/>
              </a:rPr>
              <a:t>bit.ly/DataCentersDRN</a:t>
            </a:r>
          </a:p>
        </p:txBody>
      </p:sp>
    </p:spTree>
    <p:extLst>
      <p:ext uri="{BB962C8B-B14F-4D97-AF65-F5344CB8AC3E}">
        <p14:creationId xmlns:p14="http://schemas.microsoft.com/office/powerpoint/2010/main" val="385131847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23"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nvGrpSpPr>
          <p:cNvPr id="225" name="Group 224">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26" name="Group 225">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38"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9"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0"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1"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2"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3"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4"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5"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6"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7"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8"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9"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0"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1"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2"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3"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4"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5"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6"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7"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8"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9"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0"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1"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2"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3"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4"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227" name="Group 226">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28"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0"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1"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2"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3"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4"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5"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6"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7"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grpSp>
        <p:nvGrpSpPr>
          <p:cNvPr id="266" name="Group 265">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67" name="Rectangle 266">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68"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p14="http://schemas.microsoft.com/office/powerpoint/2010/main" xmlns:a14="http://schemas.microsoft.com/office/drawing/2010/main" xmlns:a16="http://schemas.microsoft.com/office/drawing/2014/main">
                  <a:solidFill>
                    <a:srgbClr val="FFFFFF"/>
                  </a:solidFill>
                </a14:hiddenFill>
              </a:ext>
            </a:extLst>
          </p:spPr>
        </p:pic>
      </p:grpSp>
      <p:sp>
        <p:nvSpPr>
          <p:cNvPr id="2" name="Title 1">
            <a:extLst>
              <a:ext uri="{FF2B5EF4-FFF2-40B4-BE49-F238E27FC236}">
                <a16:creationId xmlns:a16="http://schemas.microsoft.com/office/drawing/2014/main" id="{06D77DFF-E1BD-6CF0-B395-67B4F4653688}"/>
              </a:ext>
            </a:extLst>
          </p:cNvPr>
          <p:cNvSpPr>
            <a:spLocks noGrp="1"/>
          </p:cNvSpPr>
          <p:nvPr>
            <p:ph type="title"/>
          </p:nvPr>
        </p:nvSpPr>
        <p:spPr>
          <a:xfrm>
            <a:off x="7962519" y="618518"/>
            <a:ext cx="3084891" cy="1478570"/>
          </a:xfrm>
        </p:spPr>
        <p:txBody>
          <a:bodyPr vert="horz" lIns="91440" tIns="45720" rIns="91440" bIns="45720" rtlCol="0" anchor="ctr">
            <a:normAutofit/>
          </a:bodyPr>
          <a:lstStyle/>
          <a:p>
            <a:r>
              <a:rPr lang="en-US" sz="3000"/>
              <a:t>YOU HAVE a constitutional right</a:t>
            </a:r>
          </a:p>
        </p:txBody>
      </p:sp>
      <p:pic>
        <p:nvPicPr>
          <p:cNvPr id="6" name="Content Placeholder 5" descr="A person holding a sign&#10;&#10;AI-generated content may be incorrect.">
            <a:extLst>
              <a:ext uri="{FF2B5EF4-FFF2-40B4-BE49-F238E27FC236}">
                <a16:creationId xmlns:a16="http://schemas.microsoft.com/office/drawing/2014/main" id="{AA12F622-4A77-2B82-2532-5CF17F251FB7}"/>
              </a:ext>
            </a:extLst>
          </p:cNvPr>
          <p:cNvPicPr>
            <a:picLocks noGrp="1" noChangeAspect="1"/>
          </p:cNvPicPr>
          <p:nvPr>
            <p:ph sz="half" idx="2"/>
          </p:nvPr>
        </p:nvPicPr>
        <p:blipFill>
          <a:blip r:embed="rId4"/>
          <a:srcRect l="8783" r="14279" b="-1"/>
          <a:stretch>
            <a:fillRect/>
          </a:stretch>
        </p:blipFill>
        <p:spPr>
          <a:xfrm>
            <a:off x="-5597" y="10"/>
            <a:ext cx="7558541" cy="6857990"/>
          </a:xfrm>
          <a:prstGeom prst="rect">
            <a:avLst/>
          </a:prstGeom>
        </p:spPr>
      </p:pic>
      <p:grpSp>
        <p:nvGrpSpPr>
          <p:cNvPr id="270" name="Group 269">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71" name="Rectangle 270">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2"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3"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4" name="Rectangle 273">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5"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6"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7"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8"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9"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0"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1"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2"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3"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4"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5"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6"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7"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8"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89"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0"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1"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2"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3"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4"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5"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6"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7"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8"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99" name="Rectangle 298">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0"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1"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2"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3"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4"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5"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6"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7"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8"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09"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0"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1" name="Rectangle 310">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2"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3"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4"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5"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6"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7"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8"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19"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0"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1"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2"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3"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24"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p14="http://schemas.microsoft.com/office/powerpoint/2010/main" xmlns:a14="http://schemas.microsoft.com/office/drawing/2010/main" xmlns:a16="http://schemas.microsoft.com/office/drawing/2014/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 name="Content Placeholder 2">
            <a:extLst>
              <a:ext uri="{FF2B5EF4-FFF2-40B4-BE49-F238E27FC236}">
                <a16:creationId xmlns:a16="http://schemas.microsoft.com/office/drawing/2014/main" id="{9995A4B1-BEF7-D9C2-875E-5CDF98E2D0FD}"/>
              </a:ext>
            </a:extLst>
          </p:cNvPr>
          <p:cNvSpPr>
            <a:spLocks noGrp="1"/>
          </p:cNvSpPr>
          <p:nvPr>
            <p:ph sz="half" idx="1"/>
          </p:nvPr>
        </p:nvSpPr>
        <p:spPr>
          <a:xfrm>
            <a:off x="7962519" y="2249487"/>
            <a:ext cx="3084892" cy="3541714"/>
          </a:xfrm>
        </p:spPr>
        <p:txBody>
          <a:bodyPr vert="horz" lIns="91440" tIns="45720" rIns="91440" bIns="45720" rtlCol="0">
            <a:normAutofit/>
          </a:bodyPr>
          <a:lstStyle/>
          <a:p>
            <a:pPr>
              <a:lnSpc>
                <a:spcPct val="110000"/>
              </a:lnSpc>
            </a:pPr>
            <a:r>
              <a:rPr lang="en-US" sz="1500" b="1"/>
              <a:t>Article I Section 27 of the Pennsylvania constitution:</a:t>
            </a:r>
          </a:p>
          <a:p>
            <a:pPr marL="0" indent="0">
              <a:lnSpc>
                <a:spcPct val="110000"/>
              </a:lnSpc>
              <a:buNone/>
            </a:pPr>
            <a:r>
              <a:rPr lang="en-US" sz="1500" i="1"/>
              <a:t>The people have a right to clean air, pure water, and to the preservation of the natural, scenic, historic and esthetic values of the environment. Pennsylvania's public natural resources are the common property of all the people, including generations yet to come. As trustee of these resources, the Commonwealth shall conserve and maintain them for the benefit of all the people. </a:t>
            </a:r>
          </a:p>
        </p:txBody>
      </p:sp>
      <p:pic>
        <p:nvPicPr>
          <p:cNvPr id="7" name="Picture 6" descr="A logo of a river&#10;&#10;AI-generated content may be incorrect.">
            <a:extLst>
              <a:ext uri="{FF2B5EF4-FFF2-40B4-BE49-F238E27FC236}">
                <a16:creationId xmlns:a16="http://schemas.microsoft.com/office/drawing/2014/main" id="{1988501A-70E1-A36A-AA94-F9B84805B0EC}"/>
              </a:ext>
            </a:extLst>
          </p:cNvPr>
          <p:cNvPicPr>
            <a:picLocks noChangeAspect="1"/>
          </p:cNvPicPr>
          <p:nvPr/>
        </p:nvPicPr>
        <p:blipFill>
          <a:blip r:embed="rId5"/>
          <a:stretch>
            <a:fillRect/>
          </a:stretch>
        </p:blipFill>
        <p:spPr>
          <a:xfrm>
            <a:off x="11113428" y="5695951"/>
            <a:ext cx="1078572" cy="1162049"/>
          </a:xfrm>
          <a:prstGeom prst="rect">
            <a:avLst/>
          </a:prstGeom>
        </p:spPr>
      </p:pic>
    </p:spTree>
    <p:extLst>
      <p:ext uri="{BB962C8B-B14F-4D97-AF65-F5344CB8AC3E}">
        <p14:creationId xmlns:p14="http://schemas.microsoft.com/office/powerpoint/2010/main" val="3221469344"/>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1213B"/>
        </a:solidFill>
        <a:effectLst/>
      </p:bgPr>
    </p:bg>
    <p:spTree>
      <p:nvGrpSpPr>
        <p:cNvPr id="1" name="">
          <a:extLst>
            <a:ext uri="{FF2B5EF4-FFF2-40B4-BE49-F238E27FC236}">
              <a16:creationId xmlns:a16="http://schemas.microsoft.com/office/drawing/2014/main" id="{7FD8D274-2BF9-D345-CA1F-7DD896BA2C1E}"/>
            </a:ext>
          </a:extLst>
        </p:cNvPr>
        <p:cNvGrpSpPr/>
        <p:nvPr/>
      </p:nvGrpSpPr>
      <p:grpSpPr>
        <a:xfrm>
          <a:off x="0" y="0"/>
          <a:ext cx="0" cy="0"/>
          <a:chOff x="0" y="0"/>
          <a:chExt cx="0" cy="0"/>
        </a:xfrm>
      </p:grpSpPr>
      <p:sp>
        <p:nvSpPr>
          <p:cNvPr id="11" name="Rectangle 1">
            <a:extLst>
              <a:ext uri="{FF2B5EF4-FFF2-40B4-BE49-F238E27FC236}">
                <a16:creationId xmlns:a16="http://schemas.microsoft.com/office/drawing/2014/main" id="{03FA7CE2-EEE7-D3CC-6603-B7809CB080E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picture containing graphical user interface&#10;&#10;AI-generated content may be incorrect.">
            <a:extLst>
              <a:ext uri="{FF2B5EF4-FFF2-40B4-BE49-F238E27FC236}">
                <a16:creationId xmlns:a16="http://schemas.microsoft.com/office/drawing/2014/main" id="{445DDBDB-E323-6D18-DAA9-CCFA343513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009507891"/>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2A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1133</Words>
  <Application>Microsoft Office PowerPoint</Application>
  <PresentationFormat>Widescreen</PresentationFormat>
  <Paragraphs>174</Paragraphs>
  <Slides>25</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Aptos</vt:lpstr>
      <vt:lpstr>Aptos Display</vt:lpstr>
      <vt:lpstr>Arial</vt:lpstr>
      <vt:lpstr>Arial MT</vt:lpstr>
      <vt:lpstr>Calibri</vt:lpstr>
      <vt:lpstr>Tahoma</vt:lpstr>
      <vt:lpstr>Times New Roman</vt:lpstr>
      <vt:lpstr>Trebuchet MS</vt:lpstr>
      <vt:lpstr>Tw Cen MT</vt:lpstr>
      <vt:lpstr>Verdana</vt:lpstr>
      <vt:lpstr>1_Office Theme</vt:lpstr>
      <vt:lpstr>Circuit</vt:lpstr>
      <vt:lpstr>2_Office Theme</vt:lpstr>
      <vt:lpstr>PowerPoint Presentation</vt:lpstr>
      <vt:lpstr>Data Centers at the local level</vt:lpstr>
      <vt:lpstr>Demand for land</vt:lpstr>
      <vt:lpstr>What does a data center look like</vt:lpstr>
      <vt:lpstr>Water </vt:lpstr>
      <vt:lpstr>Air and Noise</vt:lpstr>
      <vt:lpstr>What Can You do?</vt:lpstr>
      <vt:lpstr>YOU HAVE a constitutional right</vt:lpstr>
      <vt:lpstr>PowerPoint Presentation</vt:lpstr>
      <vt:lpstr>Data Centers: Climate and Environmental Considerations</vt:lpstr>
      <vt:lpstr>1</vt:lpstr>
      <vt:lpstr>Load Growth: National Context</vt:lpstr>
      <vt:lpstr>Growth is Highly Concentrated</vt:lpstr>
      <vt:lpstr>State-Level Data Center Growth</vt:lpstr>
      <vt:lpstr>What's at Risk?</vt:lpstr>
      <vt:lpstr>Affordability at Risk</vt:lpstr>
      <vt:lpstr>Climate Targets at Risk</vt:lpstr>
      <vt:lpstr>Announced Nuclear Projects</vt:lpstr>
      <vt:lpstr>PowerPoint Presentation</vt:lpstr>
      <vt:lpstr>Existing Nuclear + Data Centers</vt:lpstr>
      <vt:lpstr>PowerPoint Presentation</vt:lpstr>
      <vt:lpstr>Steering Data Centers in the Right Direction</vt:lpstr>
      <vt:lpstr>Consumer Protections</vt:lpstr>
      <vt:lpstr>Ongoing Policy Opportunities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Yurkovich, Rebecca</dc:creator>
  <cp:lastModifiedBy>Yurkovich, Rebecca</cp:lastModifiedBy>
  <cp:revision>1</cp:revision>
  <dcterms:created xsi:type="dcterms:W3CDTF">2026-03-17T19:44:27Z</dcterms:created>
  <dcterms:modified xsi:type="dcterms:W3CDTF">2026-03-17T20:10:30Z</dcterms:modified>
</cp:coreProperties>
</file>