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4"/>
    <p:sldMasterId id="2147483690" r:id="rId5"/>
    <p:sldMasterId id="2147483691" r:id="rId6"/>
    <p:sldMasterId id="2147483716" r:id="rId7"/>
  </p:sldMasterIdLst>
  <p:notesMasterIdLst>
    <p:notesMasterId r:id="rId34"/>
  </p:notesMasterIdLst>
  <p:sldIdLst>
    <p:sldId id="467" r:id="rId8"/>
    <p:sldId id="466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</p:sldIdLst>
  <p:sldSz cx="9144000" cy="5143500" type="screen16x9"/>
  <p:notesSz cx="6858000" cy="9144000"/>
  <p:embeddedFontLst>
    <p:embeddedFont>
      <p:font typeface="Barlow" panose="00000500000000000000" pitchFamily="2" charset="0"/>
      <p:regular r:id="rId35"/>
      <p:bold r:id="rId36"/>
      <p:italic r:id="rId37"/>
      <p:boldItalic r:id="rId38"/>
    </p:embeddedFont>
    <p:embeddedFont>
      <p:font typeface="Barlow Light" panose="00000400000000000000" pitchFamily="2" charset="0"/>
      <p:regular r:id="rId39"/>
      <p:bold r:id="rId40"/>
      <p:italic r:id="rId41"/>
      <p:boldItalic r:id="rId42"/>
    </p:embeddedFont>
    <p:embeddedFont>
      <p:font typeface="Barlow Medium" panose="00000600000000000000" pitchFamily="2" charset="0"/>
      <p:regular r:id="rId43"/>
      <p:bold r:id="rId44"/>
      <p:italic r:id="rId45"/>
      <p:boldItalic r:id="rId46"/>
    </p:embeddedFont>
    <p:embeddedFont>
      <p:font typeface="IBM Plex Serif" panose="02060503050406000203" pitchFamily="18" charset="0"/>
      <p:regular r:id="rId47"/>
      <p:bold r:id="rId48"/>
      <p:italic r:id="rId49"/>
      <p:boldItalic r:id="rId50"/>
    </p:embeddedFont>
    <p:embeddedFont>
      <p:font typeface="Lato" panose="020F0502020204030203" pitchFamily="34" charset="0"/>
      <p:regular r:id="rId51"/>
      <p:bold r:id="rId52"/>
      <p:italic r:id="rId53"/>
      <p:boldItalic r:id="rId54"/>
    </p:embeddedFont>
    <p:embeddedFont>
      <p:font typeface="Montserrat" panose="00000500000000000000" pitchFamily="2" charset="0"/>
      <p:regular r:id="rId55"/>
      <p:bold r:id="rId56"/>
      <p:italic r:id="rId57"/>
      <p:boldItalic r:id="rId58"/>
    </p:embeddedFont>
    <p:embeddedFont>
      <p:font typeface="Roboto" panose="02000000000000000000" pitchFamily="2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CC2218-6FE7-EE22-C166-A9D2DF75DADF}" v="4" dt="2026-03-17T19:42:54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7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3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rkovich, Rebecca" userId="S::yurkovichr@co.delaware.pa.us::aae7b272-2922-477a-8b35-c274f69ed7d2" providerId="AD" clId="Web-{1FCC2218-6FE7-EE22-C166-A9D2DF75DADF}"/>
    <pc:docChg chg="addSld sldOrd addMainMaster">
      <pc:chgData name="Yurkovich, Rebecca" userId="S::yurkovichr@co.delaware.pa.us::aae7b272-2922-477a-8b35-c274f69ed7d2" providerId="AD" clId="Web-{1FCC2218-6FE7-EE22-C166-A9D2DF75DADF}" dt="2026-03-17T19:42:54.438" v="3"/>
      <pc:docMkLst>
        <pc:docMk/>
      </pc:docMkLst>
      <pc:sldChg chg="add ord">
        <pc:chgData name="Yurkovich, Rebecca" userId="S::yurkovichr@co.delaware.pa.us::aae7b272-2922-477a-8b35-c274f69ed7d2" providerId="AD" clId="Web-{1FCC2218-6FE7-EE22-C166-A9D2DF75DADF}" dt="2026-03-17T19:42:54.438" v="2"/>
        <pc:sldMkLst>
          <pc:docMk/>
          <pc:sldMk cId="30611567" sldId="466"/>
        </pc:sldMkLst>
      </pc:sldChg>
      <pc:sldChg chg="add ord">
        <pc:chgData name="Yurkovich, Rebecca" userId="S::yurkovichr@co.delaware.pa.us::aae7b272-2922-477a-8b35-c274f69ed7d2" providerId="AD" clId="Web-{1FCC2218-6FE7-EE22-C166-A9D2DF75DADF}" dt="2026-03-17T19:42:54.438" v="3"/>
        <pc:sldMkLst>
          <pc:docMk/>
          <pc:sldMk cId="2492336734" sldId="467"/>
        </pc:sldMkLst>
      </pc:sldChg>
      <pc:sldMasterChg chg="add addSldLayout">
        <pc:chgData name="Yurkovich, Rebecca" userId="S::yurkovichr@co.delaware.pa.us::aae7b272-2922-477a-8b35-c274f69ed7d2" providerId="AD" clId="Web-{1FCC2218-6FE7-EE22-C166-A9D2DF75DADF}" dt="2026-03-17T19:42:47.298" v="0"/>
        <pc:sldMasterMkLst>
          <pc:docMk/>
          <pc:sldMasterMk cId="1832882111" sldId="2147483716"/>
        </pc:sldMasterMkLst>
        <pc:sldLayoutChg chg="add">
          <pc:chgData name="Yurkovich, Rebecca" userId="S::yurkovichr@co.delaware.pa.us::aae7b272-2922-477a-8b35-c274f69ed7d2" providerId="AD" clId="Web-{1FCC2218-6FE7-EE22-C166-A9D2DF75DADF}" dt="2026-03-17T19:42:47.298" v="0"/>
          <pc:sldLayoutMkLst>
            <pc:docMk/>
            <pc:sldMasterMk cId="1832882111" sldId="2147483716"/>
            <pc:sldLayoutMk cId="579935919" sldId="2147483717"/>
          </pc:sldLayoutMkLst>
        </pc:sldLayoutChg>
        <pc:sldLayoutChg chg="add">
          <pc:chgData name="Yurkovich, Rebecca" userId="S::yurkovichr@co.delaware.pa.us::aae7b272-2922-477a-8b35-c274f69ed7d2" providerId="AD" clId="Web-{1FCC2218-6FE7-EE22-C166-A9D2DF75DADF}" dt="2026-03-17T19:42:47.298" v="0"/>
          <pc:sldLayoutMkLst>
            <pc:docMk/>
            <pc:sldMasterMk cId="1832882111" sldId="2147483716"/>
            <pc:sldLayoutMk cId="1220028782" sldId="2147483718"/>
          </pc:sldLayoutMkLst>
        </pc:sldLayoutChg>
        <pc:sldLayoutChg chg="add">
          <pc:chgData name="Yurkovich, Rebecca" userId="S::yurkovichr@co.delaware.pa.us::aae7b272-2922-477a-8b35-c274f69ed7d2" providerId="AD" clId="Web-{1FCC2218-6FE7-EE22-C166-A9D2DF75DADF}" dt="2026-03-17T19:42:47.298" v="0"/>
          <pc:sldLayoutMkLst>
            <pc:docMk/>
            <pc:sldMasterMk cId="1832882111" sldId="2147483716"/>
            <pc:sldLayoutMk cId="777660242" sldId="2147483719"/>
          </pc:sldLayoutMkLst>
        </pc:sldLayoutChg>
        <pc:sldLayoutChg chg="add">
          <pc:chgData name="Yurkovich, Rebecca" userId="S::yurkovichr@co.delaware.pa.us::aae7b272-2922-477a-8b35-c274f69ed7d2" providerId="AD" clId="Web-{1FCC2218-6FE7-EE22-C166-A9D2DF75DADF}" dt="2026-03-17T19:42:47.298" v="0"/>
          <pc:sldLayoutMkLst>
            <pc:docMk/>
            <pc:sldMasterMk cId="1832882111" sldId="2147483716"/>
            <pc:sldLayoutMk cId="3154123528" sldId="2147483720"/>
          </pc:sldLayoutMkLst>
        </pc:sldLayoutChg>
        <pc:sldLayoutChg chg="add">
          <pc:chgData name="Yurkovich, Rebecca" userId="S::yurkovichr@co.delaware.pa.us::aae7b272-2922-477a-8b35-c274f69ed7d2" providerId="AD" clId="Web-{1FCC2218-6FE7-EE22-C166-A9D2DF75DADF}" dt="2026-03-17T19:42:47.298" v="0"/>
          <pc:sldLayoutMkLst>
            <pc:docMk/>
            <pc:sldMasterMk cId="1832882111" sldId="2147483716"/>
            <pc:sldLayoutMk cId="2194698883" sldId="2147483721"/>
          </pc:sldLayoutMkLst>
        </pc:sldLayoutChg>
        <pc:sldLayoutChg chg="add">
          <pc:chgData name="Yurkovich, Rebecca" userId="S::yurkovichr@co.delaware.pa.us::aae7b272-2922-477a-8b35-c274f69ed7d2" providerId="AD" clId="Web-{1FCC2218-6FE7-EE22-C166-A9D2DF75DADF}" dt="2026-03-17T19:42:47.298" v="0"/>
          <pc:sldLayoutMkLst>
            <pc:docMk/>
            <pc:sldMasterMk cId="1832882111" sldId="2147483716"/>
            <pc:sldLayoutMk cId="1418269402" sldId="2147483722"/>
          </pc:sldLayoutMkLst>
        </pc:sldLayoutChg>
        <pc:sldLayoutChg chg="add">
          <pc:chgData name="Yurkovich, Rebecca" userId="S::yurkovichr@co.delaware.pa.us::aae7b272-2922-477a-8b35-c274f69ed7d2" providerId="AD" clId="Web-{1FCC2218-6FE7-EE22-C166-A9D2DF75DADF}" dt="2026-03-17T19:42:47.298" v="0"/>
          <pc:sldLayoutMkLst>
            <pc:docMk/>
            <pc:sldMasterMk cId="1832882111" sldId="2147483716"/>
            <pc:sldLayoutMk cId="2768802185" sldId="2147483723"/>
          </pc:sldLayoutMkLst>
        </pc:sldLayoutChg>
        <pc:sldLayoutChg chg="add">
          <pc:chgData name="Yurkovich, Rebecca" userId="S::yurkovichr@co.delaware.pa.us::aae7b272-2922-477a-8b35-c274f69ed7d2" providerId="AD" clId="Web-{1FCC2218-6FE7-EE22-C166-A9D2DF75DADF}" dt="2026-03-17T19:42:47.298" v="0"/>
          <pc:sldLayoutMkLst>
            <pc:docMk/>
            <pc:sldMasterMk cId="1832882111" sldId="2147483716"/>
            <pc:sldLayoutMk cId="283109762" sldId="2147483724"/>
          </pc:sldLayoutMkLst>
        </pc:sldLayoutChg>
        <pc:sldLayoutChg chg="add">
          <pc:chgData name="Yurkovich, Rebecca" userId="S::yurkovichr@co.delaware.pa.us::aae7b272-2922-477a-8b35-c274f69ed7d2" providerId="AD" clId="Web-{1FCC2218-6FE7-EE22-C166-A9D2DF75DADF}" dt="2026-03-17T19:42:47.298" v="0"/>
          <pc:sldLayoutMkLst>
            <pc:docMk/>
            <pc:sldMasterMk cId="1832882111" sldId="2147483716"/>
            <pc:sldLayoutMk cId="3232349785" sldId="2147483725"/>
          </pc:sldLayoutMkLst>
        </pc:sldLayoutChg>
        <pc:sldLayoutChg chg="add">
          <pc:chgData name="Yurkovich, Rebecca" userId="S::yurkovichr@co.delaware.pa.us::aae7b272-2922-477a-8b35-c274f69ed7d2" providerId="AD" clId="Web-{1FCC2218-6FE7-EE22-C166-A9D2DF75DADF}" dt="2026-03-17T19:42:47.298" v="0"/>
          <pc:sldLayoutMkLst>
            <pc:docMk/>
            <pc:sldMasterMk cId="1832882111" sldId="2147483716"/>
            <pc:sldLayoutMk cId="734328769" sldId="2147483726"/>
          </pc:sldLayoutMkLst>
        </pc:sldLayoutChg>
        <pc:sldLayoutChg chg="add">
          <pc:chgData name="Yurkovich, Rebecca" userId="S::yurkovichr@co.delaware.pa.us::aae7b272-2922-477a-8b35-c274f69ed7d2" providerId="AD" clId="Web-{1FCC2218-6FE7-EE22-C166-A9D2DF75DADF}" dt="2026-03-17T19:42:47.298" v="0"/>
          <pc:sldLayoutMkLst>
            <pc:docMk/>
            <pc:sldMasterMk cId="1832882111" sldId="2147483716"/>
            <pc:sldLayoutMk cId="2691571148" sldId="214748372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d053c3ccbf_0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d053c3ccbf_0_1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Melanie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eb7ffe9b1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eb7ffe9b1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Melanie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d053c3ccbf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d053c3ccbf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Melanie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ca57f2bcf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ca57f2bcf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d053c3ccbf_0_1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d053c3ccbf_0_1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Melanie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DCC </a:t>
            </a:r>
            <a:endParaRPr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All electric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700+ solar panels that produce 28% of building electrical use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Biophilic design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Mass timber structure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Maximize use of sustainable materials &amp; minimize use of Red List materials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No trays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All pre and post-consumer food waste is pulped and composted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MARTIN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Preserved historic facade and other materials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Pursuing Living Building Challenge Core certification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High energy efficiency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Rooftop solar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Connection to nature and the Crum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Accessibility features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c45811e904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c45811e904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Melanie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5eb7ffe9b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5eb7ffe9b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Clare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edb56805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edb56805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Clare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edb5680531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edb5680531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Clare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cd66b84d7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cd66b84d7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Clare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c45811e904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c45811e904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Clare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c45811e9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c45811e9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Clare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b7ffe9b1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b7ffe9b1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edb5680531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edb5680531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Melanie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edb5680531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edb5680531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Clare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d053c3ccbf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d053c3ccbf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Melanie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d053c3ccbf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d053c3ccbf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Hannah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eb7ffe9b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eb7ffe9b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Clare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d053c3ccbf_0_1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d053c3ccbf_0_1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Clare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c98d234d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c98d234d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Clare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c98d234d0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c98d234d09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Clare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5eb7ffe9b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5eb7ffe9b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Melanie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d053c3ccbf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d053c3ccbf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Melanie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053c3ccbf_0_1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Melanie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Geoexchange is the process of removing heat from campus buildings during summer, storing it in the earth, and then extracting it in the winter to heat campus buildings. </a:t>
            </a:r>
            <a:endParaRPr/>
          </a:p>
        </p:txBody>
      </p:sp>
      <p:sp>
        <p:nvSpPr>
          <p:cNvPr id="276" name="Google Shape;276;g2d053c3ccbf_0_1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250500" y="2037404"/>
            <a:ext cx="85206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400"/>
              <a:buFont typeface="Barlow Condensed ExtraBold"/>
              <a:buNone/>
              <a:defRPr sz="7400"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266725" y="187975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SemiBold"/>
              <a:buNone/>
              <a:defRPr sz="2000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ctrTitle"/>
          </p:nvPr>
        </p:nvSpPr>
        <p:spPr>
          <a:xfrm>
            <a:off x="250500" y="1885004"/>
            <a:ext cx="85206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400"/>
              <a:buFont typeface="Barlow Condensed ExtraBold"/>
              <a:buNone/>
              <a:defRPr sz="7400"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 b="1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8472458" y="74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 b="1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2"/>
          </p:nvPr>
        </p:nvSpPr>
        <p:spPr>
          <a:xfrm>
            <a:off x="4828745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ldNum" idx="12"/>
          </p:nvPr>
        </p:nvSpPr>
        <p:spPr>
          <a:xfrm>
            <a:off x="8472458" y="74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311700" y="1154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 b="1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472458" y="74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328535" y="1773825"/>
            <a:ext cx="6693000" cy="19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rlow SemiBold"/>
              <a:buNone/>
              <a:defRPr sz="2400"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7685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74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Barlow Condensed ExtraBold"/>
              <a:buNone/>
              <a:defRPr sz="4800"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Font typeface="Barlow Condensed ExtraBold"/>
              <a:buNone/>
              <a:defRPr sz="4200"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 SemiBold"/>
              <a:buNone/>
              <a:defRPr sz="2100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74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8472458" y="74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buNone/>
              <a:defRPr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solidFill>
          <a:srgbClr val="F9F7E5">
            <a:alpha val="3333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>
            <a:spLocks noGrp="1"/>
          </p:cNvSpPr>
          <p:nvPr>
            <p:ph type="pic" idx="2"/>
          </p:nvPr>
        </p:nvSpPr>
        <p:spPr>
          <a:xfrm>
            <a:off x="259375" y="627874"/>
            <a:ext cx="3335400" cy="3335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0" name="Google Shape;90;p23"/>
          <p:cNvSpPr txBox="1">
            <a:spLocks noGrp="1"/>
          </p:cNvSpPr>
          <p:nvPr>
            <p:ph type="ctrTitle"/>
          </p:nvPr>
        </p:nvSpPr>
        <p:spPr>
          <a:xfrm>
            <a:off x="3890200" y="1749300"/>
            <a:ext cx="4828500" cy="156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Font typeface="Montserrat ExtraLight"/>
              <a:buNone/>
              <a:defRPr sz="4500"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Montserrat ExtraLight"/>
              <a:buNone/>
              <a:defRPr sz="5200"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Montserrat ExtraLight"/>
              <a:buNone/>
              <a:defRPr sz="5200"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Montserrat ExtraLight"/>
              <a:buNone/>
              <a:defRPr sz="5200"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Montserrat ExtraLight"/>
              <a:buNone/>
              <a:defRPr sz="5200"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Montserrat ExtraLight"/>
              <a:buNone/>
              <a:defRPr sz="5200"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Montserrat ExtraLight"/>
              <a:buNone/>
              <a:defRPr sz="5200"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Montserrat ExtraLight"/>
              <a:buNone/>
              <a:defRPr sz="5200"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Montserrat ExtraLight"/>
              <a:buNone/>
              <a:defRPr sz="5200"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subTitle" idx="1"/>
          </p:nvPr>
        </p:nvSpPr>
        <p:spPr>
          <a:xfrm>
            <a:off x="3662500" y="3463475"/>
            <a:ext cx="5056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p23"/>
          <p:cNvSpPr/>
          <p:nvPr/>
        </p:nvSpPr>
        <p:spPr>
          <a:xfrm>
            <a:off x="6944866" y="293875"/>
            <a:ext cx="2758428" cy="792612"/>
          </a:xfrm>
          <a:prstGeom prst="flowChartTerminator">
            <a:avLst/>
          </a:prstGeom>
          <a:solidFill>
            <a:srgbClr val="005B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3"/>
          <p:cNvSpPr txBox="1"/>
          <p:nvPr/>
        </p:nvSpPr>
        <p:spPr>
          <a:xfrm>
            <a:off x="7151566" y="497725"/>
            <a:ext cx="22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9F7E5"/>
                </a:solidFill>
                <a:latin typeface="IBM Plex Serif"/>
                <a:ea typeface="IBM Plex Serif"/>
                <a:cs typeface="IBM Plex Serif"/>
                <a:sym typeface="IBM Plex Serif"/>
              </a:rPr>
              <a:t>Office of Sustainability</a:t>
            </a:r>
            <a:endParaRPr sz="1300">
              <a:solidFill>
                <a:srgbClr val="F9F7E5"/>
              </a:solidFill>
              <a:latin typeface="IBM Plex Serif"/>
              <a:ea typeface="IBM Plex Serif"/>
              <a:cs typeface="IBM Plex Serif"/>
              <a:sym typeface="IBM Plex Serif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title"/>
          </p:nvPr>
        </p:nvSpPr>
        <p:spPr>
          <a:xfrm>
            <a:off x="490250" y="1059750"/>
            <a:ext cx="5510400" cy="27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subTitle" idx="1"/>
          </p:nvPr>
        </p:nvSpPr>
        <p:spPr>
          <a:xfrm>
            <a:off x="490250" y="3900125"/>
            <a:ext cx="5805900" cy="7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9" name="Google Shape;99;p24"/>
          <p:cNvSpPr>
            <a:spLocks noGrp="1"/>
          </p:cNvSpPr>
          <p:nvPr>
            <p:ph type="pic" idx="2"/>
          </p:nvPr>
        </p:nvSpPr>
        <p:spPr>
          <a:xfrm>
            <a:off x="5722575" y="164525"/>
            <a:ext cx="3180000" cy="31800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25"/>
          <p:cNvSpPr>
            <a:spLocks noGrp="1"/>
          </p:cNvSpPr>
          <p:nvPr>
            <p:ph type="pic" idx="2"/>
          </p:nvPr>
        </p:nvSpPr>
        <p:spPr>
          <a:xfrm>
            <a:off x="4894375" y="419350"/>
            <a:ext cx="3927000" cy="39270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04" name="Google Shape;104;p25"/>
          <p:cNvGrpSpPr/>
          <p:nvPr/>
        </p:nvGrpSpPr>
        <p:grpSpPr>
          <a:xfrm>
            <a:off x="-957400" y="293875"/>
            <a:ext cx="5851776" cy="792612"/>
            <a:chOff x="-420500" y="293875"/>
            <a:chExt cx="5851776" cy="792612"/>
          </a:xfrm>
        </p:grpSpPr>
        <p:sp>
          <p:nvSpPr>
            <p:cNvPr id="105" name="Google Shape;105;p25"/>
            <p:cNvSpPr/>
            <p:nvPr/>
          </p:nvSpPr>
          <p:spPr>
            <a:xfrm>
              <a:off x="2913850" y="293875"/>
              <a:ext cx="2517426" cy="792612"/>
            </a:xfrm>
            <a:prstGeom prst="flowChartTerminator">
              <a:avLst/>
            </a:prstGeom>
            <a:solidFill>
              <a:srgbClr val="005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5"/>
            <p:cNvSpPr/>
            <p:nvPr/>
          </p:nvSpPr>
          <p:spPr>
            <a:xfrm>
              <a:off x="-420500" y="293875"/>
              <a:ext cx="4165200" cy="792600"/>
            </a:xfrm>
            <a:prstGeom prst="rect">
              <a:avLst/>
            </a:prstGeom>
            <a:solidFill>
              <a:srgbClr val="005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25"/>
          <p:cNvSpPr txBox="1">
            <a:spLocks noGrp="1"/>
          </p:cNvSpPr>
          <p:nvPr>
            <p:ph type="title"/>
          </p:nvPr>
        </p:nvSpPr>
        <p:spPr>
          <a:xfrm>
            <a:off x="179525" y="403825"/>
            <a:ext cx="457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26"/>
          <p:cNvGrpSpPr/>
          <p:nvPr/>
        </p:nvGrpSpPr>
        <p:grpSpPr>
          <a:xfrm rot="10800000">
            <a:off x="6591300" y="293875"/>
            <a:ext cx="5851776" cy="792612"/>
            <a:chOff x="-420500" y="293875"/>
            <a:chExt cx="5851776" cy="792612"/>
          </a:xfrm>
        </p:grpSpPr>
        <p:sp>
          <p:nvSpPr>
            <p:cNvPr id="110" name="Google Shape;110;p26"/>
            <p:cNvSpPr/>
            <p:nvPr/>
          </p:nvSpPr>
          <p:spPr>
            <a:xfrm>
              <a:off x="2913850" y="293875"/>
              <a:ext cx="2517426" cy="792612"/>
            </a:xfrm>
            <a:prstGeom prst="flowChartTerminator">
              <a:avLst/>
            </a:prstGeom>
            <a:solidFill>
              <a:srgbClr val="005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6"/>
            <p:cNvSpPr/>
            <p:nvPr/>
          </p:nvSpPr>
          <p:spPr>
            <a:xfrm>
              <a:off x="-420500" y="293875"/>
              <a:ext cx="4165200" cy="792600"/>
            </a:xfrm>
            <a:prstGeom prst="rect">
              <a:avLst/>
            </a:prstGeom>
            <a:solidFill>
              <a:srgbClr val="005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26"/>
          <p:cNvSpPr txBox="1">
            <a:spLocks noGrp="1"/>
          </p:cNvSpPr>
          <p:nvPr>
            <p:ph type="title"/>
          </p:nvPr>
        </p:nvSpPr>
        <p:spPr>
          <a:xfrm>
            <a:off x="6921675" y="403825"/>
            <a:ext cx="20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body" idx="1"/>
          </p:nvPr>
        </p:nvSpPr>
        <p:spPr>
          <a:xfrm>
            <a:off x="311700" y="403825"/>
            <a:ext cx="3841200" cy="42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>
            <a:spLocks noGrp="1"/>
          </p:cNvSpPr>
          <p:nvPr>
            <p:ph type="title"/>
          </p:nvPr>
        </p:nvSpPr>
        <p:spPr>
          <a:xfrm>
            <a:off x="6921675" y="403825"/>
            <a:ext cx="20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body" idx="1"/>
          </p:nvPr>
        </p:nvSpPr>
        <p:spPr>
          <a:xfrm>
            <a:off x="4631250" y="1380875"/>
            <a:ext cx="3841200" cy="31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18" name="Google Shape;118;p27"/>
          <p:cNvGrpSpPr/>
          <p:nvPr/>
        </p:nvGrpSpPr>
        <p:grpSpPr>
          <a:xfrm rot="10800000">
            <a:off x="6591300" y="293875"/>
            <a:ext cx="5851776" cy="792612"/>
            <a:chOff x="-420500" y="293875"/>
            <a:chExt cx="5851776" cy="792612"/>
          </a:xfrm>
        </p:grpSpPr>
        <p:sp>
          <p:nvSpPr>
            <p:cNvPr id="119" name="Google Shape;119;p27"/>
            <p:cNvSpPr/>
            <p:nvPr/>
          </p:nvSpPr>
          <p:spPr>
            <a:xfrm>
              <a:off x="2913850" y="293875"/>
              <a:ext cx="2517426" cy="792612"/>
            </a:xfrm>
            <a:prstGeom prst="flowChartTerminator">
              <a:avLst/>
            </a:prstGeom>
            <a:solidFill>
              <a:srgbClr val="005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7"/>
            <p:cNvSpPr/>
            <p:nvPr/>
          </p:nvSpPr>
          <p:spPr>
            <a:xfrm>
              <a:off x="-420500" y="293875"/>
              <a:ext cx="4165200" cy="792600"/>
            </a:xfrm>
            <a:prstGeom prst="rect">
              <a:avLst/>
            </a:prstGeom>
            <a:solidFill>
              <a:srgbClr val="005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" name="Google Shape;122;p27"/>
          <p:cNvSpPr txBox="1">
            <a:spLocks noGrp="1"/>
          </p:cNvSpPr>
          <p:nvPr>
            <p:ph type="body" idx="2"/>
          </p:nvPr>
        </p:nvSpPr>
        <p:spPr>
          <a:xfrm>
            <a:off x="439475" y="1380875"/>
            <a:ext cx="3841200" cy="31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00100" cy="21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body" idx="2"/>
          </p:nvPr>
        </p:nvSpPr>
        <p:spPr>
          <a:xfrm>
            <a:off x="4732200" y="1152475"/>
            <a:ext cx="4100100" cy="21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7" name="Google Shape;12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" name="Google Shape;128;p28"/>
          <p:cNvSpPr>
            <a:spLocks noGrp="1"/>
          </p:cNvSpPr>
          <p:nvPr>
            <p:ph type="pic" idx="3"/>
          </p:nvPr>
        </p:nvSpPr>
        <p:spPr>
          <a:xfrm>
            <a:off x="100" y="3495050"/>
            <a:ext cx="9144000" cy="1247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arlow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arlow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70" name="Google Shape;170;p3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88" name="Google Shape;188;p4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89" name="Google Shape;189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4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96" name="Google Shape;196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42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3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3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BDEB0-53FC-F0C4-B93E-424C014F5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4D591-E5C2-2EA9-CB27-BED5C8C87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4A4CA-A352-B653-6912-D337B4CD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E63E8-2368-64CE-9A04-2F880C3F3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6057B-4987-799B-0C70-C1AC30B5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3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F5212-2034-4105-FF97-94DECCE62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A6842-3CFB-D910-82D4-12801A164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9D4F8-4569-6813-6C42-BDD4E1DA6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E4706-559B-F4C8-6C2D-1783EC94E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6E054-FDA4-8704-AB4B-E560FDAC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2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67196-2D4E-F843-3986-75695105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EDEAD-BAFB-251E-A35A-E7CD74459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3822C-8FC3-E49D-FF40-785C61A30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8F131-5BD8-56C7-44A9-7CFE0A2BE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84BF7-9FE8-0387-772B-493ABD21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6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F1C5E-19DC-8DB7-F0D0-AC525A2FB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3F224-BD0D-B67A-4F02-B386402BF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3ACAD-FEFB-78FB-58F4-E6A4C05F4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6D3A9-17A7-50EC-969D-D0458952E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0E5BB-916F-F5A4-235C-EF5B4E657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06FA7-9ADD-6E02-1B76-E3945A16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2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892A-1EC5-5438-3316-43BD8636C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00E55-B998-ABA0-7187-68754064E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7871B-A6C7-1479-68A8-80C2EAA43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709101-4161-531F-258E-C3D903670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2B924B-FD98-D654-A934-755C5ED35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059A8-F7D4-3B1D-73C2-9323F3384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835706-1C1F-7829-7A54-5BD70A96F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BFD1CF-60E9-F144-E695-F710B8C3C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9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4C15-A163-F152-9654-62364A8E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9DF0F5-D44C-1F76-1CE7-3A29C3061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35EB7-14E9-FF28-962B-C79F0882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4E644-E45E-1204-D327-D1C5FD4A6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6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387479-715A-39B5-93FF-3D7A8F8A0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8D33F9-CD07-251A-C74F-F82CD60B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1285F-3BB8-E3E5-31EF-83CD0DA4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0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CD1D2-5F32-92C1-1C8F-1F8286D2C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E9BD1-611B-D14A-95DD-A31B8A27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CDD96-AF3C-7D6A-3052-E31189B8B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B358F-96F0-3941-E41C-3AA07D25B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66AE2-0DDD-A7E0-8C95-FB48D1BE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56A5A-A3BF-1FF4-62B1-2C078B9C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5D703-4C98-FA21-B0D0-FF7701C54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A47BC9-FCE4-F87D-FD85-8A8F93BA8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425912-FE3E-7C13-8BEF-B3F63D75E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5B16F-EF5F-1375-756E-193D7BFB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85408-9754-0900-E48E-4AB1DCB0C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E15AF-C701-BFC5-2D8F-59F3E895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49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CD951-46AF-95FE-4FAC-2474D67B7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30FC60-B7B7-F8A0-CA64-C0D417CB0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D120E-68A9-219C-F13A-BD3228F37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3BF7F-2374-15AD-1A67-FBD9D3C56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6DEA8-9281-611B-670D-65C7CEB9F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2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0C01E-D2A5-C075-235D-ACCDBA6C36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6E0D3-61F8-3757-7025-AC7A641841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2B50E-4300-66D4-09DF-3B9919197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1EE3A-F2CE-6448-4179-C80532311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9006A-913A-57C5-E7F6-3BB28EE8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7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arlow"/>
              <a:buNone/>
              <a:defRPr sz="33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38" name="Google Shape;138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39" name="Google Shape;139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40" name="Google Shape;140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566D13-3070-4F31-CEAE-1701DADC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31F41-72F8-97AD-FEA8-A44DCCA92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F2194-16C2-3AAE-EFE8-2CC8583B9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8E-300D-63A1-DCCE-605123E09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62F2E-20EF-CD2D-6C54-B77F4FE69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8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warthmore.edu/sustainability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g"/><Relationship Id="rId4" Type="http://schemas.openxmlformats.org/officeDocument/2006/relationships/hyperlink" Target="mailto:sustainability@swarthmore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1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E94E83-B7EA-D10F-3D9E-1784BD4D8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389E6C44-E54B-D5CF-1257-333266725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pic>
        <p:nvPicPr>
          <p:cNvPr id="4" name="Picture 3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D2F52FDF-A89C-B126-33A1-B40E252FD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3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2"/>
          <p:cNvSpPr txBox="1"/>
          <p:nvPr/>
        </p:nvSpPr>
        <p:spPr>
          <a:xfrm>
            <a:off x="408725" y="1193050"/>
            <a:ext cx="4852800" cy="29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2035 carbon neutrality commitment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20X35 is our comprehensive plan to completely decarbonize our energy system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Three main aspects: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○"/>
            </a:pPr>
            <a:r>
              <a:rPr lang="en" sz="18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Combustion-free heating &amp; cooling through geoexchange</a:t>
            </a:r>
            <a:endParaRPr sz="18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○"/>
            </a:pPr>
            <a:r>
              <a:rPr lang="en" sz="18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Transition to 100% renewable energy</a:t>
            </a:r>
            <a:endParaRPr sz="18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3429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Barlow"/>
              <a:buChar char="○"/>
            </a:pPr>
            <a:r>
              <a:rPr lang="en" sz="18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Energy efficiency &amp; resilience</a:t>
            </a:r>
            <a:endParaRPr sz="1800" b="1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72" name="Google Shape;272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ZERO BY THIRTY-FIVE</a:t>
            </a:r>
            <a:endParaRPr/>
          </a:p>
        </p:txBody>
      </p:sp>
      <p:pic>
        <p:nvPicPr>
          <p:cNvPr id="273" name="Google Shape;273;p52"/>
          <p:cNvPicPr preferRelativeResize="0"/>
          <p:nvPr/>
        </p:nvPicPr>
        <p:blipFill rotWithShape="1">
          <a:blip r:embed="rId3">
            <a:alphaModFix/>
          </a:blip>
          <a:srcRect l="28881" r="4770"/>
          <a:stretch/>
        </p:blipFill>
        <p:spPr>
          <a:xfrm>
            <a:off x="5556750" y="1279075"/>
            <a:ext cx="3141300" cy="31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3"/>
          <p:cNvSpPr/>
          <p:nvPr/>
        </p:nvSpPr>
        <p:spPr>
          <a:xfrm>
            <a:off x="247829" y="3597878"/>
            <a:ext cx="1322400" cy="1349100"/>
          </a:xfrm>
          <a:prstGeom prst="rect">
            <a:avLst/>
          </a:prstGeom>
          <a:solidFill>
            <a:srgbClr val="FFDF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279" name="Google Shape;279;p53"/>
          <p:cNvSpPr/>
          <p:nvPr/>
        </p:nvSpPr>
        <p:spPr>
          <a:xfrm>
            <a:off x="5883324" y="3597878"/>
            <a:ext cx="1322400" cy="1349100"/>
          </a:xfrm>
          <a:prstGeom prst="rect">
            <a:avLst/>
          </a:prstGeom>
          <a:solidFill>
            <a:srgbClr val="FFDF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pic>
        <p:nvPicPr>
          <p:cNvPr id="280" name="Google Shape;280;p53"/>
          <p:cNvPicPr preferRelativeResize="0"/>
          <p:nvPr/>
        </p:nvPicPr>
        <p:blipFill rotWithShape="1">
          <a:blip r:embed="rId4">
            <a:alphaModFix/>
          </a:blip>
          <a:srcRect b="3232"/>
          <a:stretch/>
        </p:blipFill>
        <p:spPr>
          <a:xfrm>
            <a:off x="0" y="0"/>
            <a:ext cx="707967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9675" y="0"/>
            <a:ext cx="20643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ELEMENTS OF 20X35</a:t>
            </a:r>
            <a:endParaRPr/>
          </a:p>
        </p:txBody>
      </p:sp>
      <p:sp>
        <p:nvSpPr>
          <p:cNvPr id="287" name="Google Shape;287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95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Buildings connected to geoexchange system (Alice Paul, David Kemp, Dining &amp; Community Commons, Kohlberg, Lang Music, Martin, Mertz, Parrish (partial), Pearson, Singer</a:t>
            </a:r>
            <a:endParaRPr sz="1900"/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Distribution to four quadrants of campus</a:t>
            </a:r>
            <a:endParaRPr sz="1900"/>
          </a:p>
          <a:p>
            <a:pPr marL="457200" lvl="0" indent="-349250" algn="l" rtl="0">
              <a:spcBef>
                <a:spcPts val="1000"/>
              </a:spcBef>
              <a:spcAft>
                <a:spcPts val="1000"/>
              </a:spcAft>
              <a:buSzPts val="1900"/>
              <a:buChar char="●"/>
            </a:pPr>
            <a:r>
              <a:rPr lang="en" sz="1900"/>
              <a:t>Backup generation for energy resilience and reliability </a:t>
            </a:r>
            <a:endParaRPr sz="1900"/>
          </a:p>
        </p:txBody>
      </p:sp>
      <p:pic>
        <p:nvPicPr>
          <p:cNvPr id="288" name="Google Shape;288;p54" title="Screenshot 2025-05-29 at 12.57.4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7425" y="445025"/>
            <a:ext cx="3095914" cy="412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RENEWABLE ENERGY</a:t>
            </a:r>
            <a:endParaRPr/>
          </a:p>
        </p:txBody>
      </p:sp>
      <p:sp>
        <p:nvSpPr>
          <p:cNvPr id="294" name="Google Shape;294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37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Geoexchange allows us to electrify our campus heating and cooling, which support the College’s ongoing efforts to transition to 100% renewable energy.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/>
              <a:t>We’re partnering with 8 other colleges and universities to buy renewable electricity from a new solar farm in Kentucky. </a:t>
            </a:r>
            <a:endParaRPr sz="1800"/>
          </a:p>
        </p:txBody>
      </p:sp>
      <p:pic>
        <p:nvPicPr>
          <p:cNvPr id="295" name="Google Shape;295;p55"/>
          <p:cNvPicPr preferRelativeResize="0"/>
          <p:nvPr/>
        </p:nvPicPr>
        <p:blipFill rotWithShape="1">
          <a:blip r:embed="rId3">
            <a:alphaModFix/>
          </a:blip>
          <a:srcRect l="2131" r="5609" b="17560"/>
          <a:stretch/>
        </p:blipFill>
        <p:spPr>
          <a:xfrm>
            <a:off x="5083850" y="402015"/>
            <a:ext cx="3508500" cy="20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5"/>
          <p:cNvPicPr preferRelativeResize="0"/>
          <p:nvPr/>
        </p:nvPicPr>
        <p:blipFill rotWithShape="1">
          <a:blip r:embed="rId4">
            <a:alphaModFix/>
          </a:blip>
          <a:srcRect l="17491" t="6578" r="2644" b="24618"/>
          <a:stretch/>
        </p:blipFill>
        <p:spPr>
          <a:xfrm>
            <a:off x="5083850" y="2571750"/>
            <a:ext cx="3508500" cy="19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6"/>
          <p:cNvSpPr txBox="1">
            <a:spLocks noGrp="1"/>
          </p:cNvSpPr>
          <p:nvPr>
            <p:ph type="ctrTitle"/>
          </p:nvPr>
        </p:nvSpPr>
        <p:spPr>
          <a:xfrm>
            <a:off x="250425" y="1962600"/>
            <a:ext cx="70290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060"/>
              <a:t>GREEN BUILDING</a:t>
            </a:r>
            <a:endParaRPr sz="5060"/>
          </a:p>
        </p:txBody>
      </p:sp>
      <p:pic>
        <p:nvPicPr>
          <p:cNvPr id="302" name="Google Shape;302;p56" title="Screenshot 2025-05-29 at 7.15.1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500" y="3323500"/>
            <a:ext cx="7028850" cy="17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7"/>
          <p:cNvSpPr txBox="1">
            <a:spLocks noGrp="1"/>
          </p:cNvSpPr>
          <p:nvPr>
            <p:ph type="title"/>
          </p:nvPr>
        </p:nvSpPr>
        <p:spPr>
          <a:xfrm>
            <a:off x="311700" y="243875"/>
            <a:ext cx="447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DINING CENTER &amp; COMMUNITY COMMONS</a:t>
            </a:r>
            <a:endParaRPr/>
          </a:p>
        </p:txBody>
      </p:sp>
      <p:pic>
        <p:nvPicPr>
          <p:cNvPr id="308" name="Google Shape;308;p57"/>
          <p:cNvPicPr preferRelativeResize="0"/>
          <p:nvPr/>
        </p:nvPicPr>
        <p:blipFill rotWithShape="1">
          <a:blip r:embed="rId3">
            <a:alphaModFix/>
          </a:blip>
          <a:srcRect l="3145" r="7497"/>
          <a:stretch/>
        </p:blipFill>
        <p:spPr>
          <a:xfrm>
            <a:off x="218700" y="1216300"/>
            <a:ext cx="4565699" cy="34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57" title="2025_10_07_GCmhs04_A.jpg"/>
          <p:cNvPicPr preferRelativeResize="0"/>
          <p:nvPr/>
        </p:nvPicPr>
        <p:blipFill rotWithShape="1">
          <a:blip r:embed="rId4">
            <a:alphaModFix/>
          </a:blip>
          <a:srcRect r="11809"/>
          <a:stretch/>
        </p:blipFill>
        <p:spPr>
          <a:xfrm>
            <a:off x="4913625" y="1216300"/>
            <a:ext cx="3999227" cy="34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7"/>
          <p:cNvSpPr txBox="1">
            <a:spLocks noGrp="1"/>
          </p:cNvSpPr>
          <p:nvPr>
            <p:ph type="title"/>
          </p:nvPr>
        </p:nvSpPr>
        <p:spPr>
          <a:xfrm>
            <a:off x="5502709" y="445025"/>
            <a:ext cx="305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MARTIN HALL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ROOFS </a:t>
            </a:r>
            <a:endParaRPr/>
          </a:p>
        </p:txBody>
      </p:sp>
      <p:pic>
        <p:nvPicPr>
          <p:cNvPr id="316" name="Google Shape;316;p58" title="211005_bees_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5"/>
            <a:ext cx="4545050" cy="305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8" title="IMG_929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702600"/>
            <a:ext cx="4545050" cy="30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9"/>
          <p:cNvSpPr txBox="1">
            <a:spLocks noGrp="1"/>
          </p:cNvSpPr>
          <p:nvPr>
            <p:ph type="ctrTitle"/>
          </p:nvPr>
        </p:nvSpPr>
        <p:spPr>
          <a:xfrm>
            <a:off x="250425" y="1810025"/>
            <a:ext cx="70290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060"/>
              <a:t>ZERO WASTE</a:t>
            </a:r>
            <a:endParaRPr sz="5060"/>
          </a:p>
        </p:txBody>
      </p:sp>
      <p:pic>
        <p:nvPicPr>
          <p:cNvPr id="323" name="Google Shape;323;p59" title="Screenshot 2025-05-29 at 7.15.1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500" y="3323500"/>
            <a:ext cx="7028850" cy="17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44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lang="en" sz="2100"/>
              <a:t>Swarthmore College is committed to </a:t>
            </a:r>
            <a:r>
              <a:rPr lang="en" sz="2100" b="1"/>
              <a:t>achieving zero waste by 2035.</a:t>
            </a:r>
            <a:endParaRPr sz="2100" b="1"/>
          </a:p>
          <a:p>
            <a:pPr marL="457200" lvl="0" indent="-3619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lang="en" sz="2100"/>
              <a:t>This includes embedding a </a:t>
            </a:r>
            <a:r>
              <a:rPr lang="en" sz="2100" b="1"/>
              <a:t>zero waste mindset </a:t>
            </a:r>
            <a:r>
              <a:rPr lang="en" sz="2100"/>
              <a:t>into campus culture, achieving a </a:t>
            </a:r>
            <a:r>
              <a:rPr lang="en" sz="2100" b="1"/>
              <a:t>25% per capita reduction of waste</a:t>
            </a:r>
            <a:r>
              <a:rPr lang="en" sz="2100"/>
              <a:t>, and achieving </a:t>
            </a:r>
            <a:r>
              <a:rPr lang="en" sz="2100" b="1"/>
              <a:t>90% waste diversion.</a:t>
            </a:r>
            <a:endParaRPr sz="2100" b="1"/>
          </a:p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29" name="Google Shape;329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ZERO WASTE COMMITMENT</a:t>
            </a:r>
            <a:endParaRPr/>
          </a:p>
        </p:txBody>
      </p:sp>
      <p:pic>
        <p:nvPicPr>
          <p:cNvPr id="330" name="Google Shape;330;p6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1850" r="21850"/>
          <a:stretch/>
        </p:blipFill>
        <p:spPr>
          <a:xfrm rot="-5400000">
            <a:off x="5018525" y="860800"/>
            <a:ext cx="3611100" cy="3611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70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Campus-wide composting and recycling 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Worthmore Free Store and move-out collection process 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Reusable utensils and takeout containers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Education and behavior change initiatives</a:t>
            </a:r>
            <a:endParaRPr sz="21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36" name="Google Shape;336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ZERO WASTE INITIATIVES</a:t>
            </a:r>
            <a:endParaRPr/>
          </a:p>
        </p:txBody>
      </p:sp>
      <p:sp>
        <p:nvSpPr>
          <p:cNvPr id="337" name="Google Shape;337;p61"/>
          <p:cNvSpPr txBox="1"/>
          <p:nvPr/>
        </p:nvSpPr>
        <p:spPr>
          <a:xfrm>
            <a:off x="545700" y="4203660"/>
            <a:ext cx="7848900" cy="6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46% of waste diverted away from incineration in 2024-2025</a:t>
            </a:r>
            <a:endParaRPr sz="21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38" name="Google Shape;338;p61" title="230929_waste_028.jpg"/>
          <p:cNvPicPr preferRelativeResize="0"/>
          <p:nvPr/>
        </p:nvPicPr>
        <p:blipFill rotWithShape="1">
          <a:blip r:embed="rId3">
            <a:alphaModFix/>
          </a:blip>
          <a:srcRect l="5015"/>
          <a:stretch/>
        </p:blipFill>
        <p:spPr>
          <a:xfrm>
            <a:off x="4572000" y="1228675"/>
            <a:ext cx="4133228" cy="288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1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F1C403-1306-629B-747B-39A906808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FA5153AA-278A-0F62-C832-83A818E54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2152F124-D052-79FE-A51F-1C9113157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2"/>
          <p:cNvSpPr txBox="1">
            <a:spLocks noGrp="1"/>
          </p:cNvSpPr>
          <p:nvPr>
            <p:ph type="ctrTitle"/>
          </p:nvPr>
        </p:nvSpPr>
        <p:spPr>
          <a:xfrm>
            <a:off x="250425" y="1810025"/>
            <a:ext cx="70290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060"/>
              <a:t>FOOD SYSTEMS</a:t>
            </a:r>
            <a:endParaRPr sz="5060"/>
          </a:p>
        </p:txBody>
      </p:sp>
      <p:pic>
        <p:nvPicPr>
          <p:cNvPr id="344" name="Google Shape;344;p62" title="Screenshot 2025-05-29 at 7.15.1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500" y="3323500"/>
            <a:ext cx="7028850" cy="17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3"/>
          <p:cNvSpPr txBox="1">
            <a:spLocks noGrp="1"/>
          </p:cNvSpPr>
          <p:nvPr>
            <p:ph type="body" idx="1"/>
          </p:nvPr>
        </p:nvSpPr>
        <p:spPr>
          <a:xfrm>
            <a:off x="311700" y="1170088"/>
            <a:ext cx="3970800" cy="30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51948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Our Food Course</a:t>
            </a:r>
            <a:endParaRPr sz="2100"/>
          </a:p>
          <a:p>
            <a:pPr marL="457200" lvl="0" indent="-35194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Garden Collective </a:t>
            </a:r>
            <a:endParaRPr sz="2100"/>
          </a:p>
          <a:p>
            <a:pPr marL="457200" lvl="0" indent="-35194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Good Food Garden</a:t>
            </a:r>
            <a:endParaRPr sz="2100"/>
          </a:p>
          <a:p>
            <a:pPr marL="457200" lvl="0" indent="-35194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Food Recovery Fridge</a:t>
            </a:r>
            <a:endParaRPr sz="2100"/>
          </a:p>
          <a:p>
            <a:pPr marL="457200" lvl="0" indent="-35194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PSRF projects</a:t>
            </a:r>
            <a:endParaRPr sz="2100"/>
          </a:p>
          <a:p>
            <a:pPr marL="457200" lvl="0" indent="-35194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Programing through the Dining Center </a:t>
            </a:r>
            <a:endParaRPr sz="21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50" name="Google Shape;350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SYSTEMS</a:t>
            </a:r>
            <a:endParaRPr/>
          </a:p>
        </p:txBody>
      </p:sp>
      <p:pic>
        <p:nvPicPr>
          <p:cNvPr id="351" name="Google Shape;351;p63" title="gardeningevent-9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4450" y="1100194"/>
            <a:ext cx="4294098" cy="2843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4"/>
          <p:cNvSpPr txBox="1">
            <a:spLocks noGrp="1"/>
          </p:cNvSpPr>
          <p:nvPr>
            <p:ph type="ctrTitle"/>
          </p:nvPr>
        </p:nvSpPr>
        <p:spPr>
          <a:xfrm>
            <a:off x="250425" y="1810025"/>
            <a:ext cx="70290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060"/>
              <a:t>STUDENT OPPORTUNITIES</a:t>
            </a:r>
            <a:endParaRPr sz="5060"/>
          </a:p>
        </p:txBody>
      </p:sp>
      <p:pic>
        <p:nvPicPr>
          <p:cNvPr id="357" name="Google Shape;357;p64" title="Screenshot 2025-05-29 at 7.15.1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500" y="3323500"/>
            <a:ext cx="7028850" cy="17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DEVELOPING SUSTAINABILITY LEADERS</a:t>
            </a:r>
            <a:endParaRPr/>
          </a:p>
        </p:txBody>
      </p:sp>
      <p:sp>
        <p:nvSpPr>
          <p:cNvPr id="363" name="Google Shape;363;p65"/>
          <p:cNvSpPr txBox="1"/>
          <p:nvPr/>
        </p:nvSpPr>
        <p:spPr>
          <a:xfrm>
            <a:off x="472825" y="1081850"/>
            <a:ext cx="80496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11111"/>
                </a:solidFill>
                <a:latin typeface="Barlow"/>
                <a:ea typeface="Barlow"/>
                <a:cs typeface="Barlow"/>
                <a:sym typeface="Barlow"/>
              </a:rPr>
              <a:t>Our campus sustainability initiatives establish Swarthmore College as a leader in sustainability in higher education, modeling what a zero waste and decarbonized campus looks like and providing a backdrop for our students to become the </a:t>
            </a:r>
            <a:r>
              <a:rPr lang="en" sz="2000" b="1">
                <a:solidFill>
                  <a:srgbClr val="111111"/>
                </a:solidFill>
                <a:latin typeface="Barlow"/>
                <a:ea typeface="Barlow"/>
                <a:cs typeface="Barlow"/>
                <a:sym typeface="Barlow"/>
              </a:rPr>
              <a:t>next generation of sustainability leaders. </a:t>
            </a:r>
            <a:endParaRPr sz="1700" b="1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64" name="Google Shape;364;p65" title="251003_waste_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750" y="2561975"/>
            <a:ext cx="2830300" cy="187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65" title="IMG_517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7050" y="2522288"/>
            <a:ext cx="1457725" cy="19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65" title="DSC0460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4775" y="2561975"/>
            <a:ext cx="2819937" cy="187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65" title="IMG_6628.jpg"/>
          <p:cNvPicPr preferRelativeResize="0"/>
          <p:nvPr/>
        </p:nvPicPr>
        <p:blipFill rotWithShape="1">
          <a:blip r:embed="rId6">
            <a:alphaModFix/>
          </a:blip>
          <a:srcRect l="27892"/>
          <a:stretch/>
        </p:blipFill>
        <p:spPr>
          <a:xfrm>
            <a:off x="7155725" y="2561975"/>
            <a:ext cx="1806986" cy="18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6"/>
          <p:cNvSpPr txBox="1">
            <a:spLocks noGrp="1"/>
          </p:cNvSpPr>
          <p:nvPr>
            <p:ph type="body" idx="1"/>
          </p:nvPr>
        </p:nvSpPr>
        <p:spPr>
          <a:xfrm>
            <a:off x="311700" y="1246250"/>
            <a:ext cx="4799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200"/>
              <a:buFont typeface="Barlow"/>
              <a:buChar char="●"/>
            </a:pPr>
            <a:r>
              <a:rPr lang="en" sz="2200">
                <a:solidFill>
                  <a:srgbClr val="111111"/>
                </a:solidFill>
              </a:rPr>
              <a:t>President’s Sustainability Research Fellowship</a:t>
            </a:r>
            <a:endParaRPr sz="2200">
              <a:solidFill>
                <a:srgbClr val="111111"/>
              </a:solidFill>
            </a:endParaRPr>
          </a:p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200"/>
              <a:buFont typeface="Lato"/>
              <a:buChar char="●"/>
            </a:pPr>
            <a:r>
              <a:rPr lang="en" sz="2200">
                <a:solidFill>
                  <a:srgbClr val="111111"/>
                </a:solidFill>
              </a:rPr>
              <a:t>Green Advisors</a:t>
            </a:r>
            <a:endParaRPr sz="2200">
              <a:solidFill>
                <a:srgbClr val="111111"/>
              </a:solidFill>
            </a:endParaRPr>
          </a:p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200"/>
              <a:buFont typeface="Lato"/>
              <a:buChar char="●"/>
            </a:pPr>
            <a:r>
              <a:rPr lang="en" sz="2200">
                <a:solidFill>
                  <a:srgbClr val="111111"/>
                </a:solidFill>
              </a:rPr>
              <a:t>Internships (Academic &amp; Summer)</a:t>
            </a:r>
            <a:endParaRPr sz="2200">
              <a:solidFill>
                <a:srgbClr val="111111"/>
              </a:solidFill>
            </a:endParaRPr>
          </a:p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200"/>
              <a:buFont typeface="Lato"/>
              <a:buChar char="●"/>
            </a:pPr>
            <a:r>
              <a:rPr lang="en" sz="2200">
                <a:solidFill>
                  <a:srgbClr val="111111"/>
                </a:solidFill>
              </a:rPr>
              <a:t>Food Recovery Fridge Liaisons</a:t>
            </a:r>
            <a:endParaRPr sz="2200">
              <a:solidFill>
                <a:srgbClr val="111111"/>
              </a:solidFill>
            </a:endParaRPr>
          </a:p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200"/>
              <a:buFont typeface="Lato"/>
              <a:buChar char="●"/>
            </a:pPr>
            <a:r>
              <a:rPr lang="en" sz="2200">
                <a:solidFill>
                  <a:srgbClr val="111111"/>
                </a:solidFill>
              </a:rPr>
              <a:t>Environmental Studies Program</a:t>
            </a:r>
            <a:endParaRPr sz="2200">
              <a:solidFill>
                <a:srgbClr val="111111"/>
              </a:solidFill>
            </a:endParaRPr>
          </a:p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200"/>
              <a:buFont typeface="Lato"/>
              <a:buChar char="●"/>
            </a:pPr>
            <a:r>
              <a:rPr lang="en" sz="2200">
                <a:solidFill>
                  <a:srgbClr val="111111"/>
                </a:solidFill>
              </a:rPr>
              <a:t>Environmental Justice and Community Resilience Program</a:t>
            </a:r>
            <a:endParaRPr sz="2200">
              <a:solidFill>
                <a:srgbClr val="11111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73" name="Google Shape;373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9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OPPORTUNITIES</a:t>
            </a:r>
            <a:endParaRPr/>
          </a:p>
        </p:txBody>
      </p:sp>
      <p:pic>
        <p:nvPicPr>
          <p:cNvPr id="374" name="Google Shape;374;p66"/>
          <p:cNvPicPr preferRelativeResize="0"/>
          <p:nvPr/>
        </p:nvPicPr>
        <p:blipFill rotWithShape="1">
          <a:blip r:embed="rId3">
            <a:alphaModFix/>
          </a:blip>
          <a:srcRect l="14035" r="14648"/>
          <a:stretch/>
        </p:blipFill>
        <p:spPr>
          <a:xfrm>
            <a:off x="5299500" y="1017726"/>
            <a:ext cx="3501600" cy="3462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CAMPUS ENGAGEMENT &amp; EDUCATION</a:t>
            </a:r>
            <a:endParaRPr/>
          </a:p>
        </p:txBody>
      </p:sp>
      <p:sp>
        <p:nvSpPr>
          <p:cNvPr id="380" name="Google Shape;380;p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9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Integration into classroom content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Events and educational opportunities for campus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Faculty/Staff project mentors for both PSRF and GA programs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Campus wide engagement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20X35 Pop-ups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Campus wide Zero Waste Challenge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Amplify Grant and funding opportunities </a:t>
            </a:r>
            <a:endParaRPr sz="1800"/>
          </a:p>
        </p:txBody>
      </p:sp>
      <p:pic>
        <p:nvPicPr>
          <p:cNvPr id="381" name="Google Shape;38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617750" y="1906650"/>
            <a:ext cx="3134700" cy="176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382550" y="1906649"/>
            <a:ext cx="3134700" cy="176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Barlow"/>
                <a:ea typeface="Barlow"/>
                <a:cs typeface="Barlow"/>
                <a:sym typeface="Barlow"/>
              </a:rPr>
              <a:t>         PLUS MUCH MORE!</a:t>
            </a:r>
            <a:endParaRPr sz="2800" b="1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Barlow"/>
                <a:ea typeface="Barlow"/>
                <a:cs typeface="Barlow"/>
                <a:sym typeface="Barlow"/>
              </a:rPr>
              <a:t>     </a:t>
            </a:r>
            <a:r>
              <a:rPr lang="en" sz="2100" b="1" u="sng">
                <a:solidFill>
                  <a:schemeClr val="hlink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swarthmore.edu/sustainability</a:t>
            </a:r>
            <a:endParaRPr sz="2100" b="1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Barlow"/>
                <a:ea typeface="Barlow"/>
                <a:cs typeface="Barlow"/>
                <a:sym typeface="Barlow"/>
              </a:rPr>
              <a:t>      </a:t>
            </a:r>
            <a:r>
              <a:rPr lang="en" sz="2100" b="1" u="sng">
                <a:solidFill>
                  <a:schemeClr val="hlink"/>
                </a:solidFill>
                <a:latin typeface="Barlow"/>
                <a:ea typeface="Barlow"/>
                <a:cs typeface="Barlow"/>
                <a:sym typeface="Barlow"/>
                <a:hlinkClick r:id="rId4"/>
              </a:rPr>
              <a:t>sustainability@swarthmore.edu</a:t>
            </a:r>
            <a:endParaRPr sz="2100" b="1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88" name="Google Shape;388;p6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32995" t="10056" r="4692"/>
          <a:stretch/>
        </p:blipFill>
        <p:spPr>
          <a:xfrm>
            <a:off x="5263375" y="875700"/>
            <a:ext cx="3335700" cy="3239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5"/>
          <p:cNvSpPr txBox="1">
            <a:spLocks noGrp="1"/>
          </p:cNvSpPr>
          <p:nvPr>
            <p:ph type="ctrTitle"/>
          </p:nvPr>
        </p:nvSpPr>
        <p:spPr>
          <a:xfrm>
            <a:off x="250500" y="2037400"/>
            <a:ext cx="70290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060"/>
              <a:t>SUSTAINABILITY AT SWARTHMORE COLLEGE </a:t>
            </a:r>
            <a:endParaRPr sz="5060"/>
          </a:p>
        </p:txBody>
      </p:sp>
      <p:pic>
        <p:nvPicPr>
          <p:cNvPr id="219" name="Google Shape;219;p45" title="Screenshot 2025-05-29 at 7.15.1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500" y="3323500"/>
            <a:ext cx="7028850" cy="17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5"/>
          <p:cNvSpPr txBox="1"/>
          <p:nvPr/>
        </p:nvSpPr>
        <p:spPr>
          <a:xfrm>
            <a:off x="980750" y="3171100"/>
            <a:ext cx="5710200" cy="7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5th Annual Delaware County Sustainability Conference</a:t>
            </a:r>
            <a:endParaRPr sz="16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Swarthmore College</a:t>
            </a:r>
            <a:endParaRPr sz="16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March 13th, 2026 </a:t>
            </a:r>
            <a:endParaRPr sz="16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Clare Hyre, Associate Director of Sustainability </a:t>
            </a:r>
            <a:endParaRPr sz="16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Melanie Patapis, Climate Action Manager </a:t>
            </a:r>
            <a:endParaRPr sz="16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6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>
                <a:latin typeface="Barlow"/>
                <a:ea typeface="Barlow"/>
                <a:cs typeface="Barlow"/>
                <a:sym typeface="Barlow"/>
              </a:rPr>
              <a:t>OFFICE OF SUSTAINABILITY SUSTAINABILITY STAFF</a:t>
            </a:r>
            <a:endParaRPr b="1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46"/>
          <p:cNvSpPr txBox="1"/>
          <p:nvPr/>
        </p:nvSpPr>
        <p:spPr>
          <a:xfrm>
            <a:off x="6639075" y="3213390"/>
            <a:ext cx="15474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Juna Saito ‘25</a:t>
            </a:r>
            <a:endParaRPr sz="1300" b="1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Sustainability Fellow </a:t>
            </a: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" name="Google Shape;227;p46"/>
          <p:cNvSpPr txBox="1"/>
          <p:nvPr/>
        </p:nvSpPr>
        <p:spPr>
          <a:xfrm>
            <a:off x="4706174" y="3218863"/>
            <a:ext cx="14316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Melanie</a:t>
            </a:r>
            <a:r>
              <a:rPr lang="en" sz="1300" b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Patapis</a:t>
            </a:r>
            <a:br>
              <a:rPr lang="en" sz="13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3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Climate Action Manager</a:t>
            </a:r>
            <a:endParaRPr sz="13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8" name="Google Shape;228;p46"/>
          <p:cNvPicPr preferRelativeResize="0"/>
          <p:nvPr/>
        </p:nvPicPr>
        <p:blipFill rotWithShape="1">
          <a:blip r:embed="rId3">
            <a:alphaModFix/>
          </a:blip>
          <a:srcRect b="18818"/>
          <a:stretch/>
        </p:blipFill>
        <p:spPr>
          <a:xfrm>
            <a:off x="4533813" y="1371039"/>
            <a:ext cx="1776309" cy="179170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6"/>
          <p:cNvSpPr txBox="1"/>
          <p:nvPr/>
        </p:nvSpPr>
        <p:spPr>
          <a:xfrm>
            <a:off x="920313" y="3245075"/>
            <a:ext cx="1698000" cy="12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Elizabeth Drake</a:t>
            </a:r>
            <a:endParaRPr sz="1300" b="1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Assistant Vice President, Sustainability &amp; Strategic Initiatives</a:t>
            </a: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46"/>
          <p:cNvSpPr txBox="1"/>
          <p:nvPr/>
        </p:nvSpPr>
        <p:spPr>
          <a:xfrm>
            <a:off x="2856288" y="3213400"/>
            <a:ext cx="13398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Clare Hyre</a:t>
            </a:r>
            <a:endParaRPr sz="1300" b="1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Associate Director of Sustainability </a:t>
            </a: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1" name="Google Shape;231;p46"/>
          <p:cNvPicPr preferRelativeResize="0"/>
          <p:nvPr/>
        </p:nvPicPr>
        <p:blipFill rotWithShape="1">
          <a:blip r:embed="rId4">
            <a:alphaModFix/>
          </a:blip>
          <a:srcRect b="5927"/>
          <a:stretch/>
        </p:blipFill>
        <p:spPr>
          <a:xfrm>
            <a:off x="1005388" y="1356075"/>
            <a:ext cx="1547400" cy="182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6"/>
          <p:cNvPicPr preferRelativeResize="0"/>
          <p:nvPr/>
        </p:nvPicPr>
        <p:blipFill rotWithShape="1">
          <a:blip r:embed="rId5">
            <a:alphaModFix/>
          </a:blip>
          <a:srcRect r="5330" b="15676"/>
          <a:stretch/>
        </p:blipFill>
        <p:spPr>
          <a:xfrm>
            <a:off x="6601863" y="1363050"/>
            <a:ext cx="1621829" cy="180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0324" y="1371054"/>
            <a:ext cx="1431750" cy="1791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To Zero by Thirty-Five</a:t>
            </a:r>
            <a:endParaRPr sz="2400"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Green building</a:t>
            </a:r>
            <a:endParaRPr sz="2400"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Zero waste</a:t>
            </a:r>
            <a:endParaRPr sz="2400"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Food Systems</a:t>
            </a:r>
            <a:endParaRPr sz="2400"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Education and outreach</a:t>
            </a:r>
            <a:endParaRPr sz="2400"/>
          </a:p>
          <a:p>
            <a:pPr marL="457200" lvl="0" indent="-3695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Student opportunities</a:t>
            </a: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400"/>
          </a:p>
        </p:txBody>
      </p:sp>
      <p:sp>
        <p:nvSpPr>
          <p:cNvPr id="239" name="Google Shape;239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TODAY’S SESSION</a:t>
            </a:r>
            <a:endParaRPr/>
          </a:p>
        </p:txBody>
      </p:sp>
      <p:pic>
        <p:nvPicPr>
          <p:cNvPr id="240" name="Google Shape;240;p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2995" t="10056" r="4692"/>
          <a:stretch/>
        </p:blipFill>
        <p:spPr>
          <a:xfrm>
            <a:off x="4693526" y="513525"/>
            <a:ext cx="3960000" cy="3846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SUSTAINABILITY AT SWARTHMORE</a:t>
            </a:r>
            <a:endParaRPr/>
          </a:p>
        </p:txBody>
      </p:sp>
      <p:sp>
        <p:nvSpPr>
          <p:cNvPr id="246" name="Google Shape;246;p48"/>
          <p:cNvSpPr txBox="1">
            <a:spLocks noGrp="1"/>
          </p:cNvSpPr>
          <p:nvPr>
            <p:ph type="body" idx="1"/>
          </p:nvPr>
        </p:nvSpPr>
        <p:spPr>
          <a:xfrm>
            <a:off x="311700" y="1304875"/>
            <a:ext cx="3244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0000"/>
                </a:solidFill>
              </a:rPr>
              <a:t>The Office of Sustainability’s mission is to </a:t>
            </a:r>
            <a:r>
              <a:rPr lang="en" sz="2900" i="1">
                <a:solidFill>
                  <a:srgbClr val="000000"/>
                </a:solidFill>
              </a:rPr>
              <a:t>support and inspire the College community to integrate sustainability into all aspects of campus life: teaching, learning, operations, and culture</a:t>
            </a:r>
            <a:r>
              <a:rPr lang="en" sz="2900">
                <a:solidFill>
                  <a:srgbClr val="000000"/>
                </a:solidFill>
              </a:rPr>
              <a:t>.</a:t>
            </a:r>
            <a:endParaRPr sz="29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 </a:t>
            </a:r>
            <a:endParaRPr sz="1800"/>
          </a:p>
        </p:txBody>
      </p:sp>
      <p:pic>
        <p:nvPicPr>
          <p:cNvPr id="247" name="Google Shape;247;p48" title="Screenshot 2026-02-23 at 4.27.34 PM.png"/>
          <p:cNvPicPr preferRelativeResize="0"/>
          <p:nvPr/>
        </p:nvPicPr>
        <p:blipFill rotWithShape="1">
          <a:blip r:embed="rId3">
            <a:alphaModFix/>
          </a:blip>
          <a:srcRect t="6732" b="6740"/>
          <a:stretch/>
        </p:blipFill>
        <p:spPr>
          <a:xfrm>
            <a:off x="3643400" y="1232575"/>
            <a:ext cx="5188901" cy="327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46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As an educational institution, Swarthmore is: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Seeking the latest information and research on climate solutions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Implementing innovative policies and initiatives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Providing a model for students, peers and community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Taking responsibility for institutional impact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3" name="Google Shape;253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ROLE OF HIGHER ED IN CLIMATE ACTION</a:t>
            </a:r>
            <a:endParaRPr/>
          </a:p>
        </p:txBody>
      </p:sp>
      <p:pic>
        <p:nvPicPr>
          <p:cNvPr id="254" name="Google Shape;254;p49"/>
          <p:cNvPicPr preferRelativeResize="0"/>
          <p:nvPr/>
        </p:nvPicPr>
        <p:blipFill rotWithShape="1">
          <a:blip r:embed="rId3">
            <a:alphaModFix/>
          </a:blip>
          <a:srcRect t="18348" b="6852"/>
          <a:stretch/>
        </p:blipFill>
        <p:spPr>
          <a:xfrm>
            <a:off x="5666600" y="1044000"/>
            <a:ext cx="3063900" cy="3055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50" title="Screenshot 2026-02-26 at 11.25.24 AM.png"/>
          <p:cNvPicPr preferRelativeResize="0"/>
          <p:nvPr/>
        </p:nvPicPr>
        <p:blipFill rotWithShape="1">
          <a:blip r:embed="rId3">
            <a:alphaModFix/>
          </a:blip>
          <a:srcRect b="13210"/>
          <a:stretch/>
        </p:blipFill>
        <p:spPr>
          <a:xfrm>
            <a:off x="380750" y="679550"/>
            <a:ext cx="8382499" cy="446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OF SUSTAINABILITY AT SWARTHMORE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1"/>
          <p:cNvSpPr txBox="1">
            <a:spLocks noGrp="1"/>
          </p:cNvSpPr>
          <p:nvPr>
            <p:ph type="ctrTitle"/>
          </p:nvPr>
        </p:nvSpPr>
        <p:spPr>
          <a:xfrm>
            <a:off x="250425" y="1962600"/>
            <a:ext cx="70290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060"/>
              <a:t>TO ZERO BY THIRTY-FIVE</a:t>
            </a:r>
            <a:endParaRPr sz="5060"/>
          </a:p>
        </p:txBody>
      </p:sp>
      <p:pic>
        <p:nvPicPr>
          <p:cNvPr id="266" name="Google Shape;266;p51" title="Screenshot 2025-05-29 at 7.15.1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500" y="3323500"/>
            <a:ext cx="7028850" cy="17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777C5"/>
      </a:accent1>
      <a:accent2>
        <a:srgbClr val="ED7D31"/>
      </a:accent2>
      <a:accent3>
        <a:srgbClr val="A5A5A5"/>
      </a:accent3>
      <a:accent4>
        <a:srgbClr val="FFD41D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9af08c4-22fb-45ed-88bf-170e4a33733e" xsi:nil="true"/>
    <lcf76f155ced4ddcb4097134ff3c332f xmlns="bd25124b-a777-4693-82e3-e095197e0be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4EE674FF57C74CAD8AD51B6C356DB8" ma:contentTypeVersion="16" ma:contentTypeDescription="Create a new document." ma:contentTypeScope="" ma:versionID="281e5b88b3bb31915956052cc6c65131">
  <xsd:schema xmlns:xsd="http://www.w3.org/2001/XMLSchema" xmlns:xs="http://www.w3.org/2001/XMLSchema" xmlns:p="http://schemas.microsoft.com/office/2006/metadata/properties" xmlns:ns2="bd25124b-a777-4693-82e3-e095197e0be4" xmlns:ns3="39af08c4-22fb-45ed-88bf-170e4a33733e" targetNamespace="http://schemas.microsoft.com/office/2006/metadata/properties" ma:root="true" ma:fieldsID="87cbd535e0367c8c736005b7d832a782" ns2:_="" ns3:_="">
    <xsd:import namespace="bd25124b-a777-4693-82e3-e095197e0be4"/>
    <xsd:import namespace="39af08c4-22fb-45ed-88bf-170e4a3373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BillingMetadata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5124b-a777-4693-82e3-e095197e0b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ce7ab2b-db88-4743-bbcd-5cefa1ad13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f08c4-22fb-45ed-88bf-170e4a33733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82e7b3b-29a9-4b6f-9371-b673192b31ae}" ma:internalName="TaxCatchAll" ma:showField="CatchAllData" ma:web="39af08c4-22fb-45ed-88bf-170e4a3373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5E26D7-D1FE-461D-83A1-1AE83B6E5841}">
  <ds:schemaRefs>
    <ds:schemaRef ds:uri="http://schemas.microsoft.com/office/2006/metadata/properties"/>
    <ds:schemaRef ds:uri="http://schemas.microsoft.com/office/infopath/2007/PartnerControls"/>
    <ds:schemaRef ds:uri="39af08c4-22fb-45ed-88bf-170e4a33733e"/>
    <ds:schemaRef ds:uri="bd25124b-a777-4693-82e3-e095197e0be4"/>
  </ds:schemaRefs>
</ds:datastoreItem>
</file>

<file path=customXml/itemProps2.xml><?xml version="1.0" encoding="utf-8"?>
<ds:datastoreItem xmlns:ds="http://schemas.openxmlformats.org/officeDocument/2006/customXml" ds:itemID="{68A16AD1-8817-4B85-BB4F-9EBEC73A9A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25124b-a777-4693-82e3-e095197e0be4"/>
    <ds:schemaRef ds:uri="39af08c4-22fb-45ed-88bf-170e4a3373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AC3404-745B-4B44-BA8F-D0FA74F6F3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26</Slides>
  <Notes>24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Simple Light</vt:lpstr>
      <vt:lpstr>Simple Light</vt:lpstr>
      <vt:lpstr>Office Theme</vt:lpstr>
      <vt:lpstr>Office Theme</vt:lpstr>
      <vt:lpstr>PowerPoint Presentation</vt:lpstr>
      <vt:lpstr>PowerPoint Presentation</vt:lpstr>
      <vt:lpstr>SUSTAINABILITY AT SWARTHMORE COLLEGE </vt:lpstr>
      <vt:lpstr>OFFICE OF SUSTAINABILITY SUSTAINABILITY STAFF </vt:lpstr>
      <vt:lpstr>TODAY’S SESSION</vt:lpstr>
      <vt:lpstr>SUSTAINABILITY AT SWARTHMORE</vt:lpstr>
      <vt:lpstr>ROLE OF HIGHER ED IN CLIMATE ACTION</vt:lpstr>
      <vt:lpstr>HISTORY OF SUSTAINABILITY AT SWARTHMORE</vt:lpstr>
      <vt:lpstr>TO ZERO BY THIRTY-FIVE</vt:lpstr>
      <vt:lpstr>TO ZERO BY THIRTY-FIVE</vt:lpstr>
      <vt:lpstr>PowerPoint Presentation</vt:lpstr>
      <vt:lpstr>OTHER ELEMENTS OF 20X35</vt:lpstr>
      <vt:lpstr>RENEWABLE ENERGY</vt:lpstr>
      <vt:lpstr>GREEN BUILDING</vt:lpstr>
      <vt:lpstr>DINING CENTER &amp; COMMUNITY COMMONS</vt:lpstr>
      <vt:lpstr>GREEN ROOFS </vt:lpstr>
      <vt:lpstr>ZERO WASTE</vt:lpstr>
      <vt:lpstr>ZERO WASTE COMMITMENT</vt:lpstr>
      <vt:lpstr>ZERO WASTE INITIATIVES</vt:lpstr>
      <vt:lpstr>FOOD SYSTEMS</vt:lpstr>
      <vt:lpstr>FOOD SYSTEMS</vt:lpstr>
      <vt:lpstr>STUDENT OPPORTUNITIES</vt:lpstr>
      <vt:lpstr>DEVELOPING SUSTAINABILITY LEADERS</vt:lpstr>
      <vt:lpstr>STUDENT OPPORTUNITIES</vt:lpstr>
      <vt:lpstr>CAMPUS ENGAGEMENT &amp; EDUCATION</vt:lpstr>
      <vt:lpstr>         PLUS MUCH MORE!      swarthmore.edu/sustainability       sustainability@swarthmore.edu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2</cp:revision>
  <dcterms:modified xsi:type="dcterms:W3CDTF">2026-03-17T19:42:57Z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0x0101003C4EE674FF57C74CAD8AD51B6C356DB8</vt:lpwstr>
  </property>
  <property fmtid="{D5CDD505-2E9C-101B-9397-08002B2CF9AE}" pid="3" name="MediaServiceImageTags">
    <vt:lpwstr/>
  </property>
</Properties>
</file>