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0"/>
  </p:notesMasterIdLst>
  <p:sldIdLst>
    <p:sldId id="256" r:id="rId2"/>
    <p:sldId id="259" r:id="rId3"/>
    <p:sldId id="275" r:id="rId4"/>
    <p:sldId id="271" r:id="rId5"/>
    <p:sldId id="268" r:id="rId6"/>
    <p:sldId id="277" r:id="rId7"/>
    <p:sldId id="257" r:id="rId8"/>
    <p:sldId id="266" r:id="rId9"/>
    <p:sldId id="265" r:id="rId10"/>
    <p:sldId id="276" r:id="rId11"/>
    <p:sldId id="262" r:id="rId12"/>
    <p:sldId id="269" r:id="rId13"/>
    <p:sldId id="278" r:id="rId14"/>
    <p:sldId id="279" r:id="rId15"/>
    <p:sldId id="264" r:id="rId16"/>
    <p:sldId id="270" r:id="rId17"/>
    <p:sldId id="267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958E84-8E22-4586-864E-55B75A064F40}" v="45" dt="2026-01-30T14:28:57.719"/>
    <p1510:client id="{895279FE-CACB-459A-B184-7803563CE523}" v="332" dt="2026-01-30T18:34:45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5A41C0-3B1E-470C-BBA1-ECDCB21F09D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A443CE-B0AA-41F9-A6B9-10666029C7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1"/>
              </a:solidFill>
            </a:rPr>
            <a:t>We appreciate our generous Patrons! We started accepting online donations.</a:t>
          </a:r>
        </a:p>
      </dgm:t>
    </dgm:pt>
    <dgm:pt modelId="{8EB3C6BE-AC3F-4331-AF3C-D8DA6EB186B8}" type="parTrans" cxnId="{32AD138A-A421-493E-A8D2-05C540233790}">
      <dgm:prSet/>
      <dgm:spPr/>
      <dgm:t>
        <a:bodyPr/>
        <a:lstStyle/>
        <a:p>
          <a:endParaRPr lang="en-US"/>
        </a:p>
      </dgm:t>
    </dgm:pt>
    <dgm:pt modelId="{F9391ACD-89C4-467B-955A-244A1E3C6461}" type="sibTrans" cxnId="{32AD138A-A421-493E-A8D2-05C540233790}">
      <dgm:prSet/>
      <dgm:spPr/>
      <dgm:t>
        <a:bodyPr/>
        <a:lstStyle/>
        <a:p>
          <a:endParaRPr lang="en-US"/>
        </a:p>
      </dgm:t>
    </dgm:pt>
    <dgm:pt modelId="{2CD61C6C-03AF-4792-AAAF-80B905DDB9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solidFill>
                <a:schemeClr val="tx1"/>
              </a:solidFill>
            </a:rPr>
            <a:t>Aficionados ($200+) &amp; Friends of the Summer Festival ($100+) are listed in brochure and on the website.</a:t>
          </a:r>
        </a:p>
      </dgm:t>
    </dgm:pt>
    <dgm:pt modelId="{11AB55C2-9DD5-44D2-A5DB-56A9BC73CB74}" type="parTrans" cxnId="{0EBEC625-8851-4E23-8B30-4924EC964006}">
      <dgm:prSet/>
      <dgm:spPr/>
      <dgm:t>
        <a:bodyPr/>
        <a:lstStyle/>
        <a:p>
          <a:endParaRPr lang="en-US"/>
        </a:p>
      </dgm:t>
    </dgm:pt>
    <dgm:pt modelId="{4F3F3EB7-2408-497B-899A-C829156314B2}" type="sibTrans" cxnId="{0EBEC625-8851-4E23-8B30-4924EC964006}">
      <dgm:prSet/>
      <dgm:spPr/>
      <dgm:t>
        <a:bodyPr/>
        <a:lstStyle/>
        <a:p>
          <a:endParaRPr lang="en-US"/>
        </a:p>
      </dgm:t>
    </dgm:pt>
    <dgm:pt modelId="{028A02E7-A5C3-4330-A95C-B5A1A3CC195D}" type="pres">
      <dgm:prSet presAssocID="{395A41C0-3B1E-470C-BBA1-ECDCB21F09DA}" presName="root" presStyleCnt="0">
        <dgm:presLayoutVars>
          <dgm:dir/>
          <dgm:resizeHandles val="exact"/>
        </dgm:presLayoutVars>
      </dgm:prSet>
      <dgm:spPr/>
    </dgm:pt>
    <dgm:pt modelId="{0AB4339F-F47C-4465-A14D-12B11CECF812}" type="pres">
      <dgm:prSet presAssocID="{2AA443CE-B0AA-41F9-A6B9-10666029C7B7}" presName="compNode" presStyleCnt="0"/>
      <dgm:spPr/>
    </dgm:pt>
    <dgm:pt modelId="{035CF75D-8D61-437C-B428-339ABBEF58E3}" type="pres">
      <dgm:prSet presAssocID="{2AA443CE-B0AA-41F9-A6B9-10666029C7B7}" presName="bgRect" presStyleLbl="bgShp" presStyleIdx="0" presStyleCnt="2"/>
      <dgm:spPr/>
    </dgm:pt>
    <dgm:pt modelId="{D9DFEC7E-3812-4096-AFE1-957AE85C39CA}" type="pres">
      <dgm:prSet presAssocID="{2AA443CE-B0AA-41F9-A6B9-10666029C7B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72A8464-0B19-43A1-ADE1-2895EBCA019B}" type="pres">
      <dgm:prSet presAssocID="{2AA443CE-B0AA-41F9-A6B9-10666029C7B7}" presName="spaceRect" presStyleCnt="0"/>
      <dgm:spPr/>
    </dgm:pt>
    <dgm:pt modelId="{1F50BFDC-C104-446A-8360-EEAFA51C9CEA}" type="pres">
      <dgm:prSet presAssocID="{2AA443CE-B0AA-41F9-A6B9-10666029C7B7}" presName="parTx" presStyleLbl="revTx" presStyleIdx="0" presStyleCnt="2">
        <dgm:presLayoutVars>
          <dgm:chMax val="0"/>
          <dgm:chPref val="0"/>
        </dgm:presLayoutVars>
      </dgm:prSet>
      <dgm:spPr/>
    </dgm:pt>
    <dgm:pt modelId="{81074DF8-CB60-477B-B21C-B0A9CC76B774}" type="pres">
      <dgm:prSet presAssocID="{F9391ACD-89C4-467B-955A-244A1E3C6461}" presName="sibTrans" presStyleCnt="0"/>
      <dgm:spPr/>
    </dgm:pt>
    <dgm:pt modelId="{29C6512E-B277-4F80-B6CC-DFC080B269AD}" type="pres">
      <dgm:prSet presAssocID="{2CD61C6C-03AF-4792-AAAF-80B905DDB9EC}" presName="compNode" presStyleCnt="0"/>
      <dgm:spPr/>
    </dgm:pt>
    <dgm:pt modelId="{27603A3C-13A3-4F40-8475-DF151315E162}" type="pres">
      <dgm:prSet presAssocID="{2CD61C6C-03AF-4792-AAAF-80B905DDB9EC}" presName="bgRect" presStyleLbl="bgShp" presStyleIdx="1" presStyleCnt="2"/>
      <dgm:spPr/>
    </dgm:pt>
    <dgm:pt modelId="{2FD78F98-2010-46CE-AE7F-7C7E9C3E3DFA}" type="pres">
      <dgm:prSet presAssocID="{2CD61C6C-03AF-4792-AAAF-80B905DDB9E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ma with solid fill"/>
        </a:ext>
      </dgm:extLst>
    </dgm:pt>
    <dgm:pt modelId="{0173DB21-9C75-4AC3-B6D5-CE220F5CE36A}" type="pres">
      <dgm:prSet presAssocID="{2CD61C6C-03AF-4792-AAAF-80B905DDB9EC}" presName="spaceRect" presStyleCnt="0"/>
      <dgm:spPr/>
    </dgm:pt>
    <dgm:pt modelId="{BD3F04E1-43A7-4715-9E82-FE196297B71B}" type="pres">
      <dgm:prSet presAssocID="{2CD61C6C-03AF-4792-AAAF-80B905DDB9EC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EBEC625-8851-4E23-8B30-4924EC964006}" srcId="{395A41C0-3B1E-470C-BBA1-ECDCB21F09DA}" destId="{2CD61C6C-03AF-4792-AAAF-80B905DDB9EC}" srcOrd="1" destOrd="0" parTransId="{11AB55C2-9DD5-44D2-A5DB-56A9BC73CB74}" sibTransId="{4F3F3EB7-2408-497B-899A-C829156314B2}"/>
    <dgm:cxn modelId="{32AD138A-A421-493E-A8D2-05C540233790}" srcId="{395A41C0-3B1E-470C-BBA1-ECDCB21F09DA}" destId="{2AA443CE-B0AA-41F9-A6B9-10666029C7B7}" srcOrd="0" destOrd="0" parTransId="{8EB3C6BE-AC3F-4331-AF3C-D8DA6EB186B8}" sibTransId="{F9391ACD-89C4-467B-955A-244A1E3C6461}"/>
    <dgm:cxn modelId="{33B8758D-4E00-4536-B7A2-29EE0651F9FF}" type="presOf" srcId="{2CD61C6C-03AF-4792-AAAF-80B905DDB9EC}" destId="{BD3F04E1-43A7-4715-9E82-FE196297B71B}" srcOrd="0" destOrd="0" presId="urn:microsoft.com/office/officeart/2018/2/layout/IconVerticalSolidList"/>
    <dgm:cxn modelId="{BEA288D7-947A-48DD-AB75-DF65FECC7A58}" type="presOf" srcId="{395A41C0-3B1E-470C-BBA1-ECDCB21F09DA}" destId="{028A02E7-A5C3-4330-A95C-B5A1A3CC195D}" srcOrd="0" destOrd="0" presId="urn:microsoft.com/office/officeart/2018/2/layout/IconVerticalSolidList"/>
    <dgm:cxn modelId="{B15A7DF4-EC6C-4A78-9485-DBEC69E73B11}" type="presOf" srcId="{2AA443CE-B0AA-41F9-A6B9-10666029C7B7}" destId="{1F50BFDC-C104-446A-8360-EEAFA51C9CEA}" srcOrd="0" destOrd="0" presId="urn:microsoft.com/office/officeart/2018/2/layout/IconVerticalSolidList"/>
    <dgm:cxn modelId="{ACFC42FE-906A-4B59-974A-58FE6BE843BB}" type="presParOf" srcId="{028A02E7-A5C3-4330-A95C-B5A1A3CC195D}" destId="{0AB4339F-F47C-4465-A14D-12B11CECF812}" srcOrd="0" destOrd="0" presId="urn:microsoft.com/office/officeart/2018/2/layout/IconVerticalSolidList"/>
    <dgm:cxn modelId="{D1543216-EC31-439C-BC0C-34618FB82ADF}" type="presParOf" srcId="{0AB4339F-F47C-4465-A14D-12B11CECF812}" destId="{035CF75D-8D61-437C-B428-339ABBEF58E3}" srcOrd="0" destOrd="0" presId="urn:microsoft.com/office/officeart/2018/2/layout/IconVerticalSolidList"/>
    <dgm:cxn modelId="{DBC7873A-D0B9-4A2F-8481-A3FC97F4282C}" type="presParOf" srcId="{0AB4339F-F47C-4465-A14D-12B11CECF812}" destId="{D9DFEC7E-3812-4096-AFE1-957AE85C39CA}" srcOrd="1" destOrd="0" presId="urn:microsoft.com/office/officeart/2018/2/layout/IconVerticalSolidList"/>
    <dgm:cxn modelId="{349CFB95-309E-4F2E-AE79-5DE718E36285}" type="presParOf" srcId="{0AB4339F-F47C-4465-A14D-12B11CECF812}" destId="{472A8464-0B19-43A1-ADE1-2895EBCA019B}" srcOrd="2" destOrd="0" presId="urn:microsoft.com/office/officeart/2018/2/layout/IconVerticalSolidList"/>
    <dgm:cxn modelId="{7D408504-03A0-43F6-AA13-153C58124BE6}" type="presParOf" srcId="{0AB4339F-F47C-4465-A14D-12B11CECF812}" destId="{1F50BFDC-C104-446A-8360-EEAFA51C9CEA}" srcOrd="3" destOrd="0" presId="urn:microsoft.com/office/officeart/2018/2/layout/IconVerticalSolidList"/>
    <dgm:cxn modelId="{23FE0442-193D-475B-91D6-9F8EB33BCB33}" type="presParOf" srcId="{028A02E7-A5C3-4330-A95C-B5A1A3CC195D}" destId="{81074DF8-CB60-477B-B21C-B0A9CC76B774}" srcOrd="1" destOrd="0" presId="urn:microsoft.com/office/officeart/2018/2/layout/IconVerticalSolidList"/>
    <dgm:cxn modelId="{B201848C-2885-46B5-8264-22A80EE7E372}" type="presParOf" srcId="{028A02E7-A5C3-4330-A95C-B5A1A3CC195D}" destId="{29C6512E-B277-4F80-B6CC-DFC080B269AD}" srcOrd="2" destOrd="0" presId="urn:microsoft.com/office/officeart/2018/2/layout/IconVerticalSolidList"/>
    <dgm:cxn modelId="{35AE3A37-276C-4C80-AA00-42160DF2A600}" type="presParOf" srcId="{29C6512E-B277-4F80-B6CC-DFC080B269AD}" destId="{27603A3C-13A3-4F40-8475-DF151315E162}" srcOrd="0" destOrd="0" presId="urn:microsoft.com/office/officeart/2018/2/layout/IconVerticalSolidList"/>
    <dgm:cxn modelId="{8EA4DF0A-0D1C-493B-BEB5-C138AC623A10}" type="presParOf" srcId="{29C6512E-B277-4F80-B6CC-DFC080B269AD}" destId="{2FD78F98-2010-46CE-AE7F-7C7E9C3E3DFA}" srcOrd="1" destOrd="0" presId="urn:microsoft.com/office/officeart/2018/2/layout/IconVerticalSolidList"/>
    <dgm:cxn modelId="{57B276D3-53F7-4C00-8FDC-2DE8466CF865}" type="presParOf" srcId="{29C6512E-B277-4F80-B6CC-DFC080B269AD}" destId="{0173DB21-9C75-4AC3-B6D5-CE220F5CE36A}" srcOrd="2" destOrd="0" presId="urn:microsoft.com/office/officeart/2018/2/layout/IconVerticalSolidList"/>
    <dgm:cxn modelId="{29A2271E-8A87-45EB-B641-68D71BC0534E}" type="presParOf" srcId="{29C6512E-B277-4F80-B6CC-DFC080B269AD}" destId="{BD3F04E1-43A7-4715-9E82-FE196297B71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CF75D-8D61-437C-B428-339ABBEF58E3}">
      <dsp:nvSpPr>
        <dsp:cNvPr id="0" name=""/>
        <dsp:cNvSpPr/>
      </dsp:nvSpPr>
      <dsp:spPr>
        <a:xfrm>
          <a:off x="0" y="587480"/>
          <a:ext cx="4937655" cy="10845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FEC7E-3812-4096-AFE1-957AE85C39CA}">
      <dsp:nvSpPr>
        <dsp:cNvPr id="0" name=""/>
        <dsp:cNvSpPr/>
      </dsp:nvSpPr>
      <dsp:spPr>
        <a:xfrm>
          <a:off x="328085" y="831511"/>
          <a:ext cx="596519" cy="5965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0BFDC-C104-446A-8360-EEAFA51C9CEA}">
      <dsp:nvSpPr>
        <dsp:cNvPr id="0" name=""/>
        <dsp:cNvSpPr/>
      </dsp:nvSpPr>
      <dsp:spPr>
        <a:xfrm>
          <a:off x="1252690" y="587480"/>
          <a:ext cx="3684964" cy="1084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85" tIns="114785" rIns="114785" bIns="11478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We appreciate our generous Patrons! We started accepting online donations.</a:t>
          </a:r>
        </a:p>
      </dsp:txBody>
      <dsp:txXfrm>
        <a:off x="1252690" y="587480"/>
        <a:ext cx="3684964" cy="1084580"/>
      </dsp:txXfrm>
    </dsp:sp>
    <dsp:sp modelId="{27603A3C-13A3-4F40-8475-DF151315E162}">
      <dsp:nvSpPr>
        <dsp:cNvPr id="0" name=""/>
        <dsp:cNvSpPr/>
      </dsp:nvSpPr>
      <dsp:spPr>
        <a:xfrm>
          <a:off x="0" y="1943206"/>
          <a:ext cx="4937655" cy="10845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78F98-2010-46CE-AE7F-7C7E9C3E3DFA}">
      <dsp:nvSpPr>
        <dsp:cNvPr id="0" name=""/>
        <dsp:cNvSpPr/>
      </dsp:nvSpPr>
      <dsp:spPr>
        <a:xfrm>
          <a:off x="328085" y="2187236"/>
          <a:ext cx="596519" cy="5965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F04E1-43A7-4715-9E82-FE196297B71B}">
      <dsp:nvSpPr>
        <dsp:cNvPr id="0" name=""/>
        <dsp:cNvSpPr/>
      </dsp:nvSpPr>
      <dsp:spPr>
        <a:xfrm>
          <a:off x="1252690" y="1943206"/>
          <a:ext cx="3684964" cy="1084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85" tIns="114785" rIns="114785" bIns="11478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/>
              </a:solidFill>
            </a:rPr>
            <a:t>Aficionados ($200+) &amp; Friends of the Summer Festival ($100+) are listed in brochure and on the website.</a:t>
          </a:r>
        </a:p>
      </dsp:txBody>
      <dsp:txXfrm>
        <a:off x="1252690" y="1943206"/>
        <a:ext cx="3684964" cy="1084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354E3-287C-4DAB-A9A5-AD9E62E2777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FAA18-8296-471A-8A9F-D1FC70D3E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4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0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850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58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9779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02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2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48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6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6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95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86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4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6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7CF04-D459-4BA8-8617-52209464898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F86D18C-737C-44FC-A2BA-7177A92E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0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f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sv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098D9-B057-4B2A-901D-5725784F6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0461" y="609600"/>
            <a:ext cx="4512989" cy="35623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The 2025 Rose Tree Summer Festival: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Our 50</a:t>
            </a:r>
            <a:r>
              <a:rPr lang="en-US" sz="3600" baseline="30000" dirty="0">
                <a:solidFill>
                  <a:srgbClr val="FFFFFF"/>
                </a:solidFill>
              </a:rPr>
              <a:t>th</a:t>
            </a:r>
            <a:r>
              <a:rPr lang="en-US" sz="3600" dirty="0">
                <a:solidFill>
                  <a:srgbClr val="FFFFFF"/>
                </a:solidFill>
              </a:rPr>
              <a:t> Season</a:t>
            </a: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4" descr="Delaware County Parks &amp; Recreation logo">
            <a:extLst>
              <a:ext uri="{FF2B5EF4-FFF2-40B4-BE49-F238E27FC236}">
                <a16:creationId xmlns:a16="http://schemas.microsoft.com/office/drawing/2014/main" id="{156E2101-AC82-B84F-31C2-61CF083DA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47792BD-7331-FF59-4D75-811C92C56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967" y="5800725"/>
            <a:ext cx="3524375" cy="35348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i="1" dirty="0">
                <a:solidFill>
                  <a:srgbClr val="FFFFFF"/>
                </a:solidFill>
              </a:rPr>
              <a:t>Our Milestone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3212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E22AE-0E71-4F62-A7DE-D9F663E3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89" y="288579"/>
            <a:ext cx="7063273" cy="1320800"/>
          </a:xfrm>
        </p:spPr>
        <p:txBody>
          <a:bodyPr>
            <a:normAutofit/>
          </a:bodyPr>
          <a:lstStyle/>
          <a:p>
            <a:r>
              <a:rPr lang="en-US" sz="2800" dirty="0"/>
              <a:t>Barbershop’s Best: </a:t>
            </a:r>
            <a:br>
              <a:rPr lang="en-US" sz="2800" dirty="0"/>
            </a:br>
            <a:r>
              <a:rPr lang="en-US" sz="2800" dirty="0"/>
              <a:t>A Musical Community Collaboration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B1570-F8F2-4531-ABC7-759ECFB7F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0"/>
          <a:stretch/>
        </p:blipFill>
        <p:spPr>
          <a:xfrm>
            <a:off x="899750" y="2259619"/>
            <a:ext cx="7397969" cy="4449618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20709D-C856-4BED-8C34-C5584DFFE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63" y="215337"/>
            <a:ext cx="1999406" cy="1645920"/>
          </a:xfrm>
          <a:prstGeom prst="rect">
            <a:avLst/>
          </a:prstGeom>
        </p:spPr>
      </p:pic>
      <p:pic>
        <p:nvPicPr>
          <p:cNvPr id="7" name="Picture 6" descr="A picture containing person, road, outdoor, posing&#10;&#10;Description automatically generated">
            <a:extLst>
              <a:ext uri="{FF2B5EF4-FFF2-40B4-BE49-F238E27FC236}">
                <a16:creationId xmlns:a16="http://schemas.microsoft.com/office/drawing/2014/main" id="{2627D5B0-4817-4DCD-B232-434EC9BFF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6" y="1408288"/>
            <a:ext cx="2278432" cy="25603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group of people wearing matching t-shirts&#10;&#10;Description automatically generated with low confidence">
            <a:extLst>
              <a:ext uri="{FF2B5EF4-FFF2-40B4-BE49-F238E27FC236}">
                <a16:creationId xmlns:a16="http://schemas.microsoft.com/office/drawing/2014/main" id="{715EB5A3-AFBF-48AB-8C48-5B86B316DC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7" t="13826" r="5756" b="9091"/>
          <a:stretch/>
        </p:blipFill>
        <p:spPr>
          <a:xfrm>
            <a:off x="3315298" y="1934499"/>
            <a:ext cx="3055452" cy="2103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21C77B-927C-4764-87C8-77F71A8BF1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3" t="8418" r="15273" b="8810"/>
          <a:stretch/>
        </p:blipFill>
        <p:spPr>
          <a:xfrm>
            <a:off x="7130061" y="2113134"/>
            <a:ext cx="2390379" cy="23774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3D0A34-B29D-4B2F-A4B6-3028E9D00EAE}"/>
              </a:ext>
            </a:extLst>
          </p:cNvPr>
          <p:cNvSpPr txBox="1"/>
          <p:nvPr/>
        </p:nvSpPr>
        <p:spPr>
          <a:xfrm>
            <a:off x="8449969" y="5047862"/>
            <a:ext cx="2911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Mainliners Chorus</a:t>
            </a:r>
          </a:p>
          <a:p>
            <a:r>
              <a:rPr lang="en-US" dirty="0"/>
              <a:t>Valley Forge Chorus</a:t>
            </a:r>
          </a:p>
          <a:p>
            <a:r>
              <a:rPr lang="en-US" dirty="0"/>
              <a:t>Atlantic Harmony Brigade</a:t>
            </a:r>
          </a:p>
        </p:txBody>
      </p:sp>
    </p:spTree>
    <p:extLst>
      <p:ext uri="{BB962C8B-B14F-4D97-AF65-F5344CB8AC3E}">
        <p14:creationId xmlns:p14="http://schemas.microsoft.com/office/powerpoint/2010/main" val="385076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42CEC96-DE96-4D30-9958-67B3631D0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7BC9C47-1CB6-49F9-B0E1-D3C0B1394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D1E82B5-E235-4F7F-9CC4-0DA3621ED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23">
              <a:extLst>
                <a:ext uri="{FF2B5EF4-FFF2-40B4-BE49-F238E27FC236}">
                  <a16:creationId xmlns:a16="http://schemas.microsoft.com/office/drawing/2014/main" id="{4B261DEA-DA7F-4D0B-90F8-51BB5DE19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5">
              <a:extLst>
                <a:ext uri="{FF2B5EF4-FFF2-40B4-BE49-F238E27FC236}">
                  <a16:creationId xmlns:a16="http://schemas.microsoft.com/office/drawing/2014/main" id="{0D2AE68A-69A2-4990-8C05-8BB240E53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0E4DF067-C4BA-4820-BF67-013029B1B6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7">
              <a:extLst>
                <a:ext uri="{FF2B5EF4-FFF2-40B4-BE49-F238E27FC236}">
                  <a16:creationId xmlns:a16="http://schemas.microsoft.com/office/drawing/2014/main" id="{445A0202-B6CF-4B7D-9377-89B288FF6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8">
              <a:extLst>
                <a:ext uri="{FF2B5EF4-FFF2-40B4-BE49-F238E27FC236}">
                  <a16:creationId xmlns:a16="http://schemas.microsoft.com/office/drawing/2014/main" id="{CCF9D608-0BE6-44C5-9358-90394684C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9">
              <a:extLst>
                <a:ext uri="{FF2B5EF4-FFF2-40B4-BE49-F238E27FC236}">
                  <a16:creationId xmlns:a16="http://schemas.microsoft.com/office/drawing/2014/main" id="{F10557ED-C36C-4C3B-9F0B-5D3CF5F35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86961E2C-E282-471A-8FA2-0ED87A919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5A4526F4-F3D4-482D-8391-C06976B44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sun shining through the trees&#10;&#10;Description automatically generated">
            <a:extLst>
              <a:ext uri="{FF2B5EF4-FFF2-40B4-BE49-F238E27FC236}">
                <a16:creationId xmlns:a16="http://schemas.microsoft.com/office/drawing/2014/main" id="{AA2E1A5D-8B5E-979C-7D0F-6111637A7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33697" r="24395"/>
          <a:stretch/>
        </p:blipFill>
        <p:spPr>
          <a:xfrm rot="10800000">
            <a:off x="659232" y="1506533"/>
            <a:ext cx="2698920" cy="1737360"/>
          </a:xfrm>
          <a:prstGeom prst="rect">
            <a:avLst/>
          </a:prstGeom>
        </p:spPr>
      </p:pic>
      <p:pic>
        <p:nvPicPr>
          <p:cNvPr id="11" name="Graphic 10" descr="Sun outline">
            <a:extLst>
              <a:ext uri="{FF2B5EF4-FFF2-40B4-BE49-F238E27FC236}">
                <a16:creationId xmlns:a16="http://schemas.microsoft.com/office/drawing/2014/main" id="{DA572CB0-45CC-356A-5CB7-F1E44AE95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8978" y="1128682"/>
            <a:ext cx="2483778" cy="24837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CB0AFB-C21D-163A-C3B7-791608C9E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813725" y="936635"/>
            <a:ext cx="1663616" cy="2926080"/>
          </a:xfrm>
          <a:prstGeom prst="rect">
            <a:avLst/>
          </a:prstGeom>
        </p:spPr>
      </p:pic>
      <p:pic>
        <p:nvPicPr>
          <p:cNvPr id="9" name="Content Placeholder 8" descr="Lightning outline">
            <a:extLst>
              <a:ext uri="{FF2B5EF4-FFF2-40B4-BE49-F238E27FC236}">
                <a16:creationId xmlns:a16="http://schemas.microsoft.com/office/drawing/2014/main" id="{9C1011DF-56DD-0C1F-20C6-761D46FE8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9059999" y="1128683"/>
            <a:ext cx="2483777" cy="248377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415ED7-E07F-7821-D8CF-8CDE27093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8685" y="4814595"/>
            <a:ext cx="4531807" cy="1563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Scheduled shows: 44</a:t>
            </a:r>
          </a:p>
          <a:p>
            <a:r>
              <a:rPr lang="en-US" b="1" dirty="0">
                <a:solidFill>
                  <a:srgbClr val="FFFFFF"/>
                </a:solidFill>
              </a:rPr>
              <a:t>Canceled shows: 6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0A236D-57C2-BAA9-72C8-D248482D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11501"/>
            <a:ext cx="4441743" cy="1563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Weather: </a:t>
            </a:r>
            <a:br>
              <a:rPr lang="en-US" dirty="0"/>
            </a:br>
            <a:r>
              <a:rPr lang="en-US" dirty="0"/>
              <a:t>Hot &amp; Stormy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3729FCA-6261-4BB7-8423-372B0B1679CE}"/>
              </a:ext>
            </a:extLst>
          </p:cNvPr>
          <p:cNvSpPr txBox="1">
            <a:spLocks/>
          </p:cNvSpPr>
          <p:nvPr/>
        </p:nvSpPr>
        <p:spPr>
          <a:xfrm>
            <a:off x="522505" y="476975"/>
            <a:ext cx="8534400" cy="6139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How was the weather?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638AFD85-7ABB-43E9-8FE0-48381121C194}"/>
              </a:ext>
            </a:extLst>
          </p:cNvPr>
          <p:cNvSpPr txBox="1">
            <a:spLocks/>
          </p:cNvSpPr>
          <p:nvPr/>
        </p:nvSpPr>
        <p:spPr>
          <a:xfrm>
            <a:off x="717674" y="4089434"/>
            <a:ext cx="10826102" cy="5203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dirty="0"/>
              <a:t>Despite a few challenges, concert attendance was strong at approximately 33,000 people for the season.</a:t>
            </a:r>
          </a:p>
        </p:txBody>
      </p:sp>
    </p:spTree>
    <p:extLst>
      <p:ext uri="{BB962C8B-B14F-4D97-AF65-F5344CB8AC3E}">
        <p14:creationId xmlns:p14="http://schemas.microsoft.com/office/powerpoint/2010/main" val="2250085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A03D44-E884-43B7-AE41-601DFE79F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7" b="5947"/>
          <a:stretch/>
        </p:blipFill>
        <p:spPr>
          <a:xfrm rot="10800000">
            <a:off x="4854819" y="3429000"/>
            <a:ext cx="6303018" cy="3126507"/>
          </a:xfrm>
          <a:prstGeom prst="rect">
            <a:avLst/>
          </a:prstGeom>
        </p:spPr>
      </p:pic>
      <p:pic>
        <p:nvPicPr>
          <p:cNvPr id="9" name="Content Placeholder 8" descr="A group of people outside&#10;&#10;Description automatically generated">
            <a:extLst>
              <a:ext uri="{FF2B5EF4-FFF2-40B4-BE49-F238E27FC236}">
                <a16:creationId xmlns:a16="http://schemas.microsoft.com/office/drawing/2014/main" id="{BD7C3AD2-AE59-0EBD-B8AD-304B9A2DB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3" t="34021" r="37759" b="49871"/>
          <a:stretch/>
        </p:blipFill>
        <p:spPr>
          <a:xfrm rot="10800000">
            <a:off x="7348222" y="729672"/>
            <a:ext cx="3589866" cy="13300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263295-3038-7558-3BF2-EA05AE5025C2}"/>
              </a:ext>
            </a:extLst>
          </p:cNvPr>
          <p:cNvSpPr txBox="1"/>
          <p:nvPr/>
        </p:nvSpPr>
        <p:spPr>
          <a:xfrm>
            <a:off x="9421436" y="1875043"/>
            <a:ext cx="183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Philly Gumbo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639882A6-0904-40AF-9936-73D7E719F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"/>
          <a:stretch/>
        </p:blipFill>
        <p:spPr>
          <a:xfrm>
            <a:off x="632335" y="593896"/>
            <a:ext cx="6240845" cy="365760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1296DFC1-E242-4CB3-91D9-D40DAA2292B7}"/>
              </a:ext>
            </a:extLst>
          </p:cNvPr>
          <p:cNvSpPr txBox="1">
            <a:spLocks/>
          </p:cNvSpPr>
          <p:nvPr/>
        </p:nvSpPr>
        <p:spPr>
          <a:xfrm>
            <a:off x="1129580" y="4590058"/>
            <a:ext cx="3594819" cy="118209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The County’s Juneteenth celebration was cut short, and the concert had to be Canceled due to a sudden thunderstorm &amp; possible tornado</a:t>
            </a:r>
          </a:p>
        </p:txBody>
      </p:sp>
    </p:spTree>
    <p:extLst>
      <p:ext uri="{BB962C8B-B14F-4D97-AF65-F5344CB8AC3E}">
        <p14:creationId xmlns:p14="http://schemas.microsoft.com/office/powerpoint/2010/main" val="90700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AC59-2889-4E1C-B072-13045E2DB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45" y="5089693"/>
            <a:ext cx="8596667" cy="5667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Fair skies always returned…</a:t>
            </a:r>
          </a:p>
        </p:txBody>
      </p:sp>
      <p:pic>
        <p:nvPicPr>
          <p:cNvPr id="9" name="Picture Placeholder 8" descr="A picture containing grass, outdoor, people, resort&#10;&#10;Description automatically generated">
            <a:extLst>
              <a:ext uri="{FF2B5EF4-FFF2-40B4-BE49-F238E27FC236}">
                <a16:creationId xmlns:a16="http://schemas.microsoft.com/office/drawing/2014/main" id="{6831333D-E3DC-4B15-93FA-B1F5E19E58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7" b="10277"/>
          <a:stretch>
            <a:fillRect/>
          </a:stretch>
        </p:blipFill>
        <p:spPr>
          <a:xfrm rot="10800000">
            <a:off x="677863" y="609600"/>
            <a:ext cx="8596312" cy="3844925"/>
          </a:xfrm>
        </p:spPr>
      </p:pic>
    </p:spTree>
    <p:extLst>
      <p:ext uri="{BB962C8B-B14F-4D97-AF65-F5344CB8AC3E}">
        <p14:creationId xmlns:p14="http://schemas.microsoft.com/office/powerpoint/2010/main" val="100456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3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D3AC59-2889-4E1C-B072-13045E2DB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473227"/>
            <a:ext cx="8288032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…and let the good times roll!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831333D-E3DC-4B15-93FA-B1F5E19E58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 b="11014"/>
          <a:stretch>
            <a:fillRect/>
          </a:stretch>
        </p:blipFill>
        <p:spPr>
          <a:xfrm rot="10800000">
            <a:off x="903096" y="873958"/>
            <a:ext cx="8547993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4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6EBA75E-30B7-C0E6-2807-635235A4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103" y="3857941"/>
            <a:ext cx="4376827" cy="10950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Children’s Concerts</a:t>
            </a:r>
          </a:p>
        </p:txBody>
      </p:sp>
      <p:pic>
        <p:nvPicPr>
          <p:cNvPr id="10" name="Picture 9" descr="A group of kids sitting in chairs in a park&#10;&#10;Description automatically generated">
            <a:extLst>
              <a:ext uri="{FF2B5EF4-FFF2-40B4-BE49-F238E27FC236}">
                <a16:creationId xmlns:a16="http://schemas.microsoft.com/office/drawing/2014/main" id="{6F3DF6B7-FA18-0FEA-8915-DC382C4188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0" r="6944"/>
          <a:stretch/>
        </p:blipFill>
        <p:spPr>
          <a:xfrm rot="5400000">
            <a:off x="1528398" y="3177401"/>
            <a:ext cx="2797109" cy="329184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CA735B-3D61-9B44-FF07-6548ED3F79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8"/>
          <a:stretch/>
        </p:blipFill>
        <p:spPr>
          <a:xfrm flipV="1">
            <a:off x="1281032" y="730620"/>
            <a:ext cx="6868891" cy="2377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72AF25-F61B-4A99-BAAF-ECD9459BAA7E}"/>
              </a:ext>
            </a:extLst>
          </p:cNvPr>
          <p:cNvSpPr txBox="1"/>
          <p:nvPr/>
        </p:nvSpPr>
        <p:spPr>
          <a:xfrm>
            <a:off x="6929419" y="419205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Plants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43D3D51-0E2C-4A9E-A003-BB7622FF1F83}"/>
              </a:ext>
            </a:extLst>
          </p:cNvPr>
          <p:cNvSpPr txBox="1">
            <a:spLocks/>
          </p:cNvSpPr>
          <p:nvPr/>
        </p:nvSpPr>
        <p:spPr>
          <a:xfrm>
            <a:off x="5160342" y="4961467"/>
            <a:ext cx="4376827" cy="5557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/>
              <a:t>Summer fun in the morning sun!</a:t>
            </a:r>
          </a:p>
        </p:txBody>
      </p:sp>
    </p:spTree>
    <p:extLst>
      <p:ext uri="{BB962C8B-B14F-4D97-AF65-F5344CB8AC3E}">
        <p14:creationId xmlns:p14="http://schemas.microsoft.com/office/powerpoint/2010/main" val="2678306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A9E1-41C8-BE57-BBC3-7679FED9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590" y="5108567"/>
            <a:ext cx="2025031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VARIETY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6AE31-4289-63CC-90B3-038FB0090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" b="4838"/>
          <a:stretch/>
        </p:blipFill>
        <p:spPr>
          <a:xfrm rot="10800000" flipV="1">
            <a:off x="1098305" y="3341540"/>
            <a:ext cx="2341140" cy="146304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F31F2D-C0E0-DBC7-C9A6-0397EA0C8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" b="4160"/>
          <a:stretch/>
        </p:blipFill>
        <p:spPr>
          <a:xfrm rot="10800000" flipV="1">
            <a:off x="679195" y="1150542"/>
            <a:ext cx="3311629" cy="1928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70FC6C-B5F3-C8F7-F477-DF9FB61A13C7}"/>
              </a:ext>
            </a:extLst>
          </p:cNvPr>
          <p:cNvSpPr txBox="1"/>
          <p:nvPr/>
        </p:nvSpPr>
        <p:spPr>
          <a:xfrm>
            <a:off x="4736515" y="3777471"/>
            <a:ext cx="251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Bossa Nova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42705E-C7F0-FF15-7DAD-8C731889D72E}"/>
              </a:ext>
            </a:extLst>
          </p:cNvPr>
          <p:cNvSpPr txBox="1"/>
          <p:nvPr/>
        </p:nvSpPr>
        <p:spPr>
          <a:xfrm>
            <a:off x="7251554" y="2709363"/>
            <a:ext cx="2401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Americana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60551-7C90-3BD2-C7DB-073BB4E5134B}"/>
              </a:ext>
            </a:extLst>
          </p:cNvPr>
          <p:cNvSpPr txBox="1"/>
          <p:nvPr/>
        </p:nvSpPr>
        <p:spPr>
          <a:xfrm>
            <a:off x="636845" y="4852251"/>
            <a:ext cx="2401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Band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Swing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AF5DE-6625-D416-4E3D-C775AA815844}"/>
              </a:ext>
            </a:extLst>
          </p:cNvPr>
          <p:cNvSpPr txBox="1"/>
          <p:nvPr/>
        </p:nvSpPr>
        <p:spPr>
          <a:xfrm>
            <a:off x="2498032" y="782604"/>
            <a:ext cx="203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Classical</a:t>
            </a:r>
            <a:r>
              <a:rPr lang="en-US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13" name="Content Placeholder 1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C038866-3D9A-4CE5-B3BF-973F0315F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10" y="3457771"/>
            <a:ext cx="4277721" cy="246888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500CFA-E2FA-4EDC-8F4F-2E6ACF729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460" y="694121"/>
            <a:ext cx="3017520" cy="2011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697673-D400-4719-B290-B968484F7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27" y="705150"/>
            <a:ext cx="3535680" cy="26517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34DCE0A-254B-43F6-A8F3-1D6AC11D09B4}"/>
              </a:ext>
            </a:extLst>
          </p:cNvPr>
          <p:cNvSpPr txBox="1"/>
          <p:nvPr/>
        </p:nvSpPr>
        <p:spPr>
          <a:xfrm>
            <a:off x="3514103" y="3356910"/>
            <a:ext cx="170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420FE-C063-8A72-EEFA-57706604682C}"/>
              </a:ext>
            </a:extLst>
          </p:cNvPr>
          <p:cNvSpPr txBox="1"/>
          <p:nvPr/>
        </p:nvSpPr>
        <p:spPr>
          <a:xfrm>
            <a:off x="7387270" y="5557319"/>
            <a:ext cx="2401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‘</a:t>
            </a:r>
            <a:r>
              <a:rPr lang="en-US" dirty="0"/>
              <a:t>80s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Pop</a:t>
            </a:r>
          </a:p>
        </p:txBody>
      </p:sp>
      <p:pic>
        <p:nvPicPr>
          <p:cNvPr id="22" name="Picture 21" descr="A picture containing person, wearing, spectacles&#10;&#10;Description automatically generated">
            <a:extLst>
              <a:ext uri="{FF2B5EF4-FFF2-40B4-BE49-F238E27FC236}">
                <a16:creationId xmlns:a16="http://schemas.microsoft.com/office/drawing/2014/main" id="{F98D7EDF-FA23-4F94-9D51-C391FE138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77" y="4168703"/>
            <a:ext cx="3024901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52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5CEF5F-14A5-4FAD-412A-262D4B30386D}"/>
              </a:ext>
            </a:extLst>
          </p:cNvPr>
          <p:cNvSpPr txBox="1"/>
          <p:nvPr/>
        </p:nvSpPr>
        <p:spPr>
          <a:xfrm>
            <a:off x="1661339" y="1491886"/>
            <a:ext cx="2194561" cy="369331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Big Band</a:t>
            </a:r>
          </a:p>
          <a:p>
            <a:pPr>
              <a:lnSpc>
                <a:spcPct val="150000"/>
              </a:lnSpc>
            </a:pPr>
            <a:r>
              <a:rPr lang="en-US" b="1" dirty="0"/>
              <a:t>Blues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Classical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Country</a:t>
            </a:r>
          </a:p>
          <a:p>
            <a:pPr>
              <a:lnSpc>
                <a:spcPct val="150000"/>
              </a:lnSpc>
            </a:pPr>
            <a:r>
              <a:rPr lang="en-US" b="1" dirty="0"/>
              <a:t>Jazz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Motown</a:t>
            </a:r>
          </a:p>
          <a:p>
            <a:pPr>
              <a:lnSpc>
                <a:spcPct val="150000"/>
              </a:lnSpc>
            </a:pPr>
            <a:r>
              <a:rPr lang="en-US" b="1" dirty="0"/>
              <a:t>Rock &amp; Pop</a:t>
            </a:r>
            <a:br>
              <a:rPr lang="en-US" b="1" dirty="0"/>
            </a:br>
            <a:r>
              <a:rPr lang="en-US" b="1" dirty="0"/>
              <a:t>R&amp;B</a:t>
            </a:r>
          </a:p>
          <a:p>
            <a:endParaRPr lang="en-US" dirty="0"/>
          </a:p>
        </p:txBody>
      </p:sp>
      <p:pic>
        <p:nvPicPr>
          <p:cNvPr id="5" name="Graphic 4" descr="Treble clef outline">
            <a:extLst>
              <a:ext uri="{FF2B5EF4-FFF2-40B4-BE49-F238E27FC236}">
                <a16:creationId xmlns:a16="http://schemas.microsoft.com/office/drawing/2014/main" id="{9DB7118A-EA68-E54C-6702-8C514BC15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84857">
            <a:off x="-150329" y="241145"/>
            <a:ext cx="2194560" cy="21945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F85DC24-0BF4-B53A-E541-265338BE9F95}"/>
              </a:ext>
            </a:extLst>
          </p:cNvPr>
          <p:cNvSpPr txBox="1">
            <a:spLocks/>
          </p:cNvSpPr>
          <p:nvPr/>
        </p:nvSpPr>
        <p:spPr>
          <a:xfrm>
            <a:off x="1109662" y="5350933"/>
            <a:ext cx="8534400" cy="11672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Something for everyone</a:t>
            </a:r>
          </a:p>
        </p:txBody>
      </p:sp>
      <p:pic>
        <p:nvPicPr>
          <p:cNvPr id="11" name="Picture 10" descr="A mask on a roof&#10;&#10;Description automatically generated">
            <a:extLst>
              <a:ext uri="{FF2B5EF4-FFF2-40B4-BE49-F238E27FC236}">
                <a16:creationId xmlns:a16="http://schemas.microsoft.com/office/drawing/2014/main" id="{AA2CDB64-98C8-8A42-8277-D9DE76812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5"/>
          <a:stretch/>
        </p:blipFill>
        <p:spPr>
          <a:xfrm rot="5813966">
            <a:off x="7428443" y="1876266"/>
            <a:ext cx="5354155" cy="2545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musical instruments on stage&#10;&#10;Description automatically generated">
            <a:extLst>
              <a:ext uri="{FF2B5EF4-FFF2-40B4-BE49-F238E27FC236}">
                <a16:creationId xmlns:a16="http://schemas.microsoft.com/office/drawing/2014/main" id="{DC8A573A-88B7-9AB1-F45C-482FAE0C1F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2569" b="3039"/>
          <a:stretch/>
        </p:blipFill>
        <p:spPr>
          <a:xfrm rot="216179">
            <a:off x="7503375" y="2630789"/>
            <a:ext cx="220307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9E2D61-5F11-FF37-079B-4E200573DDA5}"/>
              </a:ext>
            </a:extLst>
          </p:cNvPr>
          <p:cNvSpPr txBox="1"/>
          <p:nvPr/>
        </p:nvSpPr>
        <p:spPr>
          <a:xfrm>
            <a:off x="3205971" y="1182680"/>
            <a:ext cx="3637353" cy="36397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A Capella Chorus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Broadway Revue</a:t>
            </a:r>
            <a:br>
              <a:rPr lang="en-US" b="1" dirty="0"/>
            </a:br>
            <a:r>
              <a:rPr lang="en-US" b="1" dirty="0"/>
              <a:t>Brazilian Bossa Nova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Celtic Rock</a:t>
            </a:r>
          </a:p>
          <a:p>
            <a:pPr>
              <a:lnSpc>
                <a:spcPct val="150000"/>
              </a:lnSpc>
            </a:pPr>
            <a:r>
              <a:rPr lang="en-US" b="1" dirty="0"/>
              <a:t>New Orleans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Reggae &amp; Ska</a:t>
            </a:r>
          </a:p>
          <a:p>
            <a:pPr>
              <a:lnSpc>
                <a:spcPct val="150000"/>
              </a:lnSpc>
            </a:pPr>
            <a:r>
              <a:rPr lang="en-US" b="1" dirty="0"/>
              <a:t>South &amp; Latin American Folk</a:t>
            </a:r>
          </a:p>
          <a:p>
            <a:pPr>
              <a:lnSpc>
                <a:spcPct val="150000"/>
              </a:lnSpc>
            </a:pPr>
            <a:r>
              <a:rPr lang="en-US" b="1" dirty="0"/>
              <a:t>Tribute shows</a:t>
            </a:r>
          </a:p>
        </p:txBody>
      </p:sp>
      <p:pic>
        <p:nvPicPr>
          <p:cNvPr id="8" name="Picture 7" descr="A picture containing red&#10;&#10;Description automatically generated">
            <a:extLst>
              <a:ext uri="{FF2B5EF4-FFF2-40B4-BE49-F238E27FC236}">
                <a16:creationId xmlns:a16="http://schemas.microsoft.com/office/drawing/2014/main" id="{C309291B-F570-42AE-9976-F6573D1396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6" r="27285" b="14191"/>
          <a:stretch/>
        </p:blipFill>
        <p:spPr>
          <a:xfrm rot="5172209">
            <a:off x="5677606" y="682876"/>
            <a:ext cx="328598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4C0CC6-4185-4B1E-8518-CD655F990004}"/>
              </a:ext>
            </a:extLst>
          </p:cNvPr>
          <p:cNvSpPr txBox="1">
            <a:spLocks/>
          </p:cNvSpPr>
          <p:nvPr/>
        </p:nvSpPr>
        <p:spPr>
          <a:xfrm>
            <a:off x="1109662" y="644049"/>
            <a:ext cx="5188528" cy="8478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Specialty acts &amp;</a:t>
            </a:r>
          </a:p>
        </p:txBody>
      </p:sp>
      <p:pic>
        <p:nvPicPr>
          <p:cNvPr id="10" name="Graphic 9" descr="Music with solid fill">
            <a:extLst>
              <a:ext uri="{FF2B5EF4-FFF2-40B4-BE49-F238E27FC236}">
                <a16:creationId xmlns:a16="http://schemas.microsoft.com/office/drawing/2014/main" id="{090D08A6-0654-4E6F-A4B8-6C8AF2E28A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2547" y="1182680"/>
            <a:ext cx="914400" cy="914400"/>
          </a:xfrm>
          <a:prstGeom prst="rect">
            <a:avLst/>
          </a:prstGeom>
        </p:spPr>
      </p:pic>
      <p:pic>
        <p:nvPicPr>
          <p:cNvPr id="13" name="Graphic 12" descr="Dance with solid fill">
            <a:extLst>
              <a:ext uri="{FF2B5EF4-FFF2-40B4-BE49-F238E27FC236}">
                <a16:creationId xmlns:a16="http://schemas.microsoft.com/office/drawing/2014/main" id="{06856623-65DC-4EA5-BFCE-FFCC54A1EE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5549" y="5754956"/>
            <a:ext cx="914400" cy="914400"/>
          </a:xfrm>
          <a:prstGeom prst="rect">
            <a:avLst/>
          </a:prstGeom>
        </p:spPr>
      </p:pic>
      <p:pic>
        <p:nvPicPr>
          <p:cNvPr id="15" name="Graphic 14" descr="Banjo with solid fill">
            <a:extLst>
              <a:ext uri="{FF2B5EF4-FFF2-40B4-BE49-F238E27FC236}">
                <a16:creationId xmlns:a16="http://schemas.microsoft.com/office/drawing/2014/main" id="{3B6145EC-60FB-4848-A0FE-B617F459AE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37765" y="41722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3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E2E895-1B09-9B3A-85A7-3FA869A36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"/>
            <a:ext cx="12181170" cy="6857999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164A025-869F-36D2-4FB4-1DE8E33C8536}"/>
              </a:ext>
            </a:extLst>
          </p:cNvPr>
          <p:cNvSpPr txBox="1">
            <a:spLocks/>
          </p:cNvSpPr>
          <p:nvPr/>
        </p:nvSpPr>
        <p:spPr>
          <a:xfrm>
            <a:off x="1389996" y="492954"/>
            <a:ext cx="9544703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Sunset on season 50 – see you next year!</a:t>
            </a:r>
          </a:p>
        </p:txBody>
      </p:sp>
    </p:spTree>
    <p:extLst>
      <p:ext uri="{BB962C8B-B14F-4D97-AF65-F5344CB8AC3E}">
        <p14:creationId xmlns:p14="http://schemas.microsoft.com/office/powerpoint/2010/main" val="2966635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park&#10;&#10;Description automatically generated">
            <a:extLst>
              <a:ext uri="{FF2B5EF4-FFF2-40B4-BE49-F238E27FC236}">
                <a16:creationId xmlns:a16="http://schemas.microsoft.com/office/drawing/2014/main" id="{F2ABAA3F-4648-439C-07E5-EC1784BEB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3175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35026-8FEA-CFEC-EED5-6380EDB19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149" y="334935"/>
            <a:ext cx="8747125" cy="1628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The 50</a:t>
            </a:r>
            <a:r>
              <a:rPr lang="en-US" sz="3600" b="1" baseline="30000" dirty="0">
                <a:solidFill>
                  <a:schemeClr val="tx2"/>
                </a:solidFill>
              </a:rPr>
              <a:t>th</a:t>
            </a:r>
            <a:r>
              <a:rPr lang="en-US" sz="3600" b="1" dirty="0">
                <a:solidFill>
                  <a:schemeClr val="tx2"/>
                </a:solidFill>
              </a:rPr>
              <a:t> Annual Rose Tree Summer Festival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June 11 – August 10, 2025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2200" b="1" dirty="0">
                <a:solidFill>
                  <a:schemeClr val="tx2"/>
                </a:solidFill>
              </a:rPr>
              <a:t>Wednesday - Sunday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16828-BE52-E959-1B63-D72050889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428" y="5556186"/>
            <a:ext cx="11352594" cy="547158"/>
          </a:xfrm>
          <a:solidFill>
            <a:schemeClr val="bg2">
              <a:alpha val="81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</a:rPr>
              <a:t>Presented by Delaware County Council &amp; Produced by Delaware County Parks &amp; Recreation</a:t>
            </a:r>
          </a:p>
        </p:txBody>
      </p:sp>
    </p:spTree>
    <p:extLst>
      <p:ext uri="{BB962C8B-B14F-4D97-AF65-F5344CB8AC3E}">
        <p14:creationId xmlns:p14="http://schemas.microsoft.com/office/powerpoint/2010/main" val="1876092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4000">
        <p15:prstTrans prst="curtains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A86B7E-9C90-4AF8-85F7-35E5A550B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WHAT’S NEW?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060D8-9B45-4535-8F20-9C4504F01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969" y="5650029"/>
            <a:ext cx="8288032" cy="4691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1800" dirty="0"/>
              <a:t>In our 50</a:t>
            </a:r>
            <a:r>
              <a:rPr lang="en-US" sz="1800" baseline="30000" dirty="0"/>
              <a:t>th</a:t>
            </a:r>
            <a:r>
              <a:rPr lang="en-US" sz="1800" dirty="0"/>
              <a:t> season, there was much to be excited about!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0AA49-E442-4F5B-A391-BE006411A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411" y="934222"/>
            <a:ext cx="4327147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39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77352F-7D48-0C54-E7D7-755547EE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Just in time for our 50</a:t>
            </a:r>
            <a:r>
              <a:rPr lang="en-US" sz="3600" baseline="30000">
                <a:solidFill>
                  <a:schemeClr val="bg1"/>
                </a:solidFill>
              </a:rPr>
              <a:t>th</a:t>
            </a:r>
            <a:r>
              <a:rPr lang="en-US" sz="3600">
                <a:solidFill>
                  <a:schemeClr val="bg1"/>
                </a:solidFill>
              </a:rPr>
              <a:t> season!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3CC7B-4909-103D-3625-57B656D41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754" y="2160590"/>
            <a:ext cx="3973943" cy="34401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RENOVATIONS:</a:t>
            </a:r>
          </a:p>
          <a:p>
            <a:pPr>
              <a:buFont typeface="Wingdings 3" charset="2"/>
              <a:buChar char=""/>
            </a:pPr>
            <a:r>
              <a:rPr lang="en-US" sz="1800" b="1" dirty="0">
                <a:solidFill>
                  <a:schemeClr val="bg1"/>
                </a:solidFill>
              </a:rPr>
              <a:t>New Stage Floor and Roof</a:t>
            </a:r>
          </a:p>
          <a:p>
            <a:pPr>
              <a:buFont typeface="Wingdings 3" charset="2"/>
              <a:buChar char=""/>
            </a:pPr>
            <a:r>
              <a:rPr lang="en-US" sz="1800" b="1" dirty="0">
                <a:solidFill>
                  <a:schemeClr val="bg1"/>
                </a:solidFill>
              </a:rPr>
              <a:t>Updated ADA Public Restrooms</a:t>
            </a:r>
          </a:p>
          <a:p>
            <a:pPr>
              <a:buFont typeface="Wingdings 3" charset="2"/>
              <a:buChar char=""/>
            </a:pPr>
            <a:r>
              <a:rPr lang="en-US" sz="1800" b="1" dirty="0">
                <a:solidFill>
                  <a:schemeClr val="bg1"/>
                </a:solidFill>
              </a:rPr>
              <a:t>Handicapped Ramp to Restrooms</a:t>
            </a:r>
          </a:p>
          <a:p>
            <a:pPr>
              <a:buFont typeface="Wingdings 3" charset="2"/>
              <a:buChar char=""/>
            </a:pPr>
            <a:r>
              <a:rPr lang="en-US" sz="1800" b="1" dirty="0">
                <a:solidFill>
                  <a:schemeClr val="bg1"/>
                </a:solidFill>
              </a:rPr>
              <a:t>Re-striping of the parking lot</a:t>
            </a:r>
          </a:p>
          <a:p>
            <a:pPr>
              <a:buFont typeface="Wingdings 3" charset="2"/>
              <a:buChar char=""/>
            </a:pPr>
            <a:r>
              <a:rPr lang="en-US" sz="1800" b="1" dirty="0">
                <a:solidFill>
                  <a:schemeClr val="bg1"/>
                </a:solidFill>
              </a:rPr>
              <a:t>Tea House scraped and repainted</a:t>
            </a:r>
          </a:p>
          <a:p>
            <a:pPr>
              <a:buFont typeface="Wingdings 3" charset="2"/>
              <a:buChar char=""/>
            </a:pPr>
            <a:endParaRPr lang="en-US" b="1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A group of people standing under a bridge&#10;&#10;Description automatically generated with low confidence">
            <a:extLst>
              <a:ext uri="{FF2B5EF4-FFF2-40B4-BE49-F238E27FC236}">
                <a16:creationId xmlns:a16="http://schemas.microsoft.com/office/drawing/2014/main" id="{C329DA26-4160-49EB-A9DF-A1DBD7ED7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74" y="1503680"/>
            <a:ext cx="6367482" cy="3931920"/>
          </a:xfrm>
          <a:prstGeom prst="rect">
            <a:avLst/>
          </a:prstGeom>
        </p:spPr>
      </p:pic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C98433-0297-4987-8FF4-FACB4618CDD1}"/>
              </a:ext>
            </a:extLst>
          </p:cNvPr>
          <p:cNvSpPr txBox="1"/>
          <p:nvPr/>
        </p:nvSpPr>
        <p:spPr>
          <a:xfrm>
            <a:off x="5533774" y="5443434"/>
            <a:ext cx="63674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Delaware County Council members Richard Womack, Christine Reuther and Dr. Monica Taylor, Public Works Director Danielle Floyd, and Park Board Chair John McMullan join the Parks &amp; Recreation team in celebrating the newly completed amphitheater renovations.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BCCBFB-FA53-43F4-9BCC-B20EFC3E06A2}"/>
              </a:ext>
            </a:extLst>
          </p:cNvPr>
          <p:cNvSpPr txBox="1"/>
          <p:nvPr/>
        </p:nvSpPr>
        <p:spPr>
          <a:xfrm>
            <a:off x="7092306" y="1053068"/>
            <a:ext cx="350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Ribbon Cutting: June 11, 2025</a:t>
            </a:r>
          </a:p>
        </p:txBody>
      </p:sp>
    </p:spTree>
    <p:extLst>
      <p:ext uri="{BB962C8B-B14F-4D97-AF65-F5344CB8AC3E}">
        <p14:creationId xmlns:p14="http://schemas.microsoft.com/office/powerpoint/2010/main" val="265233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EA5E-D8CB-098D-3036-17A36AB24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76" y="3839190"/>
            <a:ext cx="3250479" cy="923331"/>
          </a:xfrm>
        </p:spPr>
        <p:txBody>
          <a:bodyPr>
            <a:normAutofit/>
          </a:bodyPr>
          <a:lstStyle/>
          <a:p>
            <a:r>
              <a:rPr lang="en-US" sz="4400" dirty="0"/>
              <a:t>Donations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6CEF585-1FDD-EE0E-B97F-AAAC9EEC6C0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13077087"/>
              </p:ext>
            </p:extLst>
          </p:nvPr>
        </p:nvGraphicFramePr>
        <p:xfrm>
          <a:off x="772238" y="494031"/>
          <a:ext cx="4937655" cy="361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E157CD-B9BD-D1AD-7A10-673F488C3946}"/>
              </a:ext>
            </a:extLst>
          </p:cNvPr>
          <p:cNvSpPr txBox="1"/>
          <p:nvPr/>
        </p:nvSpPr>
        <p:spPr>
          <a:xfrm>
            <a:off x="713833" y="4815069"/>
            <a:ext cx="41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Donors receive a sneak preview of the tentative schedule in early Spring.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2C1FA-67AF-4FE1-92A3-566226FD73C7}"/>
              </a:ext>
            </a:extLst>
          </p:cNvPr>
          <p:cNvSpPr txBox="1"/>
          <p:nvPr/>
        </p:nvSpPr>
        <p:spPr>
          <a:xfrm>
            <a:off x="5841777" y="906063"/>
            <a:ext cx="5577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Donations can now be accepted online!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88AA8BE-9A53-4FFE-BA88-B2968DAEF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27" y="1494246"/>
            <a:ext cx="2286000" cy="228600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69799CD-2EAD-4B78-AEFA-EC88ED2C5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346" y="4123137"/>
            <a:ext cx="574969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0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91A628-4916-4B5D-A7BE-2D322CEBC0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5603" r="11280" b="13871"/>
          <a:stretch/>
        </p:blipFill>
        <p:spPr>
          <a:xfrm>
            <a:off x="1052945" y="1554480"/>
            <a:ext cx="4223546" cy="393192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5C59ED-BC83-4DA0-A703-2F87036C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892193" cy="1320800"/>
          </a:xfrm>
        </p:spPr>
        <p:txBody>
          <a:bodyPr/>
          <a:lstStyle/>
          <a:p>
            <a:r>
              <a:rPr lang="en-US" dirty="0"/>
              <a:t>CELEBRATING 50!</a:t>
            </a:r>
          </a:p>
        </p:txBody>
      </p:sp>
      <p:pic>
        <p:nvPicPr>
          <p:cNvPr id="10" name="Picture 9" descr="A group of people posing for a photo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F2E63EC0-FB99-4044-8D56-3B35C64CF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 t="5522" r="18031" b="3031"/>
          <a:stretch/>
        </p:blipFill>
        <p:spPr>
          <a:xfrm>
            <a:off x="5768309" y="0"/>
            <a:ext cx="642369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355CAD-ABC5-4D49-9D12-F879298852FE}"/>
              </a:ext>
            </a:extLst>
          </p:cNvPr>
          <p:cNvSpPr txBox="1"/>
          <p:nvPr/>
        </p:nvSpPr>
        <p:spPr>
          <a:xfrm>
            <a:off x="2619375" y="6248400"/>
            <a:ext cx="3232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Pictured: Price Stevenson, Technical Director &amp; </a:t>
            </a:r>
          </a:p>
          <a:p>
            <a:pPr algn="ctr"/>
            <a:r>
              <a:rPr lang="en-US" sz="1100" dirty="0"/>
              <a:t>2025 Crew: Matt, Brandon, Astrid, Noble, Xavier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2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9E3523-1677-D9A2-575A-0615C14520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37688" y="314325"/>
            <a:ext cx="2754312" cy="15065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Event Brochure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0991102-D710-F065-0599-E40C8D8B39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59850" y="1439863"/>
            <a:ext cx="3232150" cy="298132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15,000 Printed</a:t>
            </a:r>
          </a:p>
          <a:p>
            <a:r>
              <a:rPr lang="en-US" sz="1800" dirty="0">
                <a:solidFill>
                  <a:schemeClr val="bg1"/>
                </a:solidFill>
              </a:rPr>
              <a:t>Available in County Buildings &amp; Libraries</a:t>
            </a:r>
          </a:p>
          <a:p>
            <a:r>
              <a:rPr lang="en-US" sz="1800" dirty="0">
                <a:solidFill>
                  <a:schemeClr val="bg1"/>
                </a:solidFill>
              </a:rPr>
              <a:t>Posted online</a:t>
            </a:r>
          </a:p>
          <a:p>
            <a:r>
              <a:rPr lang="en-US" sz="1800" dirty="0">
                <a:solidFill>
                  <a:schemeClr val="bg1"/>
                </a:solidFill>
              </a:rPr>
              <a:t>Sent to mailing list &amp; SASEs</a:t>
            </a:r>
          </a:p>
          <a:p>
            <a:r>
              <a:rPr lang="en-US" sz="1800" dirty="0">
                <a:solidFill>
                  <a:schemeClr val="bg1"/>
                </a:solidFill>
              </a:rPr>
              <a:t>Distributed onsite</a:t>
            </a:r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A35C90DA-D8DD-41B4-A200-C3D488A0B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76" y="229744"/>
            <a:ext cx="4141694" cy="6400800"/>
          </a:xfrm>
          <a:prstGeom prst="rect">
            <a:avLst/>
          </a:prstGeom>
        </p:spPr>
      </p:pic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5FE2AA8C-45ED-4B03-AB6E-92C5BA98F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80" y="228600"/>
            <a:ext cx="414169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30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3E84E-F438-0688-17B2-42B43D789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44" y="455793"/>
            <a:ext cx="7141151" cy="83091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Press, Publicity &amp; Promotion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E00175-14A9-0C63-F52F-6768227385E7}"/>
              </a:ext>
            </a:extLst>
          </p:cNvPr>
          <p:cNvSpPr txBox="1"/>
          <p:nvPr/>
        </p:nvSpPr>
        <p:spPr>
          <a:xfrm>
            <a:off x="2956444" y="1361036"/>
            <a:ext cx="8534400" cy="4302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Onsite: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Rose Tree Park’s electronic sign, bulletin board in pedestrian mall</a:t>
            </a:r>
            <a:b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Summer Festival Brochure </a:t>
            </a:r>
            <a:b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Delaware County’s own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 releases, digest, social media 	</a:t>
            </a:r>
            <a:b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VisitDelco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PR: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print, digital, social media</a:t>
            </a:r>
            <a:b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News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Delco Times, Main Line Magazine, et al.</a:t>
            </a:r>
            <a:b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Delco Arts Consortium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Event Calendar</a:t>
            </a:r>
            <a:b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Patch 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 Calendar</a:t>
            </a:r>
          </a:p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Delco Parks Social Media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Facebook, Instagram, X (Twitter)</a:t>
            </a:r>
            <a:b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23454-E6BC-EEFD-C66C-1EE716361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r="36926" b="20571"/>
          <a:stretch/>
        </p:blipFill>
        <p:spPr>
          <a:xfrm>
            <a:off x="911460" y="4101202"/>
            <a:ext cx="1485946" cy="219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Electronic sign in Rose Tree Park">
            <a:extLst>
              <a:ext uri="{FF2B5EF4-FFF2-40B4-BE49-F238E27FC236}">
                <a16:creationId xmlns:a16="http://schemas.microsoft.com/office/drawing/2014/main" id="{719989C3-B0EA-F0F7-3626-2AAD586C0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4"/>
          <a:stretch/>
        </p:blipFill>
        <p:spPr>
          <a:xfrm>
            <a:off x="701156" y="1550956"/>
            <a:ext cx="2287024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EB54D217-E7E6-4D7A-AEAC-0680B434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91" y="5311799"/>
            <a:ext cx="495300" cy="523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3E4213-1820-477B-9D96-B9CD59BD5FAF}"/>
              </a:ext>
            </a:extLst>
          </p:cNvPr>
          <p:cNvSpPr txBox="1"/>
          <p:nvPr/>
        </p:nvSpPr>
        <p:spPr>
          <a:xfrm>
            <a:off x="3823864" y="5956675"/>
            <a:ext cx="14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Delco Parks</a:t>
            </a:r>
          </a:p>
        </p:txBody>
      </p:sp>
      <p:pic>
        <p:nvPicPr>
          <p:cNvPr id="10" name="Picture 9" descr="A logo of a camera&#10;&#10;Description automatically generated">
            <a:extLst>
              <a:ext uri="{FF2B5EF4-FFF2-40B4-BE49-F238E27FC236}">
                <a16:creationId xmlns:a16="http://schemas.microsoft.com/office/drawing/2014/main" id="{611DC876-B81D-4FAB-A336-5B3571934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02" y="5311799"/>
            <a:ext cx="548640" cy="548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60D104-80E8-4F86-80BF-A726BC33C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66" y="5380503"/>
            <a:ext cx="469558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D18B56-76DC-42CB-8B13-50DCA80A7447}"/>
              </a:ext>
            </a:extLst>
          </p:cNvPr>
          <p:cNvSpPr txBox="1"/>
          <p:nvPr/>
        </p:nvSpPr>
        <p:spPr>
          <a:xfrm>
            <a:off x="5208587" y="5957936"/>
            <a:ext cx="14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DelcoParks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3C631F-9DE1-43AA-AC73-3663196F8538}"/>
              </a:ext>
            </a:extLst>
          </p:cNvPr>
          <p:cNvSpPr txBox="1"/>
          <p:nvPr/>
        </p:nvSpPr>
        <p:spPr>
          <a:xfrm>
            <a:off x="6606276" y="5950700"/>
            <a:ext cx="187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@DelcoParks</a:t>
            </a:r>
          </a:p>
        </p:txBody>
      </p:sp>
    </p:spTree>
    <p:extLst>
      <p:ext uri="{BB962C8B-B14F-4D97-AF65-F5344CB8AC3E}">
        <p14:creationId xmlns:p14="http://schemas.microsoft.com/office/powerpoint/2010/main" val="2914504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8A2B-FC40-D981-CCDB-DA78A415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776" y="5789620"/>
            <a:ext cx="3371947" cy="7474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1800" dirty="0"/>
              <a:t>Six acts made their Rose Tree Summer Festival debuts in 2025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8A7243-D72B-CF98-0B2A-16944EE19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8244" y="2453005"/>
            <a:ext cx="3840480" cy="384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EFB6A9-34A4-03CE-D5FB-C33A8892617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6" b="12336"/>
          <a:stretch/>
        </p:blipFill>
        <p:spPr>
          <a:xfrm>
            <a:off x="5843910" y="441325"/>
            <a:ext cx="4378935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DDE6D7-8EC2-7177-2028-022F4FA53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283" y="3275335"/>
            <a:ext cx="3429836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 descr="Barry Harris">
            <a:extLst>
              <a:ext uri="{FF2B5EF4-FFF2-40B4-BE49-F238E27FC236}">
                <a16:creationId xmlns:a16="http://schemas.microsoft.com/office/drawing/2014/main" id="{3AE9F068-02B8-28EF-0715-D4ABF8FE4E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5" t="18163" r="41394" b="10538"/>
          <a:stretch/>
        </p:blipFill>
        <p:spPr>
          <a:xfrm>
            <a:off x="3786641" y="504406"/>
            <a:ext cx="1661384" cy="2542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ED41C6-4A1A-6C49-9D28-A3E6F8E9B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/>
        </p:blipFill>
        <p:spPr>
          <a:xfrm>
            <a:off x="561846" y="2824563"/>
            <a:ext cx="3371947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B9341-6723-BB9F-4BFE-C7CAD3C2C04F}"/>
              </a:ext>
            </a:extLst>
          </p:cNvPr>
          <p:cNvSpPr txBox="1"/>
          <p:nvPr/>
        </p:nvSpPr>
        <p:spPr>
          <a:xfrm>
            <a:off x="6367638" y="2268339"/>
            <a:ext cx="135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Eco Del Sur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561DC-74A2-606A-CA5A-AFC445D14B2C}"/>
              </a:ext>
            </a:extLst>
          </p:cNvPr>
          <p:cNvSpPr txBox="1"/>
          <p:nvPr/>
        </p:nvSpPr>
        <p:spPr>
          <a:xfrm>
            <a:off x="4794832" y="648159"/>
            <a:ext cx="65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Barry Harris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DD820E8-C5B9-4A9F-9CBE-59223239A4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0" t="8302" r="20743" b="8206"/>
          <a:stretch/>
        </p:blipFill>
        <p:spPr>
          <a:xfrm>
            <a:off x="633276" y="441325"/>
            <a:ext cx="2766362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1F02D4-9F9E-4D3A-8737-17B100E38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101"/>
          <a:stretch/>
        </p:blipFill>
        <p:spPr>
          <a:xfrm>
            <a:off x="4391030" y="5131433"/>
            <a:ext cx="2905760" cy="3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91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2963</TotalTime>
  <Words>516</Words>
  <Application>Microsoft Office PowerPoint</Application>
  <PresentationFormat>Widescreen</PresentationFormat>
  <Paragraphs>79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Facet</vt:lpstr>
      <vt:lpstr>The 2025 Rose Tree Summer Festival: Our 50th Season </vt:lpstr>
      <vt:lpstr>The 50th Annual Rose Tree Summer Festival June 11 – August 10, 2025 Wednesday - Sunday</vt:lpstr>
      <vt:lpstr>WHAT’S NEW?</vt:lpstr>
      <vt:lpstr>Just in time for our 50th season!</vt:lpstr>
      <vt:lpstr>Donations</vt:lpstr>
      <vt:lpstr>CELEBRATING 50!</vt:lpstr>
      <vt:lpstr>Event Brochure</vt:lpstr>
      <vt:lpstr>Press, Publicity &amp; Promotion</vt:lpstr>
      <vt:lpstr>Six acts made their Rose Tree Summer Festival debuts in 2025</vt:lpstr>
      <vt:lpstr>Barbershop’s Best:  A Musical Community Collaboration</vt:lpstr>
      <vt:lpstr>Weather:  Hot &amp; Stormy</vt:lpstr>
      <vt:lpstr>PowerPoint Presentation</vt:lpstr>
      <vt:lpstr>Fair skies always returned…</vt:lpstr>
      <vt:lpstr>…and let the good times roll!</vt:lpstr>
      <vt:lpstr>Children’s Concerts</vt:lpstr>
      <vt:lpstr>VARIETY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Rose Tree Summer Festival 2024</dc:title>
  <dc:creator>Chapman, Beth</dc:creator>
  <cp:lastModifiedBy>Chapman, Beth</cp:lastModifiedBy>
  <cp:revision>7</cp:revision>
  <dcterms:created xsi:type="dcterms:W3CDTF">2024-08-22T15:01:45Z</dcterms:created>
  <dcterms:modified xsi:type="dcterms:W3CDTF">2026-01-30T19:18:15Z</dcterms:modified>
</cp:coreProperties>
</file>