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3" r:id="rId7"/>
    <p:sldId id="264" r:id="rId8"/>
    <p:sldId id="262"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DF5EB5-5876-427E-BE70-A80D6B62DC5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B2D133E-F4D7-412C-946D-3BF796E9B6AB}">
      <dgm:prSet/>
      <dgm:spPr/>
      <dgm:t>
        <a:bodyPr/>
        <a:lstStyle/>
        <a:p>
          <a:r>
            <a:rPr lang="en-US" b="1" dirty="0"/>
            <a:t>Part of the Department of Energy’s Clean Cities Program since 1993</a:t>
          </a:r>
          <a:endParaRPr lang="en-US" dirty="0"/>
        </a:p>
      </dgm:t>
    </dgm:pt>
    <dgm:pt modelId="{66F514E1-0698-4E2F-AB3E-E1BB3C8A2B78}" type="parTrans" cxnId="{7763DBB9-1D79-49DC-B170-46347E93FE01}">
      <dgm:prSet/>
      <dgm:spPr/>
      <dgm:t>
        <a:bodyPr/>
        <a:lstStyle/>
        <a:p>
          <a:endParaRPr lang="en-US"/>
        </a:p>
      </dgm:t>
    </dgm:pt>
    <dgm:pt modelId="{E389EC9B-A8AC-4B15-9BD0-2EBE22B39ACE}" type="sibTrans" cxnId="{7763DBB9-1D79-49DC-B170-46347E93FE01}">
      <dgm:prSet/>
      <dgm:spPr/>
      <dgm:t>
        <a:bodyPr/>
        <a:lstStyle/>
        <a:p>
          <a:endParaRPr lang="en-US"/>
        </a:p>
      </dgm:t>
    </dgm:pt>
    <dgm:pt modelId="{C3813ADB-E890-4902-9C59-7B0C4F19963C}">
      <dgm:prSet/>
      <dgm:spPr/>
      <dgm:t>
        <a:bodyPr/>
        <a:lstStyle/>
        <a:p>
          <a:endParaRPr lang="en-US" dirty="0"/>
        </a:p>
      </dgm:t>
    </dgm:pt>
    <dgm:pt modelId="{2F8E004B-D162-4E16-9F9C-2549D411BB78}" type="parTrans" cxnId="{EA4D002F-61F5-4204-BF99-99D32D3200A6}">
      <dgm:prSet/>
      <dgm:spPr/>
      <dgm:t>
        <a:bodyPr/>
        <a:lstStyle/>
        <a:p>
          <a:endParaRPr lang="en-US"/>
        </a:p>
      </dgm:t>
    </dgm:pt>
    <dgm:pt modelId="{78CF7738-C083-424D-A3B3-75B1AB3E69AB}" type="sibTrans" cxnId="{EA4D002F-61F5-4204-BF99-99D32D3200A6}">
      <dgm:prSet/>
      <dgm:spPr/>
      <dgm:t>
        <a:bodyPr/>
        <a:lstStyle/>
        <a:p>
          <a:endParaRPr lang="en-US"/>
        </a:p>
      </dgm:t>
    </dgm:pt>
    <dgm:pt modelId="{C730EBB5-BFA1-40CA-9EE0-5A53DF7EA049}">
      <dgm:prSet/>
      <dgm:spPr/>
      <dgm:t>
        <a:bodyPr/>
        <a:lstStyle/>
        <a:p>
          <a:r>
            <a:rPr lang="en-US" b="1" dirty="0"/>
            <a:t>Comprised of Public and Private companies State and</a:t>
          </a:r>
          <a:endParaRPr lang="en-US" dirty="0"/>
        </a:p>
      </dgm:t>
    </dgm:pt>
    <dgm:pt modelId="{D1C4C39B-87B9-48DA-8817-42C19889B257}" type="parTrans" cxnId="{9B84BB41-2C6F-41D7-ABA6-2036536BA697}">
      <dgm:prSet/>
      <dgm:spPr/>
      <dgm:t>
        <a:bodyPr/>
        <a:lstStyle/>
        <a:p>
          <a:endParaRPr lang="en-US"/>
        </a:p>
      </dgm:t>
    </dgm:pt>
    <dgm:pt modelId="{0A4C322A-F8BD-49F1-9279-F88A93995967}" type="sibTrans" cxnId="{9B84BB41-2C6F-41D7-ABA6-2036536BA697}">
      <dgm:prSet/>
      <dgm:spPr/>
      <dgm:t>
        <a:bodyPr/>
        <a:lstStyle/>
        <a:p>
          <a:endParaRPr lang="en-US"/>
        </a:p>
      </dgm:t>
    </dgm:pt>
    <dgm:pt modelId="{4A6608AE-DCE6-423F-AD22-C9CE2A69D282}">
      <dgm:prSet/>
      <dgm:spPr/>
      <dgm:t>
        <a:bodyPr/>
        <a:lstStyle/>
        <a:p>
          <a:r>
            <a:rPr lang="en-US" b="1" dirty="0"/>
            <a:t>Local governments, Municipalities and Utilities</a:t>
          </a:r>
          <a:endParaRPr lang="en-US" dirty="0"/>
        </a:p>
      </dgm:t>
    </dgm:pt>
    <dgm:pt modelId="{1A6C9299-F34C-4E72-B987-15D7951DE580}" type="parTrans" cxnId="{42A9F3CD-7883-4796-8407-7B5094D666D7}">
      <dgm:prSet/>
      <dgm:spPr/>
      <dgm:t>
        <a:bodyPr/>
        <a:lstStyle/>
        <a:p>
          <a:endParaRPr lang="en-US"/>
        </a:p>
      </dgm:t>
    </dgm:pt>
    <dgm:pt modelId="{4C7C509C-F83E-4765-8D54-CCCC466C02DC}" type="sibTrans" cxnId="{42A9F3CD-7883-4796-8407-7B5094D666D7}">
      <dgm:prSet/>
      <dgm:spPr/>
      <dgm:t>
        <a:bodyPr/>
        <a:lstStyle/>
        <a:p>
          <a:endParaRPr lang="en-US"/>
        </a:p>
      </dgm:t>
    </dgm:pt>
    <dgm:pt modelId="{685FD9DB-25BD-4186-90C1-2391889812F6}">
      <dgm:prSet/>
      <dgm:spPr/>
      <dgm:t>
        <a:bodyPr/>
        <a:lstStyle/>
        <a:p>
          <a:r>
            <a:rPr lang="en-US" b="1"/>
            <a:t>Assist with Grants/incentives/vouchers/rebates</a:t>
          </a:r>
          <a:endParaRPr lang="en-US"/>
        </a:p>
      </dgm:t>
    </dgm:pt>
    <dgm:pt modelId="{5FFD40E6-8D42-4406-B6BC-CA314095C2A7}" type="parTrans" cxnId="{6227613A-F13E-40DC-BF60-E4F27CB60B4B}">
      <dgm:prSet/>
      <dgm:spPr/>
      <dgm:t>
        <a:bodyPr/>
        <a:lstStyle/>
        <a:p>
          <a:endParaRPr lang="en-US"/>
        </a:p>
      </dgm:t>
    </dgm:pt>
    <dgm:pt modelId="{E9DA2075-5A43-41B9-B9B6-A5E53B86A62C}" type="sibTrans" cxnId="{6227613A-F13E-40DC-BF60-E4F27CB60B4B}">
      <dgm:prSet/>
      <dgm:spPr/>
      <dgm:t>
        <a:bodyPr/>
        <a:lstStyle/>
        <a:p>
          <a:endParaRPr lang="en-US"/>
        </a:p>
      </dgm:t>
    </dgm:pt>
    <dgm:pt modelId="{F7064E24-DDE6-4141-893D-0D15D4CC5143}">
      <dgm:prSet/>
      <dgm:spPr/>
      <dgm:t>
        <a:bodyPr/>
        <a:lstStyle/>
        <a:p>
          <a:r>
            <a:rPr lang="en-US" b="1" dirty="0"/>
            <a:t>Received over $20mm for Stakeholders projects valued over $80mm </a:t>
          </a:r>
          <a:endParaRPr lang="en-US" dirty="0"/>
        </a:p>
      </dgm:t>
    </dgm:pt>
    <dgm:pt modelId="{B1889BC7-748A-4EC0-809B-19042344F34B}" type="parTrans" cxnId="{53AE6F35-E1AA-48BE-8B16-557BE632E58B}">
      <dgm:prSet/>
      <dgm:spPr/>
      <dgm:t>
        <a:bodyPr/>
        <a:lstStyle/>
        <a:p>
          <a:endParaRPr lang="en-US"/>
        </a:p>
      </dgm:t>
    </dgm:pt>
    <dgm:pt modelId="{2D7941CD-36D6-40F2-B750-16C4550F65E3}" type="sibTrans" cxnId="{53AE6F35-E1AA-48BE-8B16-557BE632E58B}">
      <dgm:prSet/>
      <dgm:spPr/>
      <dgm:t>
        <a:bodyPr/>
        <a:lstStyle/>
        <a:p>
          <a:endParaRPr lang="en-US"/>
        </a:p>
      </dgm:t>
    </dgm:pt>
    <dgm:pt modelId="{FB00A903-EB68-48D3-BAAD-79907C86C542}">
      <dgm:prSet/>
      <dgm:spPr/>
      <dgm:t>
        <a:bodyPr/>
        <a:lstStyle/>
        <a:p>
          <a:r>
            <a:rPr lang="en-US" b="1"/>
            <a:t>Project  Management</a:t>
          </a:r>
          <a:endParaRPr lang="en-US"/>
        </a:p>
      </dgm:t>
    </dgm:pt>
    <dgm:pt modelId="{7CF6F3E0-AF24-48AD-8DB5-EB1213BDB192}" type="parTrans" cxnId="{E6F7CBF3-0C88-4756-98B1-E824B8E6F6B0}">
      <dgm:prSet/>
      <dgm:spPr/>
      <dgm:t>
        <a:bodyPr/>
        <a:lstStyle/>
        <a:p>
          <a:endParaRPr lang="en-US"/>
        </a:p>
      </dgm:t>
    </dgm:pt>
    <dgm:pt modelId="{52FF12D7-4C0B-4EFC-8112-FA167454B30F}" type="sibTrans" cxnId="{E6F7CBF3-0C88-4756-98B1-E824B8E6F6B0}">
      <dgm:prSet/>
      <dgm:spPr/>
      <dgm:t>
        <a:bodyPr/>
        <a:lstStyle/>
        <a:p>
          <a:endParaRPr lang="en-US"/>
        </a:p>
      </dgm:t>
    </dgm:pt>
    <dgm:pt modelId="{FE6C2535-ECDC-4B46-A581-C3B276D68A0D}">
      <dgm:prSet/>
      <dgm:spPr/>
      <dgm:t>
        <a:bodyPr/>
        <a:lstStyle/>
        <a:p>
          <a:r>
            <a:rPr lang="en-US" b="1" dirty="0"/>
            <a:t>Education and Outreach </a:t>
          </a:r>
          <a:endParaRPr lang="en-US" dirty="0"/>
        </a:p>
      </dgm:t>
    </dgm:pt>
    <dgm:pt modelId="{E51015B4-52D3-4897-8DE4-EC5AB38AA134}" type="parTrans" cxnId="{C9585463-60B7-410D-A073-BACCC8107328}">
      <dgm:prSet/>
      <dgm:spPr/>
      <dgm:t>
        <a:bodyPr/>
        <a:lstStyle/>
        <a:p>
          <a:endParaRPr lang="en-US"/>
        </a:p>
      </dgm:t>
    </dgm:pt>
    <dgm:pt modelId="{51D634E1-5442-455F-9FD9-7186398202B9}" type="sibTrans" cxnId="{C9585463-60B7-410D-A073-BACCC8107328}">
      <dgm:prSet/>
      <dgm:spPr/>
      <dgm:t>
        <a:bodyPr/>
        <a:lstStyle/>
        <a:p>
          <a:endParaRPr lang="en-US"/>
        </a:p>
      </dgm:t>
    </dgm:pt>
    <dgm:pt modelId="{80EF6F51-DB1C-4D11-8D95-60EECE49ED7A}">
      <dgm:prSet/>
      <dgm:spPr/>
      <dgm:t>
        <a:bodyPr/>
        <a:lstStyle/>
        <a:p>
          <a:r>
            <a:rPr lang="en-US" b="1"/>
            <a:t>Stakeholder Membership</a:t>
          </a:r>
          <a:endParaRPr lang="en-US"/>
        </a:p>
      </dgm:t>
    </dgm:pt>
    <dgm:pt modelId="{D3800D00-A6FF-426E-9C6E-E75322146DBF}" type="parTrans" cxnId="{99E3E74B-48C4-4413-B5F2-8792D4153958}">
      <dgm:prSet/>
      <dgm:spPr/>
      <dgm:t>
        <a:bodyPr/>
        <a:lstStyle/>
        <a:p>
          <a:endParaRPr lang="en-US"/>
        </a:p>
      </dgm:t>
    </dgm:pt>
    <dgm:pt modelId="{9941193A-B152-48E6-9038-7EEDEA5661A0}" type="sibTrans" cxnId="{99E3E74B-48C4-4413-B5F2-8792D4153958}">
      <dgm:prSet/>
      <dgm:spPr/>
      <dgm:t>
        <a:bodyPr/>
        <a:lstStyle/>
        <a:p>
          <a:endParaRPr lang="en-US"/>
        </a:p>
      </dgm:t>
    </dgm:pt>
    <dgm:pt modelId="{3DA53B6F-93E2-4E6E-A852-1911208DE4C3}" type="pres">
      <dgm:prSet presAssocID="{00DF5EB5-5876-427E-BE70-A80D6B62DC56}" presName="linear" presStyleCnt="0">
        <dgm:presLayoutVars>
          <dgm:animLvl val="lvl"/>
          <dgm:resizeHandles val="exact"/>
        </dgm:presLayoutVars>
      </dgm:prSet>
      <dgm:spPr/>
    </dgm:pt>
    <dgm:pt modelId="{09885CAF-A480-49D9-92B7-47D6B25B4050}" type="pres">
      <dgm:prSet presAssocID="{8B2D133E-F4D7-412C-946D-3BF796E9B6AB}" presName="parentText" presStyleLbl="node1" presStyleIdx="0" presStyleCnt="8" custLinFactNeighborY="-22635">
        <dgm:presLayoutVars>
          <dgm:chMax val="0"/>
          <dgm:bulletEnabled val="1"/>
        </dgm:presLayoutVars>
      </dgm:prSet>
      <dgm:spPr/>
    </dgm:pt>
    <dgm:pt modelId="{45F42F8F-84F3-4DD6-B657-1C7D5232326B}" type="pres">
      <dgm:prSet presAssocID="{8B2D133E-F4D7-412C-946D-3BF796E9B6AB}" presName="childText" presStyleLbl="revTx" presStyleIdx="0" presStyleCnt="1" custScaleY="115906">
        <dgm:presLayoutVars>
          <dgm:bulletEnabled val="1"/>
        </dgm:presLayoutVars>
      </dgm:prSet>
      <dgm:spPr/>
    </dgm:pt>
    <dgm:pt modelId="{13BEE8F8-9C56-45AE-A80E-136F540FF99C}" type="pres">
      <dgm:prSet presAssocID="{C730EBB5-BFA1-40CA-9EE0-5A53DF7EA049}" presName="parentText" presStyleLbl="node1" presStyleIdx="1" presStyleCnt="8" custLinFactY="7824" custLinFactNeighborY="100000">
        <dgm:presLayoutVars>
          <dgm:chMax val="0"/>
          <dgm:bulletEnabled val="1"/>
        </dgm:presLayoutVars>
      </dgm:prSet>
      <dgm:spPr/>
    </dgm:pt>
    <dgm:pt modelId="{E8131AE9-C3D3-4868-AEBA-CB3631DD24C7}" type="pres">
      <dgm:prSet presAssocID="{0A4C322A-F8BD-49F1-9279-F88A93995967}" presName="spacer" presStyleCnt="0"/>
      <dgm:spPr/>
    </dgm:pt>
    <dgm:pt modelId="{81EBDF48-BB72-40D7-850B-2AAB5E532B91}" type="pres">
      <dgm:prSet presAssocID="{4A6608AE-DCE6-423F-AD22-C9CE2A69D282}" presName="parentText" presStyleLbl="node1" presStyleIdx="2" presStyleCnt="8" custScaleX="66511" custScaleY="102652" custLinFactY="2604" custLinFactNeighborX="-21736" custLinFactNeighborY="100000">
        <dgm:presLayoutVars>
          <dgm:chMax val="0"/>
          <dgm:bulletEnabled val="1"/>
        </dgm:presLayoutVars>
      </dgm:prSet>
      <dgm:spPr/>
    </dgm:pt>
    <dgm:pt modelId="{54C49C24-CCB9-4073-AAE5-1424AFFA3D0E}" type="pres">
      <dgm:prSet presAssocID="{4C7C509C-F83E-4765-8D54-CCCC466C02DC}" presName="spacer" presStyleCnt="0"/>
      <dgm:spPr/>
    </dgm:pt>
    <dgm:pt modelId="{E7B7E834-B85E-41EA-810E-BC4AA94F8DC3}" type="pres">
      <dgm:prSet presAssocID="{685FD9DB-25BD-4186-90C1-2391889812F6}" presName="parentText" presStyleLbl="node1" presStyleIdx="3" presStyleCnt="8" custLinFactNeighborX="79" custLinFactNeighborY="69731">
        <dgm:presLayoutVars>
          <dgm:chMax val="0"/>
          <dgm:bulletEnabled val="1"/>
        </dgm:presLayoutVars>
      </dgm:prSet>
      <dgm:spPr/>
    </dgm:pt>
    <dgm:pt modelId="{4D806C51-95CB-477F-A9A9-4FB4B6163243}" type="pres">
      <dgm:prSet presAssocID="{E9DA2075-5A43-41B9-B9B6-A5E53B86A62C}" presName="spacer" presStyleCnt="0"/>
      <dgm:spPr/>
    </dgm:pt>
    <dgm:pt modelId="{3DF563ED-1EE6-413E-B073-715B0CEC491C}" type="pres">
      <dgm:prSet presAssocID="{F7064E24-DDE6-4141-893D-0D15D4CC5143}" presName="parentText" presStyleLbl="node1" presStyleIdx="4" presStyleCnt="8">
        <dgm:presLayoutVars>
          <dgm:chMax val="0"/>
          <dgm:bulletEnabled val="1"/>
        </dgm:presLayoutVars>
      </dgm:prSet>
      <dgm:spPr/>
    </dgm:pt>
    <dgm:pt modelId="{C312BFE6-7A66-4E11-99E5-F2DA81D1EB43}" type="pres">
      <dgm:prSet presAssocID="{2D7941CD-36D6-40F2-B750-16C4550F65E3}" presName="spacer" presStyleCnt="0"/>
      <dgm:spPr/>
    </dgm:pt>
    <dgm:pt modelId="{CD1E70AB-A186-418A-84FC-3F0F571F0A3A}" type="pres">
      <dgm:prSet presAssocID="{FB00A903-EB68-48D3-BAAD-79907C86C542}" presName="parentText" presStyleLbl="node1" presStyleIdx="5" presStyleCnt="8" custScaleX="91434" custLinFactNeighborX="-3970" custLinFactNeighborY="-41911">
        <dgm:presLayoutVars>
          <dgm:chMax val="0"/>
          <dgm:bulletEnabled val="1"/>
        </dgm:presLayoutVars>
      </dgm:prSet>
      <dgm:spPr/>
    </dgm:pt>
    <dgm:pt modelId="{6C33ABCB-2F5F-405D-80FE-8E46C93CD11F}" type="pres">
      <dgm:prSet presAssocID="{52FF12D7-4C0B-4EFC-8112-FA167454B30F}" presName="spacer" presStyleCnt="0"/>
      <dgm:spPr/>
    </dgm:pt>
    <dgm:pt modelId="{79BEE37F-EF24-4EEC-87C3-6F9D4CF6E739}" type="pres">
      <dgm:prSet presAssocID="{FE6C2535-ECDC-4B46-A581-C3B276D68A0D}" presName="parentText" presStyleLbl="node1" presStyleIdx="6" presStyleCnt="8" custScaleX="77869" custScaleY="105414" custLinFactNeighborX="-11065" custLinFactNeighborY="-53952">
        <dgm:presLayoutVars>
          <dgm:chMax val="0"/>
          <dgm:bulletEnabled val="1"/>
        </dgm:presLayoutVars>
      </dgm:prSet>
      <dgm:spPr/>
    </dgm:pt>
    <dgm:pt modelId="{D7DEC2E5-74D8-4818-ACAC-357B84CBD540}" type="pres">
      <dgm:prSet presAssocID="{51D634E1-5442-455F-9FD9-7186398202B9}" presName="spacer" presStyleCnt="0"/>
      <dgm:spPr/>
    </dgm:pt>
    <dgm:pt modelId="{3FA84248-B21E-49CA-BDAF-B629D6ED3EC7}" type="pres">
      <dgm:prSet presAssocID="{80EF6F51-DB1C-4D11-8D95-60EECE49ED7A}" presName="parentText" presStyleLbl="node1" presStyleIdx="7" presStyleCnt="8" custScaleX="71530" custLinFactNeighborX="-27270" custLinFactNeighborY="-65644">
        <dgm:presLayoutVars>
          <dgm:chMax val="0"/>
          <dgm:bulletEnabled val="1"/>
        </dgm:presLayoutVars>
      </dgm:prSet>
      <dgm:spPr/>
    </dgm:pt>
  </dgm:ptLst>
  <dgm:cxnLst>
    <dgm:cxn modelId="{A963D506-D700-469A-B63C-2436E2CBAA23}" type="presOf" srcId="{C3813ADB-E890-4902-9C59-7B0C4F19963C}" destId="{45F42F8F-84F3-4DD6-B657-1C7D5232326B}" srcOrd="0" destOrd="0" presId="urn:microsoft.com/office/officeart/2005/8/layout/vList2"/>
    <dgm:cxn modelId="{EA4D002F-61F5-4204-BF99-99D32D3200A6}" srcId="{8B2D133E-F4D7-412C-946D-3BF796E9B6AB}" destId="{C3813ADB-E890-4902-9C59-7B0C4F19963C}" srcOrd="0" destOrd="0" parTransId="{2F8E004B-D162-4E16-9F9C-2549D411BB78}" sibTransId="{78CF7738-C083-424D-A3B3-75B1AB3E69AB}"/>
    <dgm:cxn modelId="{53AE6F35-E1AA-48BE-8B16-557BE632E58B}" srcId="{00DF5EB5-5876-427E-BE70-A80D6B62DC56}" destId="{F7064E24-DDE6-4141-893D-0D15D4CC5143}" srcOrd="4" destOrd="0" parTransId="{B1889BC7-748A-4EC0-809B-19042344F34B}" sibTransId="{2D7941CD-36D6-40F2-B750-16C4550F65E3}"/>
    <dgm:cxn modelId="{6227613A-F13E-40DC-BF60-E4F27CB60B4B}" srcId="{00DF5EB5-5876-427E-BE70-A80D6B62DC56}" destId="{685FD9DB-25BD-4186-90C1-2391889812F6}" srcOrd="3" destOrd="0" parTransId="{5FFD40E6-8D42-4406-B6BC-CA314095C2A7}" sibTransId="{E9DA2075-5A43-41B9-B9B6-A5E53B86A62C}"/>
    <dgm:cxn modelId="{9B84BB41-2C6F-41D7-ABA6-2036536BA697}" srcId="{00DF5EB5-5876-427E-BE70-A80D6B62DC56}" destId="{C730EBB5-BFA1-40CA-9EE0-5A53DF7EA049}" srcOrd="1" destOrd="0" parTransId="{D1C4C39B-87B9-48DA-8817-42C19889B257}" sibTransId="{0A4C322A-F8BD-49F1-9279-F88A93995967}"/>
    <dgm:cxn modelId="{C9585463-60B7-410D-A073-BACCC8107328}" srcId="{00DF5EB5-5876-427E-BE70-A80D6B62DC56}" destId="{FE6C2535-ECDC-4B46-A581-C3B276D68A0D}" srcOrd="6" destOrd="0" parTransId="{E51015B4-52D3-4897-8DE4-EC5AB38AA134}" sibTransId="{51D634E1-5442-455F-9FD9-7186398202B9}"/>
    <dgm:cxn modelId="{3D08E649-9E91-48E4-927C-A1323EC4D453}" type="presOf" srcId="{00DF5EB5-5876-427E-BE70-A80D6B62DC56}" destId="{3DA53B6F-93E2-4E6E-A852-1911208DE4C3}" srcOrd="0" destOrd="0" presId="urn:microsoft.com/office/officeart/2005/8/layout/vList2"/>
    <dgm:cxn modelId="{99E3E74B-48C4-4413-B5F2-8792D4153958}" srcId="{00DF5EB5-5876-427E-BE70-A80D6B62DC56}" destId="{80EF6F51-DB1C-4D11-8D95-60EECE49ED7A}" srcOrd="7" destOrd="0" parTransId="{D3800D00-A6FF-426E-9C6E-E75322146DBF}" sibTransId="{9941193A-B152-48E6-9038-7EEDEA5661A0}"/>
    <dgm:cxn modelId="{D6D4E572-C80A-4CEF-8971-CBF38683466B}" type="presOf" srcId="{80EF6F51-DB1C-4D11-8D95-60EECE49ED7A}" destId="{3FA84248-B21E-49CA-BDAF-B629D6ED3EC7}" srcOrd="0" destOrd="0" presId="urn:microsoft.com/office/officeart/2005/8/layout/vList2"/>
    <dgm:cxn modelId="{6763DE8D-1621-43C8-A4FC-61A82D6486E0}" type="presOf" srcId="{685FD9DB-25BD-4186-90C1-2391889812F6}" destId="{E7B7E834-B85E-41EA-810E-BC4AA94F8DC3}" srcOrd="0" destOrd="0" presId="urn:microsoft.com/office/officeart/2005/8/layout/vList2"/>
    <dgm:cxn modelId="{76AC34A8-5CC9-48DC-BDED-7BACED3A952F}" type="presOf" srcId="{4A6608AE-DCE6-423F-AD22-C9CE2A69D282}" destId="{81EBDF48-BB72-40D7-850B-2AAB5E532B91}" srcOrd="0" destOrd="0" presId="urn:microsoft.com/office/officeart/2005/8/layout/vList2"/>
    <dgm:cxn modelId="{A202F9B2-0EBA-488E-99D6-E5E574FD10A6}" type="presOf" srcId="{F7064E24-DDE6-4141-893D-0D15D4CC5143}" destId="{3DF563ED-1EE6-413E-B073-715B0CEC491C}" srcOrd="0" destOrd="0" presId="urn:microsoft.com/office/officeart/2005/8/layout/vList2"/>
    <dgm:cxn modelId="{DC8C05B7-CF8A-478D-9836-B5BF6F21ED99}" type="presOf" srcId="{8B2D133E-F4D7-412C-946D-3BF796E9B6AB}" destId="{09885CAF-A480-49D9-92B7-47D6B25B4050}" srcOrd="0" destOrd="0" presId="urn:microsoft.com/office/officeart/2005/8/layout/vList2"/>
    <dgm:cxn modelId="{7763DBB9-1D79-49DC-B170-46347E93FE01}" srcId="{00DF5EB5-5876-427E-BE70-A80D6B62DC56}" destId="{8B2D133E-F4D7-412C-946D-3BF796E9B6AB}" srcOrd="0" destOrd="0" parTransId="{66F514E1-0698-4E2F-AB3E-E1BB3C8A2B78}" sibTransId="{E389EC9B-A8AC-4B15-9BD0-2EBE22B39ACE}"/>
    <dgm:cxn modelId="{408C54C5-01AE-4FB2-BA07-205216ABDD3B}" type="presOf" srcId="{C730EBB5-BFA1-40CA-9EE0-5A53DF7EA049}" destId="{13BEE8F8-9C56-45AE-A80E-136F540FF99C}" srcOrd="0" destOrd="0" presId="urn:microsoft.com/office/officeart/2005/8/layout/vList2"/>
    <dgm:cxn modelId="{182D5BCB-C6CD-42A5-A4B6-73FF3B600DFC}" type="presOf" srcId="{FB00A903-EB68-48D3-BAAD-79907C86C542}" destId="{CD1E70AB-A186-418A-84FC-3F0F571F0A3A}" srcOrd="0" destOrd="0" presId="urn:microsoft.com/office/officeart/2005/8/layout/vList2"/>
    <dgm:cxn modelId="{42A9F3CD-7883-4796-8407-7B5094D666D7}" srcId="{00DF5EB5-5876-427E-BE70-A80D6B62DC56}" destId="{4A6608AE-DCE6-423F-AD22-C9CE2A69D282}" srcOrd="2" destOrd="0" parTransId="{1A6C9299-F34C-4E72-B987-15D7951DE580}" sibTransId="{4C7C509C-F83E-4765-8D54-CCCC466C02DC}"/>
    <dgm:cxn modelId="{E17106E5-7B3D-4591-A636-4B472385638C}" type="presOf" srcId="{FE6C2535-ECDC-4B46-A581-C3B276D68A0D}" destId="{79BEE37F-EF24-4EEC-87C3-6F9D4CF6E739}" srcOrd="0" destOrd="0" presId="urn:microsoft.com/office/officeart/2005/8/layout/vList2"/>
    <dgm:cxn modelId="{E6F7CBF3-0C88-4756-98B1-E824B8E6F6B0}" srcId="{00DF5EB5-5876-427E-BE70-A80D6B62DC56}" destId="{FB00A903-EB68-48D3-BAAD-79907C86C542}" srcOrd="5" destOrd="0" parTransId="{7CF6F3E0-AF24-48AD-8DB5-EB1213BDB192}" sibTransId="{52FF12D7-4C0B-4EFC-8112-FA167454B30F}"/>
    <dgm:cxn modelId="{F43491E6-34B6-40E1-B29A-4C1D7800383D}" type="presParOf" srcId="{3DA53B6F-93E2-4E6E-A852-1911208DE4C3}" destId="{09885CAF-A480-49D9-92B7-47D6B25B4050}" srcOrd="0" destOrd="0" presId="urn:microsoft.com/office/officeart/2005/8/layout/vList2"/>
    <dgm:cxn modelId="{2B790075-B2E6-4AE5-AB9F-7BED74E23415}" type="presParOf" srcId="{3DA53B6F-93E2-4E6E-A852-1911208DE4C3}" destId="{45F42F8F-84F3-4DD6-B657-1C7D5232326B}" srcOrd="1" destOrd="0" presId="urn:microsoft.com/office/officeart/2005/8/layout/vList2"/>
    <dgm:cxn modelId="{99D4BF84-A228-4005-99FA-6B2FA452F479}" type="presParOf" srcId="{3DA53B6F-93E2-4E6E-A852-1911208DE4C3}" destId="{13BEE8F8-9C56-45AE-A80E-136F540FF99C}" srcOrd="2" destOrd="0" presId="urn:microsoft.com/office/officeart/2005/8/layout/vList2"/>
    <dgm:cxn modelId="{AE8E17FF-F3E4-4AA8-A42B-6ABB5626D0DE}" type="presParOf" srcId="{3DA53B6F-93E2-4E6E-A852-1911208DE4C3}" destId="{E8131AE9-C3D3-4868-AEBA-CB3631DD24C7}" srcOrd="3" destOrd="0" presId="urn:microsoft.com/office/officeart/2005/8/layout/vList2"/>
    <dgm:cxn modelId="{3B071424-94DC-4E61-BEC6-7C1A6D6E58FD}" type="presParOf" srcId="{3DA53B6F-93E2-4E6E-A852-1911208DE4C3}" destId="{81EBDF48-BB72-40D7-850B-2AAB5E532B91}" srcOrd="4" destOrd="0" presId="urn:microsoft.com/office/officeart/2005/8/layout/vList2"/>
    <dgm:cxn modelId="{C1F5A2D1-48C3-43D9-A997-926339778B52}" type="presParOf" srcId="{3DA53B6F-93E2-4E6E-A852-1911208DE4C3}" destId="{54C49C24-CCB9-4073-AAE5-1424AFFA3D0E}" srcOrd="5" destOrd="0" presId="urn:microsoft.com/office/officeart/2005/8/layout/vList2"/>
    <dgm:cxn modelId="{C2EA479A-AF40-48C9-80BD-0FDEE54D1062}" type="presParOf" srcId="{3DA53B6F-93E2-4E6E-A852-1911208DE4C3}" destId="{E7B7E834-B85E-41EA-810E-BC4AA94F8DC3}" srcOrd="6" destOrd="0" presId="urn:microsoft.com/office/officeart/2005/8/layout/vList2"/>
    <dgm:cxn modelId="{65BE9F59-AEC8-4A9D-9253-4DB07F32C38E}" type="presParOf" srcId="{3DA53B6F-93E2-4E6E-A852-1911208DE4C3}" destId="{4D806C51-95CB-477F-A9A9-4FB4B6163243}" srcOrd="7" destOrd="0" presId="urn:microsoft.com/office/officeart/2005/8/layout/vList2"/>
    <dgm:cxn modelId="{6940A8BB-5226-49AB-B2F6-CAA5A71C9771}" type="presParOf" srcId="{3DA53B6F-93E2-4E6E-A852-1911208DE4C3}" destId="{3DF563ED-1EE6-413E-B073-715B0CEC491C}" srcOrd="8" destOrd="0" presId="urn:microsoft.com/office/officeart/2005/8/layout/vList2"/>
    <dgm:cxn modelId="{CC592561-1767-45A3-B08F-D33EB2AFB6DF}" type="presParOf" srcId="{3DA53B6F-93E2-4E6E-A852-1911208DE4C3}" destId="{C312BFE6-7A66-4E11-99E5-F2DA81D1EB43}" srcOrd="9" destOrd="0" presId="urn:microsoft.com/office/officeart/2005/8/layout/vList2"/>
    <dgm:cxn modelId="{02D42946-21DE-498F-ACF1-848FDA03DDBF}" type="presParOf" srcId="{3DA53B6F-93E2-4E6E-A852-1911208DE4C3}" destId="{CD1E70AB-A186-418A-84FC-3F0F571F0A3A}" srcOrd="10" destOrd="0" presId="urn:microsoft.com/office/officeart/2005/8/layout/vList2"/>
    <dgm:cxn modelId="{BCE9C1A4-AB2A-4A2A-8253-EDA398764897}" type="presParOf" srcId="{3DA53B6F-93E2-4E6E-A852-1911208DE4C3}" destId="{6C33ABCB-2F5F-405D-80FE-8E46C93CD11F}" srcOrd="11" destOrd="0" presId="urn:microsoft.com/office/officeart/2005/8/layout/vList2"/>
    <dgm:cxn modelId="{CAF06034-BFD2-4FBC-9723-EDA525AB7ED5}" type="presParOf" srcId="{3DA53B6F-93E2-4E6E-A852-1911208DE4C3}" destId="{79BEE37F-EF24-4EEC-87C3-6F9D4CF6E739}" srcOrd="12" destOrd="0" presId="urn:microsoft.com/office/officeart/2005/8/layout/vList2"/>
    <dgm:cxn modelId="{921E6D60-9C1D-4D96-931C-C125CB15D80F}" type="presParOf" srcId="{3DA53B6F-93E2-4E6E-A852-1911208DE4C3}" destId="{D7DEC2E5-74D8-4818-ACAC-357B84CBD540}" srcOrd="13" destOrd="0" presId="urn:microsoft.com/office/officeart/2005/8/layout/vList2"/>
    <dgm:cxn modelId="{0F6E810A-53C5-41F0-8D14-5FA3967024BB}" type="presParOf" srcId="{3DA53B6F-93E2-4E6E-A852-1911208DE4C3}" destId="{3FA84248-B21E-49CA-BDAF-B629D6ED3EC7}" srcOrd="14"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85CAF-A480-49D9-92B7-47D6B25B4050}">
      <dsp:nvSpPr>
        <dsp:cNvPr id="0" name=""/>
        <dsp:cNvSpPr/>
      </dsp:nvSpPr>
      <dsp:spPr>
        <a:xfrm>
          <a:off x="0" y="121291"/>
          <a:ext cx="7493076"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Part of the Department of Energy’s Clean Cities Program since 1993</a:t>
          </a:r>
          <a:endParaRPr lang="en-US" sz="1900" kern="1200" dirty="0"/>
        </a:p>
      </dsp:txBody>
      <dsp:txXfrm>
        <a:off x="23417" y="144708"/>
        <a:ext cx="7446242" cy="432866"/>
      </dsp:txXfrm>
    </dsp:sp>
    <dsp:sp modelId="{45F42F8F-84F3-4DD6-B657-1C7D5232326B}">
      <dsp:nvSpPr>
        <dsp:cNvPr id="0" name=""/>
        <dsp:cNvSpPr/>
      </dsp:nvSpPr>
      <dsp:spPr>
        <a:xfrm>
          <a:off x="0" y="675958"/>
          <a:ext cx="7493076" cy="383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905" tIns="24130" rIns="135128" bIns="24130" numCol="1" spcCol="1270" anchor="t" anchorCtr="0">
          <a:noAutofit/>
        </a:bodyPr>
        <a:lstStyle/>
        <a:p>
          <a:pPr marL="114300" lvl="1" indent="-114300" algn="l" defTabSz="666750">
            <a:lnSpc>
              <a:spcPct val="90000"/>
            </a:lnSpc>
            <a:spcBef>
              <a:spcPct val="0"/>
            </a:spcBef>
            <a:spcAft>
              <a:spcPct val="20000"/>
            </a:spcAft>
            <a:buChar char="•"/>
          </a:pPr>
          <a:endParaRPr lang="en-US" sz="1500" kern="1200" dirty="0"/>
        </a:p>
      </dsp:txBody>
      <dsp:txXfrm>
        <a:off x="0" y="675958"/>
        <a:ext cx="7493076" cy="383880"/>
      </dsp:txXfrm>
    </dsp:sp>
    <dsp:sp modelId="{13BEE8F8-9C56-45AE-A80E-136F540FF99C}">
      <dsp:nvSpPr>
        <dsp:cNvPr id="0" name=""/>
        <dsp:cNvSpPr/>
      </dsp:nvSpPr>
      <dsp:spPr>
        <a:xfrm>
          <a:off x="0" y="1154971"/>
          <a:ext cx="7493076"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Comprised of Public and Private companies State and</a:t>
          </a:r>
          <a:endParaRPr lang="en-US" sz="1900" kern="1200" dirty="0"/>
        </a:p>
      </dsp:txBody>
      <dsp:txXfrm>
        <a:off x="23417" y="1178388"/>
        <a:ext cx="7446242" cy="432866"/>
      </dsp:txXfrm>
    </dsp:sp>
    <dsp:sp modelId="{81EBDF48-BB72-40D7-850B-2AAB5E532B91}">
      <dsp:nvSpPr>
        <dsp:cNvPr id="0" name=""/>
        <dsp:cNvSpPr/>
      </dsp:nvSpPr>
      <dsp:spPr>
        <a:xfrm>
          <a:off x="0" y="1667230"/>
          <a:ext cx="4983719" cy="4924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Local governments, Municipalities and Utilities</a:t>
          </a:r>
          <a:endParaRPr lang="en-US" sz="1900" kern="1200" dirty="0"/>
        </a:p>
      </dsp:txBody>
      <dsp:txXfrm>
        <a:off x="24038" y="1691268"/>
        <a:ext cx="4935643" cy="444345"/>
      </dsp:txXfrm>
    </dsp:sp>
    <dsp:sp modelId="{E7B7E834-B85E-41EA-810E-BC4AA94F8DC3}">
      <dsp:nvSpPr>
        <dsp:cNvPr id="0" name=""/>
        <dsp:cNvSpPr/>
      </dsp:nvSpPr>
      <dsp:spPr>
        <a:xfrm>
          <a:off x="0" y="2187326"/>
          <a:ext cx="7493076"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Assist with Grants/incentives/vouchers/rebates</a:t>
          </a:r>
          <a:endParaRPr lang="en-US" sz="1900" kern="1200"/>
        </a:p>
      </dsp:txBody>
      <dsp:txXfrm>
        <a:off x="23417" y="2210743"/>
        <a:ext cx="7446242" cy="432866"/>
      </dsp:txXfrm>
    </dsp:sp>
    <dsp:sp modelId="{3DF563ED-1EE6-413E-B073-715B0CEC491C}">
      <dsp:nvSpPr>
        <dsp:cNvPr id="0" name=""/>
        <dsp:cNvSpPr/>
      </dsp:nvSpPr>
      <dsp:spPr>
        <a:xfrm>
          <a:off x="0" y="2684461"/>
          <a:ext cx="7493076"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Received over $20mm for Stakeholders projects valued over $80mm </a:t>
          </a:r>
          <a:endParaRPr lang="en-US" sz="1900" kern="1200" dirty="0"/>
        </a:p>
      </dsp:txBody>
      <dsp:txXfrm>
        <a:off x="23417" y="2707878"/>
        <a:ext cx="7446242" cy="432866"/>
      </dsp:txXfrm>
    </dsp:sp>
    <dsp:sp modelId="{CD1E70AB-A186-418A-84FC-3F0F571F0A3A}">
      <dsp:nvSpPr>
        <dsp:cNvPr id="0" name=""/>
        <dsp:cNvSpPr/>
      </dsp:nvSpPr>
      <dsp:spPr>
        <a:xfrm>
          <a:off x="23453" y="3197620"/>
          <a:ext cx="6851219"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Project  Management</a:t>
          </a:r>
          <a:endParaRPr lang="en-US" sz="1900" kern="1200"/>
        </a:p>
      </dsp:txBody>
      <dsp:txXfrm>
        <a:off x="46870" y="3221037"/>
        <a:ext cx="6804385" cy="432866"/>
      </dsp:txXfrm>
    </dsp:sp>
    <dsp:sp modelId="{79BEE37F-EF24-4EEC-87C3-6F9D4CF6E739}">
      <dsp:nvSpPr>
        <dsp:cNvPr id="0" name=""/>
        <dsp:cNvSpPr/>
      </dsp:nvSpPr>
      <dsp:spPr>
        <a:xfrm>
          <a:off x="37" y="3727984"/>
          <a:ext cx="5834783" cy="505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Education and Outreach </a:t>
          </a:r>
          <a:endParaRPr lang="en-US" sz="1900" kern="1200" dirty="0"/>
        </a:p>
      </dsp:txBody>
      <dsp:txXfrm>
        <a:off x="24722" y="3752669"/>
        <a:ext cx="5785413" cy="456300"/>
      </dsp:txXfrm>
    </dsp:sp>
    <dsp:sp modelId="{3FA84248-B21E-49CA-BDAF-B629D6ED3EC7}">
      <dsp:nvSpPr>
        <dsp:cNvPr id="0" name=""/>
        <dsp:cNvSpPr/>
      </dsp:nvSpPr>
      <dsp:spPr>
        <a:xfrm>
          <a:off x="0" y="4284521"/>
          <a:ext cx="5359797"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Stakeholder Membership</a:t>
          </a:r>
          <a:endParaRPr lang="en-US" sz="1900" kern="1200"/>
        </a:p>
      </dsp:txBody>
      <dsp:txXfrm>
        <a:off x="23417" y="4307938"/>
        <a:ext cx="5312963" cy="43286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0E9F0-26DE-40F9-AB13-0929E267E6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48C04D-7573-4F5E-871B-D066C1C795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EDB24D-4D81-4516-9D58-CA877E7A4423}"/>
              </a:ext>
            </a:extLst>
          </p:cNvPr>
          <p:cNvSpPr>
            <a:spLocks noGrp="1"/>
          </p:cNvSpPr>
          <p:nvPr>
            <p:ph type="dt" sz="half" idx="10"/>
          </p:nvPr>
        </p:nvSpPr>
        <p:spPr/>
        <p:txBody>
          <a:bodyPr/>
          <a:lstStyle/>
          <a:p>
            <a:fld id="{7431A21E-5EAE-47B2-A0E5-E7BE3DCB928B}" type="datetimeFigureOut">
              <a:rPr lang="en-US" smtClean="0"/>
              <a:t>4/19/2022</a:t>
            </a:fld>
            <a:endParaRPr lang="en-US"/>
          </a:p>
        </p:txBody>
      </p:sp>
      <p:sp>
        <p:nvSpPr>
          <p:cNvPr id="5" name="Footer Placeholder 4">
            <a:extLst>
              <a:ext uri="{FF2B5EF4-FFF2-40B4-BE49-F238E27FC236}">
                <a16:creationId xmlns:a16="http://schemas.microsoft.com/office/drawing/2014/main" id="{297746F7-20AA-4E00-B03E-9F5FC93D4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21FA29-0CBA-43D2-BDAF-0AAADBB9559C}"/>
              </a:ext>
            </a:extLst>
          </p:cNvPr>
          <p:cNvSpPr>
            <a:spLocks noGrp="1"/>
          </p:cNvSpPr>
          <p:nvPr>
            <p:ph type="sldNum" sz="quarter" idx="12"/>
          </p:nvPr>
        </p:nvSpPr>
        <p:spPr/>
        <p:txBody>
          <a:bodyPr/>
          <a:lstStyle/>
          <a:p>
            <a:fld id="{A1C7E04A-814A-445D-A490-49004B230E32}" type="slidenum">
              <a:rPr lang="en-US" smtClean="0"/>
              <a:t>‹#›</a:t>
            </a:fld>
            <a:endParaRPr lang="en-US"/>
          </a:p>
        </p:txBody>
      </p:sp>
    </p:spTree>
    <p:extLst>
      <p:ext uri="{BB962C8B-B14F-4D97-AF65-F5344CB8AC3E}">
        <p14:creationId xmlns:p14="http://schemas.microsoft.com/office/powerpoint/2010/main" val="1628761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99C8-3E2A-4CDC-9D0C-516CD5C181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3A248C-57FA-4E23-87D0-21D9948EBB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3D0DB5-00BD-4689-8F9D-947F72EA4292}"/>
              </a:ext>
            </a:extLst>
          </p:cNvPr>
          <p:cNvSpPr>
            <a:spLocks noGrp="1"/>
          </p:cNvSpPr>
          <p:nvPr>
            <p:ph type="dt" sz="half" idx="10"/>
          </p:nvPr>
        </p:nvSpPr>
        <p:spPr/>
        <p:txBody>
          <a:bodyPr/>
          <a:lstStyle/>
          <a:p>
            <a:fld id="{7431A21E-5EAE-47B2-A0E5-E7BE3DCB928B}" type="datetimeFigureOut">
              <a:rPr lang="en-US" smtClean="0"/>
              <a:t>4/19/2022</a:t>
            </a:fld>
            <a:endParaRPr lang="en-US"/>
          </a:p>
        </p:txBody>
      </p:sp>
      <p:sp>
        <p:nvSpPr>
          <p:cNvPr id="5" name="Footer Placeholder 4">
            <a:extLst>
              <a:ext uri="{FF2B5EF4-FFF2-40B4-BE49-F238E27FC236}">
                <a16:creationId xmlns:a16="http://schemas.microsoft.com/office/drawing/2014/main" id="{1007602F-11C4-4D80-93B1-095BC6AC45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715F6D-0B26-42D1-A2D4-F9CDCD8C56A5}"/>
              </a:ext>
            </a:extLst>
          </p:cNvPr>
          <p:cNvSpPr>
            <a:spLocks noGrp="1"/>
          </p:cNvSpPr>
          <p:nvPr>
            <p:ph type="sldNum" sz="quarter" idx="12"/>
          </p:nvPr>
        </p:nvSpPr>
        <p:spPr/>
        <p:txBody>
          <a:bodyPr/>
          <a:lstStyle/>
          <a:p>
            <a:fld id="{A1C7E04A-814A-445D-A490-49004B230E32}" type="slidenum">
              <a:rPr lang="en-US" smtClean="0"/>
              <a:t>‹#›</a:t>
            </a:fld>
            <a:endParaRPr lang="en-US"/>
          </a:p>
        </p:txBody>
      </p:sp>
    </p:spTree>
    <p:extLst>
      <p:ext uri="{BB962C8B-B14F-4D97-AF65-F5344CB8AC3E}">
        <p14:creationId xmlns:p14="http://schemas.microsoft.com/office/powerpoint/2010/main" val="1371406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399135-F7C4-4CCA-BA74-FDB5EB4744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6E9C38-3375-4FE0-A469-54438ED380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E25ED9-2B57-4496-8BB5-BFDA5A869415}"/>
              </a:ext>
            </a:extLst>
          </p:cNvPr>
          <p:cNvSpPr>
            <a:spLocks noGrp="1"/>
          </p:cNvSpPr>
          <p:nvPr>
            <p:ph type="dt" sz="half" idx="10"/>
          </p:nvPr>
        </p:nvSpPr>
        <p:spPr/>
        <p:txBody>
          <a:bodyPr/>
          <a:lstStyle/>
          <a:p>
            <a:fld id="{7431A21E-5EAE-47B2-A0E5-E7BE3DCB928B}" type="datetimeFigureOut">
              <a:rPr lang="en-US" smtClean="0"/>
              <a:t>4/19/2022</a:t>
            </a:fld>
            <a:endParaRPr lang="en-US"/>
          </a:p>
        </p:txBody>
      </p:sp>
      <p:sp>
        <p:nvSpPr>
          <p:cNvPr id="5" name="Footer Placeholder 4">
            <a:extLst>
              <a:ext uri="{FF2B5EF4-FFF2-40B4-BE49-F238E27FC236}">
                <a16:creationId xmlns:a16="http://schemas.microsoft.com/office/drawing/2014/main" id="{3339BD93-EC27-4BEC-83DF-85EF184B1A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39D0C1-A85A-4B24-86D5-EA5A6AE423CA}"/>
              </a:ext>
            </a:extLst>
          </p:cNvPr>
          <p:cNvSpPr>
            <a:spLocks noGrp="1"/>
          </p:cNvSpPr>
          <p:nvPr>
            <p:ph type="sldNum" sz="quarter" idx="12"/>
          </p:nvPr>
        </p:nvSpPr>
        <p:spPr/>
        <p:txBody>
          <a:bodyPr/>
          <a:lstStyle/>
          <a:p>
            <a:fld id="{A1C7E04A-814A-445D-A490-49004B230E32}" type="slidenum">
              <a:rPr lang="en-US" smtClean="0"/>
              <a:t>‹#›</a:t>
            </a:fld>
            <a:endParaRPr lang="en-US"/>
          </a:p>
        </p:txBody>
      </p:sp>
    </p:spTree>
    <p:extLst>
      <p:ext uri="{BB962C8B-B14F-4D97-AF65-F5344CB8AC3E}">
        <p14:creationId xmlns:p14="http://schemas.microsoft.com/office/powerpoint/2010/main" val="894748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CA58F-1515-41B0-B4A4-6AB6F8CDCE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2B892A-1C42-4EB3-9701-62A4D2AD87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E3AE18-F89B-412F-944D-545839214073}"/>
              </a:ext>
            </a:extLst>
          </p:cNvPr>
          <p:cNvSpPr>
            <a:spLocks noGrp="1"/>
          </p:cNvSpPr>
          <p:nvPr>
            <p:ph type="dt" sz="half" idx="10"/>
          </p:nvPr>
        </p:nvSpPr>
        <p:spPr/>
        <p:txBody>
          <a:bodyPr/>
          <a:lstStyle/>
          <a:p>
            <a:fld id="{7431A21E-5EAE-47B2-A0E5-E7BE3DCB928B}" type="datetimeFigureOut">
              <a:rPr lang="en-US" smtClean="0"/>
              <a:t>4/19/2022</a:t>
            </a:fld>
            <a:endParaRPr lang="en-US"/>
          </a:p>
        </p:txBody>
      </p:sp>
      <p:sp>
        <p:nvSpPr>
          <p:cNvPr id="5" name="Footer Placeholder 4">
            <a:extLst>
              <a:ext uri="{FF2B5EF4-FFF2-40B4-BE49-F238E27FC236}">
                <a16:creationId xmlns:a16="http://schemas.microsoft.com/office/drawing/2014/main" id="{CB974A20-3411-4977-BB5D-08EFEA16CC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4E7261-1BF1-47CA-B34F-39FB8277BFC2}"/>
              </a:ext>
            </a:extLst>
          </p:cNvPr>
          <p:cNvSpPr>
            <a:spLocks noGrp="1"/>
          </p:cNvSpPr>
          <p:nvPr>
            <p:ph type="sldNum" sz="quarter" idx="12"/>
          </p:nvPr>
        </p:nvSpPr>
        <p:spPr/>
        <p:txBody>
          <a:bodyPr/>
          <a:lstStyle/>
          <a:p>
            <a:fld id="{A1C7E04A-814A-445D-A490-49004B230E32}" type="slidenum">
              <a:rPr lang="en-US" smtClean="0"/>
              <a:t>‹#›</a:t>
            </a:fld>
            <a:endParaRPr lang="en-US"/>
          </a:p>
        </p:txBody>
      </p:sp>
    </p:spTree>
    <p:extLst>
      <p:ext uri="{BB962C8B-B14F-4D97-AF65-F5344CB8AC3E}">
        <p14:creationId xmlns:p14="http://schemas.microsoft.com/office/powerpoint/2010/main" val="4005211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1B5F0-39FA-415C-8DEC-A96F2E6EEB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23A18C-C88C-465E-974B-A1B7856268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335026-B1A3-45EB-BE63-24B9E072D5FA}"/>
              </a:ext>
            </a:extLst>
          </p:cNvPr>
          <p:cNvSpPr>
            <a:spLocks noGrp="1"/>
          </p:cNvSpPr>
          <p:nvPr>
            <p:ph type="dt" sz="half" idx="10"/>
          </p:nvPr>
        </p:nvSpPr>
        <p:spPr/>
        <p:txBody>
          <a:bodyPr/>
          <a:lstStyle/>
          <a:p>
            <a:fld id="{7431A21E-5EAE-47B2-A0E5-E7BE3DCB928B}" type="datetimeFigureOut">
              <a:rPr lang="en-US" smtClean="0"/>
              <a:t>4/19/2022</a:t>
            </a:fld>
            <a:endParaRPr lang="en-US"/>
          </a:p>
        </p:txBody>
      </p:sp>
      <p:sp>
        <p:nvSpPr>
          <p:cNvPr id="5" name="Footer Placeholder 4">
            <a:extLst>
              <a:ext uri="{FF2B5EF4-FFF2-40B4-BE49-F238E27FC236}">
                <a16:creationId xmlns:a16="http://schemas.microsoft.com/office/drawing/2014/main" id="{2F6D7261-B2C8-439B-8AFA-19D61D711B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0563E0-8EF7-4C7F-8BB3-C856B68920A0}"/>
              </a:ext>
            </a:extLst>
          </p:cNvPr>
          <p:cNvSpPr>
            <a:spLocks noGrp="1"/>
          </p:cNvSpPr>
          <p:nvPr>
            <p:ph type="sldNum" sz="quarter" idx="12"/>
          </p:nvPr>
        </p:nvSpPr>
        <p:spPr/>
        <p:txBody>
          <a:bodyPr/>
          <a:lstStyle/>
          <a:p>
            <a:fld id="{A1C7E04A-814A-445D-A490-49004B230E32}" type="slidenum">
              <a:rPr lang="en-US" smtClean="0"/>
              <a:t>‹#›</a:t>
            </a:fld>
            <a:endParaRPr lang="en-US"/>
          </a:p>
        </p:txBody>
      </p:sp>
    </p:spTree>
    <p:extLst>
      <p:ext uri="{BB962C8B-B14F-4D97-AF65-F5344CB8AC3E}">
        <p14:creationId xmlns:p14="http://schemas.microsoft.com/office/powerpoint/2010/main" val="1865375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37D19-FD97-4C87-A1D2-3F6E8BD901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C085B8-0EAD-4CFF-9D87-02463E92AD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809D2F-CD42-4AC6-BEAE-59B92238C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F7CAC4-8C95-44AE-B389-C6C012FE8C34}"/>
              </a:ext>
            </a:extLst>
          </p:cNvPr>
          <p:cNvSpPr>
            <a:spLocks noGrp="1"/>
          </p:cNvSpPr>
          <p:nvPr>
            <p:ph type="dt" sz="half" idx="10"/>
          </p:nvPr>
        </p:nvSpPr>
        <p:spPr/>
        <p:txBody>
          <a:bodyPr/>
          <a:lstStyle/>
          <a:p>
            <a:fld id="{7431A21E-5EAE-47B2-A0E5-E7BE3DCB928B}" type="datetimeFigureOut">
              <a:rPr lang="en-US" smtClean="0"/>
              <a:t>4/19/2022</a:t>
            </a:fld>
            <a:endParaRPr lang="en-US"/>
          </a:p>
        </p:txBody>
      </p:sp>
      <p:sp>
        <p:nvSpPr>
          <p:cNvPr id="6" name="Footer Placeholder 5">
            <a:extLst>
              <a:ext uri="{FF2B5EF4-FFF2-40B4-BE49-F238E27FC236}">
                <a16:creationId xmlns:a16="http://schemas.microsoft.com/office/drawing/2014/main" id="{AAE5F800-E52E-4A68-BDF1-C9EB9B9B6A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048A53-16E0-4366-A7FB-17AAAA964C71}"/>
              </a:ext>
            </a:extLst>
          </p:cNvPr>
          <p:cNvSpPr>
            <a:spLocks noGrp="1"/>
          </p:cNvSpPr>
          <p:nvPr>
            <p:ph type="sldNum" sz="quarter" idx="12"/>
          </p:nvPr>
        </p:nvSpPr>
        <p:spPr/>
        <p:txBody>
          <a:bodyPr/>
          <a:lstStyle/>
          <a:p>
            <a:fld id="{A1C7E04A-814A-445D-A490-49004B230E32}" type="slidenum">
              <a:rPr lang="en-US" smtClean="0"/>
              <a:t>‹#›</a:t>
            </a:fld>
            <a:endParaRPr lang="en-US"/>
          </a:p>
        </p:txBody>
      </p:sp>
    </p:spTree>
    <p:extLst>
      <p:ext uri="{BB962C8B-B14F-4D97-AF65-F5344CB8AC3E}">
        <p14:creationId xmlns:p14="http://schemas.microsoft.com/office/powerpoint/2010/main" val="60218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F265C-C96F-4292-82B8-6483E8A27E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3F33E5-EAD3-46FD-85AE-8F69F96524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A13124-4F03-4ACE-A354-FE33194D52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2B20EB-6736-4831-A7B1-6972028220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D715C5-475E-4AA5-BA17-C5412020F4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42469C-44F9-4CB9-BCB2-C067A34EC0FB}"/>
              </a:ext>
            </a:extLst>
          </p:cNvPr>
          <p:cNvSpPr>
            <a:spLocks noGrp="1"/>
          </p:cNvSpPr>
          <p:nvPr>
            <p:ph type="dt" sz="half" idx="10"/>
          </p:nvPr>
        </p:nvSpPr>
        <p:spPr/>
        <p:txBody>
          <a:bodyPr/>
          <a:lstStyle/>
          <a:p>
            <a:fld id="{7431A21E-5EAE-47B2-A0E5-E7BE3DCB928B}" type="datetimeFigureOut">
              <a:rPr lang="en-US" smtClean="0"/>
              <a:t>4/19/2022</a:t>
            </a:fld>
            <a:endParaRPr lang="en-US"/>
          </a:p>
        </p:txBody>
      </p:sp>
      <p:sp>
        <p:nvSpPr>
          <p:cNvPr id="8" name="Footer Placeholder 7">
            <a:extLst>
              <a:ext uri="{FF2B5EF4-FFF2-40B4-BE49-F238E27FC236}">
                <a16:creationId xmlns:a16="http://schemas.microsoft.com/office/drawing/2014/main" id="{4BCF6177-A14A-4133-B700-3DDDB6FB55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C61979-E51F-4C93-A839-193DB2D7B658}"/>
              </a:ext>
            </a:extLst>
          </p:cNvPr>
          <p:cNvSpPr>
            <a:spLocks noGrp="1"/>
          </p:cNvSpPr>
          <p:nvPr>
            <p:ph type="sldNum" sz="quarter" idx="12"/>
          </p:nvPr>
        </p:nvSpPr>
        <p:spPr/>
        <p:txBody>
          <a:bodyPr/>
          <a:lstStyle/>
          <a:p>
            <a:fld id="{A1C7E04A-814A-445D-A490-49004B230E32}" type="slidenum">
              <a:rPr lang="en-US" smtClean="0"/>
              <a:t>‹#›</a:t>
            </a:fld>
            <a:endParaRPr lang="en-US"/>
          </a:p>
        </p:txBody>
      </p:sp>
    </p:spTree>
    <p:extLst>
      <p:ext uri="{BB962C8B-B14F-4D97-AF65-F5344CB8AC3E}">
        <p14:creationId xmlns:p14="http://schemas.microsoft.com/office/powerpoint/2010/main" val="2405819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47D4E-78E4-4747-95F8-A806C61C52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8416E8-C2D7-4E43-956F-243768CE904C}"/>
              </a:ext>
            </a:extLst>
          </p:cNvPr>
          <p:cNvSpPr>
            <a:spLocks noGrp="1"/>
          </p:cNvSpPr>
          <p:nvPr>
            <p:ph type="dt" sz="half" idx="10"/>
          </p:nvPr>
        </p:nvSpPr>
        <p:spPr/>
        <p:txBody>
          <a:bodyPr/>
          <a:lstStyle/>
          <a:p>
            <a:fld id="{7431A21E-5EAE-47B2-A0E5-E7BE3DCB928B}" type="datetimeFigureOut">
              <a:rPr lang="en-US" smtClean="0"/>
              <a:t>4/19/2022</a:t>
            </a:fld>
            <a:endParaRPr lang="en-US"/>
          </a:p>
        </p:txBody>
      </p:sp>
      <p:sp>
        <p:nvSpPr>
          <p:cNvPr id="4" name="Footer Placeholder 3">
            <a:extLst>
              <a:ext uri="{FF2B5EF4-FFF2-40B4-BE49-F238E27FC236}">
                <a16:creationId xmlns:a16="http://schemas.microsoft.com/office/drawing/2014/main" id="{BD449742-EADB-4538-842A-A42E3DAD0E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0BCFCA-C17E-484E-9312-328CEA3A27D2}"/>
              </a:ext>
            </a:extLst>
          </p:cNvPr>
          <p:cNvSpPr>
            <a:spLocks noGrp="1"/>
          </p:cNvSpPr>
          <p:nvPr>
            <p:ph type="sldNum" sz="quarter" idx="12"/>
          </p:nvPr>
        </p:nvSpPr>
        <p:spPr/>
        <p:txBody>
          <a:bodyPr/>
          <a:lstStyle/>
          <a:p>
            <a:fld id="{A1C7E04A-814A-445D-A490-49004B230E32}" type="slidenum">
              <a:rPr lang="en-US" smtClean="0"/>
              <a:t>‹#›</a:t>
            </a:fld>
            <a:endParaRPr lang="en-US"/>
          </a:p>
        </p:txBody>
      </p:sp>
    </p:spTree>
    <p:extLst>
      <p:ext uri="{BB962C8B-B14F-4D97-AF65-F5344CB8AC3E}">
        <p14:creationId xmlns:p14="http://schemas.microsoft.com/office/powerpoint/2010/main" val="3700156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A01AAE-23DC-4A82-A9B3-EA07F585577B}"/>
              </a:ext>
            </a:extLst>
          </p:cNvPr>
          <p:cNvSpPr>
            <a:spLocks noGrp="1"/>
          </p:cNvSpPr>
          <p:nvPr>
            <p:ph type="dt" sz="half" idx="10"/>
          </p:nvPr>
        </p:nvSpPr>
        <p:spPr/>
        <p:txBody>
          <a:bodyPr/>
          <a:lstStyle/>
          <a:p>
            <a:fld id="{7431A21E-5EAE-47B2-A0E5-E7BE3DCB928B}" type="datetimeFigureOut">
              <a:rPr lang="en-US" smtClean="0"/>
              <a:t>4/19/2022</a:t>
            </a:fld>
            <a:endParaRPr lang="en-US"/>
          </a:p>
        </p:txBody>
      </p:sp>
      <p:sp>
        <p:nvSpPr>
          <p:cNvPr id="3" name="Footer Placeholder 2">
            <a:extLst>
              <a:ext uri="{FF2B5EF4-FFF2-40B4-BE49-F238E27FC236}">
                <a16:creationId xmlns:a16="http://schemas.microsoft.com/office/drawing/2014/main" id="{5F29563E-3455-44AA-BC36-B1E2B0899E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103147-F1C5-4051-B09A-DA62534CF20F}"/>
              </a:ext>
            </a:extLst>
          </p:cNvPr>
          <p:cNvSpPr>
            <a:spLocks noGrp="1"/>
          </p:cNvSpPr>
          <p:nvPr>
            <p:ph type="sldNum" sz="quarter" idx="12"/>
          </p:nvPr>
        </p:nvSpPr>
        <p:spPr/>
        <p:txBody>
          <a:bodyPr/>
          <a:lstStyle/>
          <a:p>
            <a:fld id="{A1C7E04A-814A-445D-A490-49004B230E32}" type="slidenum">
              <a:rPr lang="en-US" smtClean="0"/>
              <a:t>‹#›</a:t>
            </a:fld>
            <a:endParaRPr lang="en-US"/>
          </a:p>
        </p:txBody>
      </p:sp>
    </p:spTree>
    <p:extLst>
      <p:ext uri="{BB962C8B-B14F-4D97-AF65-F5344CB8AC3E}">
        <p14:creationId xmlns:p14="http://schemas.microsoft.com/office/powerpoint/2010/main" val="56809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7E056-26EC-47AE-ADD8-F941A7ACAD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0D13A2-F6B4-4385-B2D9-A07AAF8ECE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28490D-47BC-4DBB-A8B6-B446C6967E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1EC365-3708-4546-AB36-5E933B08F9E2}"/>
              </a:ext>
            </a:extLst>
          </p:cNvPr>
          <p:cNvSpPr>
            <a:spLocks noGrp="1"/>
          </p:cNvSpPr>
          <p:nvPr>
            <p:ph type="dt" sz="half" idx="10"/>
          </p:nvPr>
        </p:nvSpPr>
        <p:spPr/>
        <p:txBody>
          <a:bodyPr/>
          <a:lstStyle/>
          <a:p>
            <a:fld id="{7431A21E-5EAE-47B2-A0E5-E7BE3DCB928B}" type="datetimeFigureOut">
              <a:rPr lang="en-US" smtClean="0"/>
              <a:t>4/19/2022</a:t>
            </a:fld>
            <a:endParaRPr lang="en-US"/>
          </a:p>
        </p:txBody>
      </p:sp>
      <p:sp>
        <p:nvSpPr>
          <p:cNvPr id="6" name="Footer Placeholder 5">
            <a:extLst>
              <a:ext uri="{FF2B5EF4-FFF2-40B4-BE49-F238E27FC236}">
                <a16:creationId xmlns:a16="http://schemas.microsoft.com/office/drawing/2014/main" id="{ABE9AA37-142B-4F64-9789-6D6A1ABE5B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D26C4A-D315-4FE9-9BA9-77BD49680050}"/>
              </a:ext>
            </a:extLst>
          </p:cNvPr>
          <p:cNvSpPr>
            <a:spLocks noGrp="1"/>
          </p:cNvSpPr>
          <p:nvPr>
            <p:ph type="sldNum" sz="quarter" idx="12"/>
          </p:nvPr>
        </p:nvSpPr>
        <p:spPr/>
        <p:txBody>
          <a:bodyPr/>
          <a:lstStyle/>
          <a:p>
            <a:fld id="{A1C7E04A-814A-445D-A490-49004B230E32}" type="slidenum">
              <a:rPr lang="en-US" smtClean="0"/>
              <a:t>‹#›</a:t>
            </a:fld>
            <a:endParaRPr lang="en-US"/>
          </a:p>
        </p:txBody>
      </p:sp>
    </p:spTree>
    <p:extLst>
      <p:ext uri="{BB962C8B-B14F-4D97-AF65-F5344CB8AC3E}">
        <p14:creationId xmlns:p14="http://schemas.microsoft.com/office/powerpoint/2010/main" val="3399840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DAD40-CB1F-4682-AA3E-8C95F2C0BE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58853B-6F1E-4C53-87C8-37E9841D23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481951-5AEF-4D8E-9573-9B1AF1C470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F80AB2-AF15-4D3F-8413-DEE430B29943}"/>
              </a:ext>
            </a:extLst>
          </p:cNvPr>
          <p:cNvSpPr>
            <a:spLocks noGrp="1"/>
          </p:cNvSpPr>
          <p:nvPr>
            <p:ph type="dt" sz="half" idx="10"/>
          </p:nvPr>
        </p:nvSpPr>
        <p:spPr/>
        <p:txBody>
          <a:bodyPr/>
          <a:lstStyle/>
          <a:p>
            <a:fld id="{7431A21E-5EAE-47B2-A0E5-E7BE3DCB928B}" type="datetimeFigureOut">
              <a:rPr lang="en-US" smtClean="0"/>
              <a:t>4/19/2022</a:t>
            </a:fld>
            <a:endParaRPr lang="en-US"/>
          </a:p>
        </p:txBody>
      </p:sp>
      <p:sp>
        <p:nvSpPr>
          <p:cNvPr id="6" name="Footer Placeholder 5">
            <a:extLst>
              <a:ext uri="{FF2B5EF4-FFF2-40B4-BE49-F238E27FC236}">
                <a16:creationId xmlns:a16="http://schemas.microsoft.com/office/drawing/2014/main" id="{786E7216-8163-45DB-A9A1-DA2C382273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531D1F-BDE4-4BBB-AE6D-3C954E97FD07}"/>
              </a:ext>
            </a:extLst>
          </p:cNvPr>
          <p:cNvSpPr>
            <a:spLocks noGrp="1"/>
          </p:cNvSpPr>
          <p:nvPr>
            <p:ph type="sldNum" sz="quarter" idx="12"/>
          </p:nvPr>
        </p:nvSpPr>
        <p:spPr/>
        <p:txBody>
          <a:bodyPr/>
          <a:lstStyle/>
          <a:p>
            <a:fld id="{A1C7E04A-814A-445D-A490-49004B230E32}" type="slidenum">
              <a:rPr lang="en-US" smtClean="0"/>
              <a:t>‹#›</a:t>
            </a:fld>
            <a:endParaRPr lang="en-US"/>
          </a:p>
        </p:txBody>
      </p:sp>
    </p:spTree>
    <p:extLst>
      <p:ext uri="{BB962C8B-B14F-4D97-AF65-F5344CB8AC3E}">
        <p14:creationId xmlns:p14="http://schemas.microsoft.com/office/powerpoint/2010/main" val="1848640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467ACE-8755-4F3C-B01A-D91CD9A23E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8D444E-5CC3-437B-B9BA-21C822A145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F2427C-6703-45F7-8C96-34ADBDBC94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31A21E-5EAE-47B2-A0E5-E7BE3DCB928B}" type="datetimeFigureOut">
              <a:rPr lang="en-US" smtClean="0"/>
              <a:t>4/19/2022</a:t>
            </a:fld>
            <a:endParaRPr lang="en-US"/>
          </a:p>
        </p:txBody>
      </p:sp>
      <p:sp>
        <p:nvSpPr>
          <p:cNvPr id="5" name="Footer Placeholder 4">
            <a:extLst>
              <a:ext uri="{FF2B5EF4-FFF2-40B4-BE49-F238E27FC236}">
                <a16:creationId xmlns:a16="http://schemas.microsoft.com/office/drawing/2014/main" id="{B8E5CC90-C30B-488B-BB1F-AB44CE3638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EB3FFC-72EB-4755-A8C9-B5E1A80AA7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C7E04A-814A-445D-A490-49004B230E32}" type="slidenum">
              <a:rPr lang="en-US" smtClean="0"/>
              <a:t>‹#›</a:t>
            </a:fld>
            <a:endParaRPr lang="en-US"/>
          </a:p>
        </p:txBody>
      </p:sp>
    </p:spTree>
    <p:extLst>
      <p:ext uri="{BB962C8B-B14F-4D97-AF65-F5344CB8AC3E}">
        <p14:creationId xmlns:p14="http://schemas.microsoft.com/office/powerpoint/2010/main" val="873441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www.driveelectricpa.org/" TargetMode="External"/><Relationship Id="rId5" Type="http://schemas.openxmlformats.org/officeDocument/2006/relationships/hyperlink" Target="http://www.ep-act-org/"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diagramLayout" Target="../diagrams/layout1.xml"/><Relationship Id="rId5" Type="http://schemas.openxmlformats.org/officeDocument/2006/relationships/image" Target="../media/image5.png"/><Relationship Id="rId10" Type="http://schemas.openxmlformats.org/officeDocument/2006/relationships/diagramData" Target="../diagrams/data1.xml"/><Relationship Id="rId4" Type="http://schemas.openxmlformats.org/officeDocument/2006/relationships/image" Target="../media/image4.png"/><Relationship Id="rId9" Type="http://schemas.openxmlformats.org/officeDocument/2006/relationships/image" Target="../media/image9.png"/><Relationship Id="rId14"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files.dep.state.pa.us/Energy/OfficeofPollutionPrevention/StateEnergyProgram/PAElectricVehRoadmapBookletDEP5334.pdf" TargetMode="External"/><Relationship Id="rId5" Type="http://schemas.openxmlformats.org/officeDocument/2006/relationships/image" Target="../media/image10.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hyperlink" Target="http://www.driveelectricpa.org/"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afdc.energy.gov/vehicles/search/" TargetMode="External"/><Relationship Id="rId5" Type="http://schemas.openxmlformats.org/officeDocument/2006/relationships/hyperlink" Target="http://www.fueleconomy.com/" TargetMode="Externa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7.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AFC8BA6B-870E-4C24-9FFD-B3D6171EB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6219"/>
            <a:ext cx="12192000" cy="7251809"/>
          </a:xfrm>
          <a:prstGeom prst="rect">
            <a:avLst/>
          </a:prstGeom>
        </p:spPr>
      </p:pic>
      <p:sp>
        <p:nvSpPr>
          <p:cNvPr id="2" name="Title 1">
            <a:extLst>
              <a:ext uri="{FF2B5EF4-FFF2-40B4-BE49-F238E27FC236}">
                <a16:creationId xmlns:a16="http://schemas.microsoft.com/office/drawing/2014/main" id="{543A29A1-5D60-4597-9492-17B218E14D94}"/>
              </a:ext>
            </a:extLst>
          </p:cNvPr>
          <p:cNvSpPr>
            <a:spLocks noGrp="1"/>
          </p:cNvSpPr>
          <p:nvPr>
            <p:ph type="ctrTitle"/>
          </p:nvPr>
        </p:nvSpPr>
        <p:spPr>
          <a:xfrm>
            <a:off x="1524000" y="516307"/>
            <a:ext cx="9144000" cy="2387600"/>
          </a:xfrm>
        </p:spPr>
        <p:txBody>
          <a:bodyPr/>
          <a:lstStyle/>
          <a:p>
            <a:r>
              <a:rPr lang="en-US" dirty="0"/>
              <a:t> </a:t>
            </a:r>
            <a:r>
              <a:rPr lang="en-US" b="1" dirty="0">
                <a:solidFill>
                  <a:srgbClr val="003399"/>
                </a:solidFill>
              </a:rPr>
              <a:t>Drive Electric Pennsylvania  EVs, Infrastructure &amp; Funding </a:t>
            </a:r>
          </a:p>
        </p:txBody>
      </p:sp>
      <p:pic>
        <p:nvPicPr>
          <p:cNvPr id="6" name="Picture 5" descr="Logo&#10;&#10;Description automatically generated">
            <a:extLst>
              <a:ext uri="{FF2B5EF4-FFF2-40B4-BE49-F238E27FC236}">
                <a16:creationId xmlns:a16="http://schemas.microsoft.com/office/drawing/2014/main" id="{DAEB9D68-F6BC-4257-9AF4-295E82AB38DB}"/>
              </a:ext>
            </a:extLst>
          </p:cNvPr>
          <p:cNvPicPr>
            <a:picLocks noChangeAspect="1"/>
          </p:cNvPicPr>
          <p:nvPr/>
        </p:nvPicPr>
        <p:blipFill rotWithShape="1">
          <a:blip r:embed="rId3">
            <a:extLst>
              <a:ext uri="{28A0092B-C50C-407E-A947-70E740481C1C}">
                <a14:useLocalDpi xmlns:a14="http://schemas.microsoft.com/office/drawing/2010/main" val="0"/>
              </a:ext>
            </a:extLst>
          </a:blip>
          <a:srcRect l="14816" t="26256" r="11523" b="22589"/>
          <a:stretch/>
        </p:blipFill>
        <p:spPr>
          <a:xfrm>
            <a:off x="1828800" y="3686432"/>
            <a:ext cx="4038600" cy="1577779"/>
          </a:xfrm>
          <a:prstGeom prst="rect">
            <a:avLst/>
          </a:prstGeom>
        </p:spPr>
      </p:pic>
      <p:pic>
        <p:nvPicPr>
          <p:cNvPr id="8" name="Picture 7" descr="Logo&#10;&#10;Description automatically generated">
            <a:extLst>
              <a:ext uri="{FF2B5EF4-FFF2-40B4-BE49-F238E27FC236}">
                <a16:creationId xmlns:a16="http://schemas.microsoft.com/office/drawing/2014/main" id="{D5F16678-5828-47FF-8D2A-BF182990A0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9846" y="3429000"/>
            <a:ext cx="2367223" cy="2332153"/>
          </a:xfrm>
          <a:prstGeom prst="rect">
            <a:avLst/>
          </a:prstGeom>
        </p:spPr>
      </p:pic>
    </p:spTree>
    <p:extLst>
      <p:ext uri="{BB962C8B-B14F-4D97-AF65-F5344CB8AC3E}">
        <p14:creationId xmlns:p14="http://schemas.microsoft.com/office/powerpoint/2010/main" val="687565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AFC8BA6B-870E-4C24-9FFD-B3D6171EB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355"/>
            <a:ext cx="12192000" cy="7209278"/>
          </a:xfrm>
          <a:prstGeom prst="rect">
            <a:avLst/>
          </a:prstGeom>
        </p:spPr>
      </p:pic>
      <p:sp>
        <p:nvSpPr>
          <p:cNvPr id="6" name="TextBox 5">
            <a:extLst>
              <a:ext uri="{FF2B5EF4-FFF2-40B4-BE49-F238E27FC236}">
                <a16:creationId xmlns:a16="http://schemas.microsoft.com/office/drawing/2014/main" id="{9489FE2F-FBB8-48DB-B34A-E04AD223B074}"/>
              </a:ext>
            </a:extLst>
          </p:cNvPr>
          <p:cNvSpPr txBox="1"/>
          <p:nvPr/>
        </p:nvSpPr>
        <p:spPr>
          <a:xfrm>
            <a:off x="3479504" y="152815"/>
            <a:ext cx="5232991" cy="830997"/>
          </a:xfrm>
          <a:prstGeom prst="rect">
            <a:avLst/>
          </a:prstGeom>
          <a:solidFill>
            <a:schemeClr val="bg1"/>
          </a:solidFill>
          <a:scene3d>
            <a:camera prst="orthographicFront"/>
            <a:lightRig rig="threePt" dir="t"/>
          </a:scene3d>
          <a:sp3d>
            <a:bevelT/>
          </a:sp3d>
        </p:spPr>
        <p:txBody>
          <a:bodyPr wrap="square" rtlCol="0">
            <a:spAutoFit/>
          </a:bodyPr>
          <a:lstStyle/>
          <a:p>
            <a:pPr algn="ctr"/>
            <a:r>
              <a:rPr lang="en-US" sz="2400" dirty="0">
                <a:solidFill>
                  <a:srgbClr val="003399"/>
                </a:solidFill>
                <a:latin typeface="Denmark" pitchFamily="2" charset="0"/>
              </a:rPr>
              <a:t>EV Funding &amp; Incentives</a:t>
            </a:r>
          </a:p>
          <a:p>
            <a:pPr algn="ctr"/>
            <a:r>
              <a:rPr lang="en-US" sz="2400" dirty="0">
                <a:solidFill>
                  <a:srgbClr val="003399"/>
                </a:solidFill>
                <a:latin typeface="Denmark" pitchFamily="2" charset="0"/>
              </a:rPr>
              <a:t>State of PA</a:t>
            </a:r>
          </a:p>
        </p:txBody>
      </p:sp>
      <p:grpSp>
        <p:nvGrpSpPr>
          <p:cNvPr id="19" name="Group 18">
            <a:extLst>
              <a:ext uri="{FF2B5EF4-FFF2-40B4-BE49-F238E27FC236}">
                <a16:creationId xmlns:a16="http://schemas.microsoft.com/office/drawing/2014/main" id="{793D15AC-E73F-4B05-A5E9-E07A84849085}"/>
              </a:ext>
            </a:extLst>
          </p:cNvPr>
          <p:cNvGrpSpPr/>
          <p:nvPr/>
        </p:nvGrpSpPr>
        <p:grpSpPr>
          <a:xfrm>
            <a:off x="3975652" y="1099671"/>
            <a:ext cx="6614375" cy="479700"/>
            <a:chOff x="0" y="4284521"/>
            <a:chExt cx="5359797" cy="479700"/>
          </a:xfrm>
        </p:grpSpPr>
        <p:sp>
          <p:nvSpPr>
            <p:cNvPr id="20" name="Rectangle: Rounded Corners 19">
              <a:extLst>
                <a:ext uri="{FF2B5EF4-FFF2-40B4-BE49-F238E27FC236}">
                  <a16:creationId xmlns:a16="http://schemas.microsoft.com/office/drawing/2014/main" id="{4A7ED40B-EC2F-4BA2-B7A2-881B7B84FC59}"/>
                </a:ext>
              </a:extLst>
            </p:cNvPr>
            <p:cNvSpPr/>
            <p:nvPr/>
          </p:nvSpPr>
          <p:spPr>
            <a:xfrm>
              <a:off x="0" y="4284521"/>
              <a:ext cx="5359797" cy="4797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ectangle: Rounded Corners 4">
              <a:extLst>
                <a:ext uri="{FF2B5EF4-FFF2-40B4-BE49-F238E27FC236}">
                  <a16:creationId xmlns:a16="http://schemas.microsoft.com/office/drawing/2014/main" id="{5EF6544C-D54E-45CA-B04D-14E105AF155B}"/>
                </a:ext>
              </a:extLst>
            </p:cNvPr>
            <p:cNvSpPr txBox="1"/>
            <p:nvPr/>
          </p:nvSpPr>
          <p:spPr>
            <a:xfrm>
              <a:off x="23417" y="4307938"/>
              <a:ext cx="5312963" cy="4328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dirty="0"/>
                <a:t>Alternative Fuel Incentive Grant (AFIG) ~ $5-6 million/year</a:t>
              </a:r>
              <a:endParaRPr lang="en-US" sz="1900" kern="1200" dirty="0"/>
            </a:p>
          </p:txBody>
        </p:sp>
      </p:grpSp>
      <p:pic>
        <p:nvPicPr>
          <p:cNvPr id="2" name="Picture 1">
            <a:extLst>
              <a:ext uri="{FF2B5EF4-FFF2-40B4-BE49-F238E27FC236}">
                <a16:creationId xmlns:a16="http://schemas.microsoft.com/office/drawing/2014/main" id="{D37D565E-AF0F-47C4-A8B1-EBCF97111BD5}"/>
              </a:ext>
            </a:extLst>
          </p:cNvPr>
          <p:cNvPicPr>
            <a:picLocks noChangeAspect="1"/>
          </p:cNvPicPr>
          <p:nvPr/>
        </p:nvPicPr>
        <p:blipFill>
          <a:blip r:embed="rId3"/>
          <a:stretch>
            <a:fillRect/>
          </a:stretch>
        </p:blipFill>
        <p:spPr>
          <a:xfrm>
            <a:off x="272507" y="2486770"/>
            <a:ext cx="3498935" cy="830997"/>
          </a:xfrm>
          <a:prstGeom prst="rect">
            <a:avLst/>
          </a:prstGeom>
        </p:spPr>
      </p:pic>
      <p:sp>
        <p:nvSpPr>
          <p:cNvPr id="34" name="Rectangle: Rounded Corners 33">
            <a:extLst>
              <a:ext uri="{FF2B5EF4-FFF2-40B4-BE49-F238E27FC236}">
                <a16:creationId xmlns:a16="http://schemas.microsoft.com/office/drawing/2014/main" id="{1B9531E7-BC44-40CC-9F71-8616C442D037}"/>
              </a:ext>
            </a:extLst>
          </p:cNvPr>
          <p:cNvSpPr/>
          <p:nvPr/>
        </p:nvSpPr>
        <p:spPr>
          <a:xfrm>
            <a:off x="4004550" y="1625975"/>
            <a:ext cx="6585477" cy="384208"/>
          </a:xfrm>
          <a:prstGeom prst="roundRect">
            <a:avLst/>
          </a:prstGeom>
          <a:solidFill>
            <a:srgbClr val="0066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b="1" dirty="0"/>
              <a:t>Vehicle Retrofit or Purchase </a:t>
            </a:r>
          </a:p>
        </p:txBody>
      </p:sp>
      <p:sp>
        <p:nvSpPr>
          <p:cNvPr id="35" name="Rectangle: Rounded Corners 34">
            <a:extLst>
              <a:ext uri="{FF2B5EF4-FFF2-40B4-BE49-F238E27FC236}">
                <a16:creationId xmlns:a16="http://schemas.microsoft.com/office/drawing/2014/main" id="{E1028D92-EF9D-43A6-AEDB-606D246C237E}"/>
              </a:ext>
            </a:extLst>
          </p:cNvPr>
          <p:cNvSpPr/>
          <p:nvPr/>
        </p:nvSpPr>
        <p:spPr>
          <a:xfrm>
            <a:off x="4018997" y="2033978"/>
            <a:ext cx="6585477" cy="384208"/>
          </a:xfrm>
          <a:prstGeom prst="roundRect">
            <a:avLst/>
          </a:prstGeom>
          <a:solidFill>
            <a:srgbClr val="0066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b="1" dirty="0"/>
              <a:t>Alternative Fuel Refueling Infrastructure </a:t>
            </a:r>
          </a:p>
        </p:txBody>
      </p:sp>
      <p:sp>
        <p:nvSpPr>
          <p:cNvPr id="36" name="Rectangle: Rounded Corners 35">
            <a:extLst>
              <a:ext uri="{FF2B5EF4-FFF2-40B4-BE49-F238E27FC236}">
                <a16:creationId xmlns:a16="http://schemas.microsoft.com/office/drawing/2014/main" id="{966C9DDB-9E38-4EBB-B8E5-6E5D670B747D}"/>
              </a:ext>
            </a:extLst>
          </p:cNvPr>
          <p:cNvSpPr/>
          <p:nvPr/>
        </p:nvSpPr>
        <p:spPr>
          <a:xfrm>
            <a:off x="4018997" y="2438830"/>
            <a:ext cx="6585477" cy="384208"/>
          </a:xfrm>
          <a:prstGeom prst="roundRect">
            <a:avLst/>
          </a:prstGeom>
          <a:solidFill>
            <a:srgbClr val="0066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b="1" dirty="0"/>
              <a:t>Innovative Technology </a:t>
            </a:r>
          </a:p>
        </p:txBody>
      </p:sp>
      <p:grpSp>
        <p:nvGrpSpPr>
          <p:cNvPr id="38" name="Group 37">
            <a:extLst>
              <a:ext uri="{FF2B5EF4-FFF2-40B4-BE49-F238E27FC236}">
                <a16:creationId xmlns:a16="http://schemas.microsoft.com/office/drawing/2014/main" id="{DA65242F-E489-447E-A968-BCBD4F160800}"/>
              </a:ext>
            </a:extLst>
          </p:cNvPr>
          <p:cNvGrpSpPr/>
          <p:nvPr/>
        </p:nvGrpSpPr>
        <p:grpSpPr>
          <a:xfrm>
            <a:off x="4018998" y="2851820"/>
            <a:ext cx="6614375" cy="479700"/>
            <a:chOff x="0" y="4284521"/>
            <a:chExt cx="5359797" cy="479700"/>
          </a:xfrm>
        </p:grpSpPr>
        <p:sp>
          <p:nvSpPr>
            <p:cNvPr id="39" name="Rectangle: Rounded Corners 38">
              <a:extLst>
                <a:ext uri="{FF2B5EF4-FFF2-40B4-BE49-F238E27FC236}">
                  <a16:creationId xmlns:a16="http://schemas.microsoft.com/office/drawing/2014/main" id="{227C6BFD-E7BB-4848-AFC2-92F14B4745C6}"/>
                </a:ext>
              </a:extLst>
            </p:cNvPr>
            <p:cNvSpPr/>
            <p:nvPr/>
          </p:nvSpPr>
          <p:spPr>
            <a:xfrm>
              <a:off x="0" y="4284521"/>
              <a:ext cx="5359797" cy="4797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Rectangle: Rounded Corners 4">
              <a:extLst>
                <a:ext uri="{FF2B5EF4-FFF2-40B4-BE49-F238E27FC236}">
                  <a16:creationId xmlns:a16="http://schemas.microsoft.com/office/drawing/2014/main" id="{9626E494-F5DF-4972-AE07-BD2E1986B75E}"/>
                </a:ext>
              </a:extLst>
            </p:cNvPr>
            <p:cNvSpPr txBox="1"/>
            <p:nvPr/>
          </p:nvSpPr>
          <p:spPr>
            <a:xfrm>
              <a:off x="23417" y="4307938"/>
              <a:ext cx="5312963" cy="4328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dirty="0"/>
                <a:t>Alternative Fuel Vehicle Rebate Program- Consumers</a:t>
              </a:r>
              <a:endParaRPr lang="en-US" sz="1900" kern="1200" dirty="0"/>
            </a:p>
          </p:txBody>
        </p:sp>
      </p:grpSp>
      <p:sp>
        <p:nvSpPr>
          <p:cNvPr id="41" name="Rectangle: Rounded Corners 40">
            <a:extLst>
              <a:ext uri="{FF2B5EF4-FFF2-40B4-BE49-F238E27FC236}">
                <a16:creationId xmlns:a16="http://schemas.microsoft.com/office/drawing/2014/main" id="{3BD173B1-E4A2-4C8F-9945-2F8D669A4419}"/>
              </a:ext>
            </a:extLst>
          </p:cNvPr>
          <p:cNvSpPr/>
          <p:nvPr/>
        </p:nvSpPr>
        <p:spPr>
          <a:xfrm>
            <a:off x="4051844" y="3350471"/>
            <a:ext cx="6585477" cy="384208"/>
          </a:xfrm>
          <a:prstGeom prst="roundRect">
            <a:avLst/>
          </a:prstGeom>
          <a:solidFill>
            <a:srgbClr val="0066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b="1" dirty="0"/>
              <a:t>$750 for BEV (under $50k)</a:t>
            </a:r>
          </a:p>
        </p:txBody>
      </p:sp>
      <p:sp>
        <p:nvSpPr>
          <p:cNvPr id="57" name="TextBox 56">
            <a:extLst>
              <a:ext uri="{FF2B5EF4-FFF2-40B4-BE49-F238E27FC236}">
                <a16:creationId xmlns:a16="http://schemas.microsoft.com/office/drawing/2014/main" id="{4BAD48C6-70A4-4B50-8333-E8967428951D}"/>
              </a:ext>
            </a:extLst>
          </p:cNvPr>
          <p:cNvSpPr txBox="1"/>
          <p:nvPr/>
        </p:nvSpPr>
        <p:spPr>
          <a:xfrm>
            <a:off x="5336560" y="4718196"/>
            <a:ext cx="6614375" cy="1246495"/>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US" sz="1500" dirty="0"/>
              <a:t>Airport Ground Support Equipment</a:t>
            </a:r>
          </a:p>
          <a:p>
            <a:pPr marL="285750" indent="-285750">
              <a:buFont typeface="Arial" panose="020B0604020202020204" pitchFamily="34" charset="0"/>
              <a:buChar char="•"/>
            </a:pPr>
            <a:r>
              <a:rPr lang="en-US" sz="1500" dirty="0"/>
              <a:t>Forklifts and Port Cargo Handling Equipment</a:t>
            </a:r>
          </a:p>
          <a:p>
            <a:pPr marL="285750" indent="-285750">
              <a:buFont typeface="Arial" panose="020B0604020202020204" pitchFamily="34" charset="0"/>
              <a:buChar char="•"/>
            </a:pPr>
            <a:r>
              <a:rPr lang="en-US" sz="1500" dirty="0"/>
              <a:t>Light Duty Zero Emission Vehicle Supply Equipment (Level 2 and/or DC Fast Chargers)</a:t>
            </a:r>
          </a:p>
          <a:p>
            <a:pPr marL="285750" indent="-285750">
              <a:buFont typeface="Arial" panose="020B0604020202020204" pitchFamily="34" charset="0"/>
              <a:buChar char="•"/>
            </a:pPr>
            <a:r>
              <a:rPr lang="en-US" sz="1500" dirty="0"/>
              <a:t>Diesel Emission Reduction Act (DERA) Option: PA State Clean Diesel Program</a:t>
            </a:r>
          </a:p>
        </p:txBody>
      </p:sp>
      <p:sp>
        <p:nvSpPr>
          <p:cNvPr id="52" name="Rectangle: Rounded Corners 51">
            <a:extLst>
              <a:ext uri="{FF2B5EF4-FFF2-40B4-BE49-F238E27FC236}">
                <a16:creationId xmlns:a16="http://schemas.microsoft.com/office/drawing/2014/main" id="{1B51064F-DD67-49FB-A761-72952E81923F}"/>
              </a:ext>
            </a:extLst>
          </p:cNvPr>
          <p:cNvSpPr/>
          <p:nvPr/>
        </p:nvSpPr>
        <p:spPr>
          <a:xfrm>
            <a:off x="4047896" y="3741113"/>
            <a:ext cx="6585477" cy="384208"/>
          </a:xfrm>
          <a:prstGeom prst="roundRect">
            <a:avLst/>
          </a:prstGeom>
          <a:solidFill>
            <a:srgbClr val="0066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b="1" dirty="0"/>
              <a:t>$500 for PHEV (under $50k)</a:t>
            </a:r>
          </a:p>
        </p:txBody>
      </p:sp>
      <p:grpSp>
        <p:nvGrpSpPr>
          <p:cNvPr id="54" name="Group 53">
            <a:extLst>
              <a:ext uri="{FF2B5EF4-FFF2-40B4-BE49-F238E27FC236}">
                <a16:creationId xmlns:a16="http://schemas.microsoft.com/office/drawing/2014/main" id="{CB92C253-D5F1-4587-89B8-04CD265EDA0D}"/>
              </a:ext>
            </a:extLst>
          </p:cNvPr>
          <p:cNvGrpSpPr/>
          <p:nvPr/>
        </p:nvGrpSpPr>
        <p:grpSpPr>
          <a:xfrm>
            <a:off x="4047896" y="4170411"/>
            <a:ext cx="6614375" cy="479700"/>
            <a:chOff x="0" y="4284521"/>
            <a:chExt cx="5359797" cy="479700"/>
          </a:xfrm>
        </p:grpSpPr>
        <p:sp>
          <p:nvSpPr>
            <p:cNvPr id="55" name="Rectangle: Rounded Corners 54">
              <a:extLst>
                <a:ext uri="{FF2B5EF4-FFF2-40B4-BE49-F238E27FC236}">
                  <a16:creationId xmlns:a16="http://schemas.microsoft.com/office/drawing/2014/main" id="{3826F8A1-CBCC-4452-837E-696129411546}"/>
                </a:ext>
              </a:extLst>
            </p:cNvPr>
            <p:cNvSpPr/>
            <p:nvPr/>
          </p:nvSpPr>
          <p:spPr>
            <a:xfrm>
              <a:off x="0" y="4284521"/>
              <a:ext cx="5359797" cy="4797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6" name="Rectangle: Rounded Corners 4">
              <a:extLst>
                <a:ext uri="{FF2B5EF4-FFF2-40B4-BE49-F238E27FC236}">
                  <a16:creationId xmlns:a16="http://schemas.microsoft.com/office/drawing/2014/main" id="{8D2AE2C1-886F-411D-ADFA-CAD1DD207336}"/>
                </a:ext>
              </a:extLst>
            </p:cNvPr>
            <p:cNvSpPr txBox="1"/>
            <p:nvPr/>
          </p:nvSpPr>
          <p:spPr>
            <a:xfrm>
              <a:off x="23417" y="4307938"/>
              <a:ext cx="5312963" cy="4328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Driving  PA Forward</a:t>
              </a:r>
              <a:endParaRPr lang="en-US" sz="1900" kern="1200" dirty="0"/>
            </a:p>
          </p:txBody>
        </p:sp>
      </p:grpSp>
      <p:sp>
        <p:nvSpPr>
          <p:cNvPr id="58" name="TextBox 57">
            <a:extLst>
              <a:ext uri="{FF2B5EF4-FFF2-40B4-BE49-F238E27FC236}">
                <a16:creationId xmlns:a16="http://schemas.microsoft.com/office/drawing/2014/main" id="{E622170F-D69E-4A65-BD62-0094D91A2B15}"/>
              </a:ext>
            </a:extLst>
          </p:cNvPr>
          <p:cNvSpPr txBox="1"/>
          <p:nvPr/>
        </p:nvSpPr>
        <p:spPr>
          <a:xfrm>
            <a:off x="123111" y="4733406"/>
            <a:ext cx="5090338" cy="1323439"/>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US" sz="1600" dirty="0"/>
              <a:t>Class 4-8 Local Freight Trucks and Port Drayage Trucks</a:t>
            </a:r>
          </a:p>
          <a:p>
            <a:pPr marL="285750" indent="-285750">
              <a:buFont typeface="Arial" panose="020B0604020202020204" pitchFamily="34" charset="0"/>
              <a:buChar char="•"/>
            </a:pPr>
            <a:r>
              <a:rPr lang="en-US" sz="1600" dirty="0"/>
              <a:t>Class 4-8 School Buses, Shuttle Buses, or Transit Buses</a:t>
            </a:r>
          </a:p>
          <a:p>
            <a:pPr marL="285750" indent="-285750">
              <a:buFont typeface="Arial" panose="020B0604020202020204" pitchFamily="34" charset="0"/>
              <a:buChar char="•"/>
            </a:pPr>
            <a:r>
              <a:rPr lang="en-US" sz="1600" dirty="0"/>
              <a:t>Freight Switcher Locomotives</a:t>
            </a:r>
          </a:p>
          <a:p>
            <a:pPr marL="285750" indent="-285750">
              <a:buFont typeface="Arial" panose="020B0604020202020204" pitchFamily="34" charset="0"/>
              <a:buChar char="•"/>
            </a:pPr>
            <a:r>
              <a:rPr lang="en-US" sz="1600" dirty="0"/>
              <a:t>Ferries/Tugs</a:t>
            </a:r>
          </a:p>
          <a:p>
            <a:pPr marL="285750" indent="-285750">
              <a:buFont typeface="Arial" panose="020B0604020202020204" pitchFamily="34" charset="0"/>
              <a:buChar char="•"/>
            </a:pPr>
            <a:r>
              <a:rPr lang="en-US" sz="1600" dirty="0"/>
              <a:t>Oceangoing Vessel </a:t>
            </a:r>
            <a:r>
              <a:rPr lang="en-US" sz="1600" dirty="0" err="1"/>
              <a:t>Shorepower</a:t>
            </a:r>
            <a:endParaRPr lang="en-US" sz="1600" dirty="0"/>
          </a:p>
        </p:txBody>
      </p:sp>
      <p:pic>
        <p:nvPicPr>
          <p:cNvPr id="14" name="Picture 13">
            <a:extLst>
              <a:ext uri="{FF2B5EF4-FFF2-40B4-BE49-F238E27FC236}">
                <a16:creationId xmlns:a16="http://schemas.microsoft.com/office/drawing/2014/main" id="{3A69B988-0347-471A-BDCC-C701DBE960FB}"/>
              </a:ext>
            </a:extLst>
          </p:cNvPr>
          <p:cNvPicPr>
            <a:picLocks noChangeAspect="1"/>
          </p:cNvPicPr>
          <p:nvPr/>
        </p:nvPicPr>
        <p:blipFill>
          <a:blip r:embed="rId4"/>
          <a:stretch>
            <a:fillRect/>
          </a:stretch>
        </p:blipFill>
        <p:spPr>
          <a:xfrm>
            <a:off x="9292855" y="5947920"/>
            <a:ext cx="2776033" cy="1287514"/>
          </a:xfrm>
          <a:prstGeom prst="rect">
            <a:avLst/>
          </a:prstGeom>
        </p:spPr>
      </p:pic>
    </p:spTree>
    <p:extLst>
      <p:ext uri="{BB962C8B-B14F-4D97-AF65-F5344CB8AC3E}">
        <p14:creationId xmlns:p14="http://schemas.microsoft.com/office/powerpoint/2010/main" val="869935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AFC8BA6B-870E-4C24-9FFD-B3D6171EB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6219"/>
            <a:ext cx="12192000" cy="7251809"/>
          </a:xfrm>
          <a:prstGeom prst="rect">
            <a:avLst/>
          </a:prstGeom>
        </p:spPr>
      </p:pic>
      <p:sp>
        <p:nvSpPr>
          <p:cNvPr id="2" name="Title 1">
            <a:extLst>
              <a:ext uri="{FF2B5EF4-FFF2-40B4-BE49-F238E27FC236}">
                <a16:creationId xmlns:a16="http://schemas.microsoft.com/office/drawing/2014/main" id="{543A29A1-5D60-4597-9492-17B218E14D94}"/>
              </a:ext>
            </a:extLst>
          </p:cNvPr>
          <p:cNvSpPr>
            <a:spLocks noGrp="1"/>
          </p:cNvSpPr>
          <p:nvPr>
            <p:ph type="ctrTitle"/>
          </p:nvPr>
        </p:nvSpPr>
        <p:spPr>
          <a:xfrm>
            <a:off x="1295400" y="423332"/>
            <a:ext cx="9144000" cy="938854"/>
          </a:xfrm>
        </p:spPr>
        <p:txBody>
          <a:bodyPr/>
          <a:lstStyle/>
          <a:p>
            <a:r>
              <a:rPr lang="en-US" b="1" dirty="0">
                <a:solidFill>
                  <a:srgbClr val="003399"/>
                </a:solidFill>
              </a:rPr>
              <a:t>Thank you!</a:t>
            </a:r>
          </a:p>
        </p:txBody>
      </p:sp>
      <p:grpSp>
        <p:nvGrpSpPr>
          <p:cNvPr id="7" name="Group 6">
            <a:extLst>
              <a:ext uri="{FF2B5EF4-FFF2-40B4-BE49-F238E27FC236}">
                <a16:creationId xmlns:a16="http://schemas.microsoft.com/office/drawing/2014/main" id="{1E604736-A748-4711-8149-5F0DBD6B5D80}"/>
              </a:ext>
            </a:extLst>
          </p:cNvPr>
          <p:cNvGrpSpPr/>
          <p:nvPr/>
        </p:nvGrpSpPr>
        <p:grpSpPr>
          <a:xfrm>
            <a:off x="2922724" y="1362186"/>
            <a:ext cx="7034413" cy="5044487"/>
            <a:chOff x="1210881" y="1623846"/>
            <a:chExt cx="7034413" cy="5044487"/>
          </a:xfrm>
        </p:grpSpPr>
        <p:pic>
          <p:nvPicPr>
            <p:cNvPr id="10" name="Picture 2" descr="C:\Users\Director\Desktop\EPACT Round logo\final.tif">
              <a:extLst>
                <a:ext uri="{FF2B5EF4-FFF2-40B4-BE49-F238E27FC236}">
                  <a16:creationId xmlns:a16="http://schemas.microsoft.com/office/drawing/2014/main" id="{4A445149-3A00-4C42-9277-15BF908AC09A}"/>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210881" y="1623846"/>
              <a:ext cx="3818319" cy="3761748"/>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802250F-9831-4660-8B88-77A948CE5DD2}"/>
                </a:ext>
              </a:extLst>
            </p:cNvPr>
            <p:cNvSpPr txBox="1"/>
            <p:nvPr/>
          </p:nvSpPr>
          <p:spPr>
            <a:xfrm>
              <a:off x="5067754" y="3621345"/>
              <a:ext cx="3177540" cy="3046988"/>
            </a:xfrm>
            <a:prstGeom prst="rect">
              <a:avLst/>
            </a:prstGeom>
            <a:noFill/>
          </p:spPr>
          <p:txBody>
            <a:bodyPr wrap="square" rtlCol="0">
              <a:spAutoFit/>
            </a:bodyPr>
            <a:lstStyle/>
            <a:p>
              <a:pPr algn="r" eaLnBrk="0" fontAlgn="base" hangingPunct="0">
                <a:spcBef>
                  <a:spcPct val="0"/>
                </a:spcBef>
                <a:spcAft>
                  <a:spcPct val="0"/>
                </a:spcAft>
              </a:pPr>
              <a:r>
                <a:rPr lang="en-US" sz="2400" b="1" dirty="0">
                  <a:solidFill>
                    <a:srgbClr val="000099"/>
                  </a:solidFill>
                  <a:latin typeface="Estrangelo Edessa" panose="03080600000000000000" pitchFamily="66" charset="0"/>
                  <a:cs typeface="Estrangelo Edessa" panose="03080600000000000000" pitchFamily="66" charset="0"/>
                </a:rPr>
                <a:t>Tony Bandiero</a:t>
              </a:r>
            </a:p>
            <a:p>
              <a:pPr algn="r" eaLnBrk="0" fontAlgn="base" hangingPunct="0">
                <a:spcBef>
                  <a:spcPct val="0"/>
                </a:spcBef>
                <a:spcAft>
                  <a:spcPct val="0"/>
                </a:spcAft>
              </a:pPr>
              <a:r>
                <a:rPr lang="en-US" sz="2400" b="1" dirty="0">
                  <a:solidFill>
                    <a:srgbClr val="000099"/>
                  </a:solidFill>
                  <a:latin typeface="Estrangelo Edessa" panose="03080600000000000000" pitchFamily="66" charset="0"/>
                  <a:cs typeface="Estrangelo Edessa" panose="03080600000000000000" pitchFamily="66" charset="0"/>
                </a:rPr>
                <a:t>Executive Director</a:t>
              </a:r>
            </a:p>
            <a:p>
              <a:pPr algn="r" eaLnBrk="0" fontAlgn="base" hangingPunct="0">
                <a:spcBef>
                  <a:spcPct val="0"/>
                </a:spcBef>
                <a:spcAft>
                  <a:spcPct val="0"/>
                </a:spcAft>
              </a:pPr>
              <a:r>
                <a:rPr lang="en-US" sz="2400" b="1" dirty="0">
                  <a:solidFill>
                    <a:srgbClr val="000099"/>
                  </a:solidFill>
                  <a:latin typeface="Estrangelo Edessa" panose="03080600000000000000" pitchFamily="66" charset="0"/>
                  <a:cs typeface="Estrangelo Edessa" panose="03080600000000000000" pitchFamily="66" charset="0"/>
                </a:rPr>
                <a:t>EP-ACT</a:t>
              </a:r>
            </a:p>
            <a:p>
              <a:pPr algn="r" eaLnBrk="0" fontAlgn="base" hangingPunct="0">
                <a:spcBef>
                  <a:spcPct val="0"/>
                </a:spcBef>
                <a:spcAft>
                  <a:spcPct val="0"/>
                </a:spcAft>
              </a:pPr>
              <a:r>
                <a:rPr lang="en-US" sz="2400" b="1" dirty="0">
                  <a:solidFill>
                    <a:srgbClr val="000099"/>
                  </a:solidFill>
                  <a:latin typeface="Estrangelo Edessa" panose="03080600000000000000" pitchFamily="66" charset="0"/>
                  <a:cs typeface="Estrangelo Edessa" panose="03080600000000000000" pitchFamily="66" charset="0"/>
                </a:rPr>
                <a:t>215-990-8200</a:t>
              </a:r>
            </a:p>
            <a:p>
              <a:pPr algn="r" eaLnBrk="0" fontAlgn="base" hangingPunct="0">
                <a:spcBef>
                  <a:spcPct val="0"/>
                </a:spcBef>
                <a:spcAft>
                  <a:spcPct val="0"/>
                </a:spcAft>
              </a:pPr>
              <a:r>
                <a:rPr lang="en-US" sz="2400" b="1" dirty="0">
                  <a:solidFill>
                    <a:srgbClr val="000099"/>
                  </a:solidFill>
                  <a:latin typeface="Estrangelo Edessa" panose="03080600000000000000" pitchFamily="66" charset="0"/>
                  <a:cs typeface="Estrangelo Edessa" panose="03080600000000000000" pitchFamily="66" charset="0"/>
                </a:rPr>
                <a:t>tfbandiero@ep-act.org</a:t>
              </a:r>
            </a:p>
            <a:p>
              <a:pPr algn="r" eaLnBrk="0" fontAlgn="base" hangingPunct="0">
                <a:spcBef>
                  <a:spcPct val="0"/>
                </a:spcBef>
                <a:spcAft>
                  <a:spcPct val="0"/>
                </a:spcAft>
              </a:pPr>
              <a:r>
                <a:rPr lang="en-US" sz="2400" b="1" dirty="0">
                  <a:solidFill>
                    <a:srgbClr val="000099"/>
                  </a:solidFill>
                  <a:latin typeface="Estrangelo Edessa" panose="03080600000000000000" pitchFamily="66" charset="0"/>
                  <a:cs typeface="Estrangelo Edessa" panose="03080600000000000000" pitchFamily="66" charset="0"/>
                  <a:hlinkClick r:id="rId5"/>
                </a:rPr>
                <a:t>www.ep-act-org</a:t>
              </a:r>
              <a:endParaRPr lang="en-US" sz="2400" b="1" dirty="0">
                <a:solidFill>
                  <a:srgbClr val="000099"/>
                </a:solidFill>
                <a:latin typeface="Estrangelo Edessa" panose="03080600000000000000" pitchFamily="66" charset="0"/>
                <a:cs typeface="Estrangelo Edessa" panose="03080600000000000000" pitchFamily="66" charset="0"/>
              </a:endParaRPr>
            </a:p>
            <a:p>
              <a:pPr algn="r" eaLnBrk="0" fontAlgn="base" hangingPunct="0">
                <a:spcBef>
                  <a:spcPct val="0"/>
                </a:spcBef>
                <a:spcAft>
                  <a:spcPct val="0"/>
                </a:spcAft>
              </a:pPr>
              <a:r>
                <a:rPr lang="en-US" sz="2400" b="1" dirty="0">
                  <a:solidFill>
                    <a:srgbClr val="000099"/>
                  </a:solidFill>
                  <a:latin typeface="Estrangelo Edessa" panose="03080600000000000000" pitchFamily="66" charset="0"/>
                  <a:cs typeface="Estrangelo Edessa" panose="03080600000000000000" pitchFamily="66" charset="0"/>
                  <a:hlinkClick r:id="rId6"/>
                </a:rPr>
                <a:t>www.driveelectricpa.org</a:t>
              </a:r>
              <a:endParaRPr lang="en-US" sz="2400" b="1" dirty="0">
                <a:solidFill>
                  <a:srgbClr val="000099"/>
                </a:solidFill>
                <a:latin typeface="Estrangelo Edessa" panose="03080600000000000000" pitchFamily="66" charset="0"/>
                <a:cs typeface="Estrangelo Edessa" panose="03080600000000000000" pitchFamily="66" charset="0"/>
              </a:endParaRPr>
            </a:p>
            <a:p>
              <a:pPr algn="r" eaLnBrk="0" fontAlgn="base" hangingPunct="0">
                <a:spcBef>
                  <a:spcPct val="0"/>
                </a:spcBef>
                <a:spcAft>
                  <a:spcPct val="0"/>
                </a:spcAft>
              </a:pPr>
              <a:endParaRPr lang="en-US" sz="2400" b="1" dirty="0">
                <a:solidFill>
                  <a:srgbClr val="000099"/>
                </a:solidFill>
                <a:latin typeface="Estrangelo Edessa" panose="03080600000000000000" pitchFamily="66" charset="0"/>
                <a:cs typeface="Estrangelo Edessa" panose="03080600000000000000" pitchFamily="66" charset="0"/>
              </a:endParaRPr>
            </a:p>
          </p:txBody>
        </p:sp>
      </p:grpSp>
    </p:spTree>
    <p:extLst>
      <p:ext uri="{BB962C8B-B14F-4D97-AF65-F5344CB8AC3E}">
        <p14:creationId xmlns:p14="http://schemas.microsoft.com/office/powerpoint/2010/main" val="3710750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AFC8BA6B-870E-4C24-9FFD-B3D6171EB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1883"/>
            <a:ext cx="12192000" cy="7209278"/>
          </a:xfrm>
          <a:prstGeom prst="rect">
            <a:avLst/>
          </a:prstGeom>
        </p:spPr>
      </p:pic>
      <p:pic>
        <p:nvPicPr>
          <p:cNvPr id="12" name="Picture 11" descr="Logo&#10;&#10;Description automatically generated">
            <a:extLst>
              <a:ext uri="{FF2B5EF4-FFF2-40B4-BE49-F238E27FC236}">
                <a16:creationId xmlns:a16="http://schemas.microsoft.com/office/drawing/2014/main" id="{F8AF07CA-4B6F-4264-8180-FA98278DA4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7792" y="2010653"/>
            <a:ext cx="2516059" cy="2478784"/>
          </a:xfrm>
          <a:prstGeom prst="rect">
            <a:avLst/>
          </a:prstGeom>
        </p:spPr>
      </p:pic>
      <p:sp>
        <p:nvSpPr>
          <p:cNvPr id="7" name="TextBox 6">
            <a:extLst>
              <a:ext uri="{FF2B5EF4-FFF2-40B4-BE49-F238E27FC236}">
                <a16:creationId xmlns:a16="http://schemas.microsoft.com/office/drawing/2014/main" id="{85DB2F95-47B7-4742-A6FF-B20DDDFA4C66}"/>
              </a:ext>
            </a:extLst>
          </p:cNvPr>
          <p:cNvSpPr txBox="1"/>
          <p:nvPr/>
        </p:nvSpPr>
        <p:spPr>
          <a:xfrm>
            <a:off x="842629" y="26153"/>
            <a:ext cx="1050674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600"/>
                </a:solidFill>
                <a:uLnTx/>
                <a:uFillTx/>
                <a:latin typeface="Calibri" panose="020F0502020204030204"/>
                <a:ea typeface="+mn-ea"/>
                <a:cs typeface="+mn-cs"/>
              </a:rPr>
              <a:t>Mission: </a:t>
            </a:r>
            <a:r>
              <a:rPr kumimoji="0" lang="en-US" sz="2400" b="1" i="0" u="none" strike="noStrike" kern="1200" cap="none" spc="0" normalizeH="0" baseline="0" noProof="0" dirty="0">
                <a:ln>
                  <a:noFill/>
                </a:ln>
                <a:solidFill>
                  <a:srgbClr val="003399"/>
                </a:solidFill>
                <a:effectLst/>
                <a:uLnTx/>
                <a:uFillTx/>
                <a:latin typeface="Calibri" panose="020F0502020204030204"/>
                <a:ea typeface="+mn-ea"/>
                <a:cs typeface="+mn-cs"/>
              </a:rPr>
              <a:t>To reduce petroleum consumption within the transportation sector using alternatives to gasoline and diesel.</a:t>
            </a:r>
          </a:p>
        </p:txBody>
      </p:sp>
      <p:pic>
        <p:nvPicPr>
          <p:cNvPr id="13" name="Picture 12">
            <a:extLst>
              <a:ext uri="{FF2B5EF4-FFF2-40B4-BE49-F238E27FC236}">
                <a16:creationId xmlns:a16="http://schemas.microsoft.com/office/drawing/2014/main" id="{DA390EF5-57CC-49D6-9EBD-C62909D57894}"/>
              </a:ext>
            </a:extLst>
          </p:cNvPr>
          <p:cNvPicPr>
            <a:picLocks noChangeAspect="1"/>
          </p:cNvPicPr>
          <p:nvPr/>
        </p:nvPicPr>
        <p:blipFill>
          <a:blip r:embed="rId4"/>
          <a:stretch>
            <a:fillRect/>
          </a:stretch>
        </p:blipFill>
        <p:spPr>
          <a:xfrm>
            <a:off x="8282109" y="4781808"/>
            <a:ext cx="1658256" cy="695004"/>
          </a:xfrm>
          <a:prstGeom prst="rect">
            <a:avLst/>
          </a:prstGeom>
        </p:spPr>
      </p:pic>
      <p:pic>
        <p:nvPicPr>
          <p:cNvPr id="14" name="Picture 13">
            <a:extLst>
              <a:ext uri="{FF2B5EF4-FFF2-40B4-BE49-F238E27FC236}">
                <a16:creationId xmlns:a16="http://schemas.microsoft.com/office/drawing/2014/main" id="{2DF4A5C8-AF37-46C5-9565-C49B06D851ED}"/>
              </a:ext>
            </a:extLst>
          </p:cNvPr>
          <p:cNvPicPr>
            <a:picLocks noChangeAspect="1"/>
          </p:cNvPicPr>
          <p:nvPr/>
        </p:nvPicPr>
        <p:blipFill>
          <a:blip r:embed="rId5"/>
          <a:stretch>
            <a:fillRect/>
          </a:stretch>
        </p:blipFill>
        <p:spPr>
          <a:xfrm>
            <a:off x="6489536" y="4781808"/>
            <a:ext cx="1658256" cy="695004"/>
          </a:xfrm>
          <a:prstGeom prst="rect">
            <a:avLst/>
          </a:prstGeom>
        </p:spPr>
      </p:pic>
      <p:pic>
        <p:nvPicPr>
          <p:cNvPr id="15" name="Picture 14">
            <a:extLst>
              <a:ext uri="{FF2B5EF4-FFF2-40B4-BE49-F238E27FC236}">
                <a16:creationId xmlns:a16="http://schemas.microsoft.com/office/drawing/2014/main" id="{6F388AA3-E19E-4F4D-A174-0E3315E020EB}"/>
              </a:ext>
            </a:extLst>
          </p:cNvPr>
          <p:cNvPicPr>
            <a:picLocks noChangeAspect="1"/>
          </p:cNvPicPr>
          <p:nvPr/>
        </p:nvPicPr>
        <p:blipFill>
          <a:blip r:embed="rId6"/>
          <a:stretch>
            <a:fillRect/>
          </a:stretch>
        </p:blipFill>
        <p:spPr>
          <a:xfrm>
            <a:off x="5660408" y="5656346"/>
            <a:ext cx="1658256" cy="695004"/>
          </a:xfrm>
          <a:prstGeom prst="rect">
            <a:avLst/>
          </a:prstGeom>
        </p:spPr>
      </p:pic>
      <p:pic>
        <p:nvPicPr>
          <p:cNvPr id="16" name="Picture 15">
            <a:extLst>
              <a:ext uri="{FF2B5EF4-FFF2-40B4-BE49-F238E27FC236}">
                <a16:creationId xmlns:a16="http://schemas.microsoft.com/office/drawing/2014/main" id="{8D19F1D0-FC79-4B34-86F8-2604CEE5B05C}"/>
              </a:ext>
            </a:extLst>
          </p:cNvPr>
          <p:cNvPicPr>
            <a:picLocks noChangeAspect="1"/>
          </p:cNvPicPr>
          <p:nvPr/>
        </p:nvPicPr>
        <p:blipFill>
          <a:blip r:embed="rId7"/>
          <a:stretch>
            <a:fillRect/>
          </a:stretch>
        </p:blipFill>
        <p:spPr>
          <a:xfrm>
            <a:off x="9245554" y="5655522"/>
            <a:ext cx="1658256" cy="695004"/>
          </a:xfrm>
          <a:prstGeom prst="rect">
            <a:avLst/>
          </a:prstGeom>
        </p:spPr>
      </p:pic>
      <p:pic>
        <p:nvPicPr>
          <p:cNvPr id="17" name="Picture 16">
            <a:extLst>
              <a:ext uri="{FF2B5EF4-FFF2-40B4-BE49-F238E27FC236}">
                <a16:creationId xmlns:a16="http://schemas.microsoft.com/office/drawing/2014/main" id="{EDEA808E-71A9-4A25-95CB-1E0D17556766}"/>
              </a:ext>
            </a:extLst>
          </p:cNvPr>
          <p:cNvPicPr>
            <a:picLocks noChangeAspect="1"/>
          </p:cNvPicPr>
          <p:nvPr/>
        </p:nvPicPr>
        <p:blipFill>
          <a:blip r:embed="rId8"/>
          <a:stretch>
            <a:fillRect/>
          </a:stretch>
        </p:blipFill>
        <p:spPr>
          <a:xfrm>
            <a:off x="7452981" y="5655522"/>
            <a:ext cx="1658256" cy="695004"/>
          </a:xfrm>
          <a:prstGeom prst="rect">
            <a:avLst/>
          </a:prstGeom>
        </p:spPr>
      </p:pic>
      <p:pic>
        <p:nvPicPr>
          <p:cNvPr id="18" name="Picture 17">
            <a:extLst>
              <a:ext uri="{FF2B5EF4-FFF2-40B4-BE49-F238E27FC236}">
                <a16:creationId xmlns:a16="http://schemas.microsoft.com/office/drawing/2014/main" id="{A330FE56-E25F-4DAA-BC56-C1E38F7E8A00}"/>
              </a:ext>
            </a:extLst>
          </p:cNvPr>
          <p:cNvPicPr>
            <a:picLocks noChangeAspect="1"/>
          </p:cNvPicPr>
          <p:nvPr/>
        </p:nvPicPr>
        <p:blipFill>
          <a:blip r:embed="rId9"/>
          <a:stretch>
            <a:fillRect/>
          </a:stretch>
        </p:blipFill>
        <p:spPr>
          <a:xfrm>
            <a:off x="10133924" y="4781808"/>
            <a:ext cx="1658256" cy="695004"/>
          </a:xfrm>
          <a:prstGeom prst="rect">
            <a:avLst/>
          </a:prstGeom>
        </p:spPr>
      </p:pic>
      <p:graphicFrame>
        <p:nvGraphicFramePr>
          <p:cNvPr id="20" name="Text Box 7">
            <a:extLst>
              <a:ext uri="{FF2B5EF4-FFF2-40B4-BE49-F238E27FC236}">
                <a16:creationId xmlns:a16="http://schemas.microsoft.com/office/drawing/2014/main" id="{1228B159-5F07-F874-B753-74ECD602ACC4}"/>
              </a:ext>
            </a:extLst>
          </p:cNvPr>
          <p:cNvGraphicFramePr/>
          <p:nvPr>
            <p:extLst>
              <p:ext uri="{D42A27DB-BD31-4B8C-83A1-F6EECF244321}">
                <p14:modId xmlns:p14="http://schemas.microsoft.com/office/powerpoint/2010/main" val="3173213963"/>
              </p:ext>
            </p:extLst>
          </p:nvPr>
        </p:nvGraphicFramePr>
        <p:xfrm>
          <a:off x="451400" y="839275"/>
          <a:ext cx="7493076" cy="499829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nvGrpSpPr>
          <p:cNvPr id="23" name="Group 22">
            <a:extLst>
              <a:ext uri="{FF2B5EF4-FFF2-40B4-BE49-F238E27FC236}">
                <a16:creationId xmlns:a16="http://schemas.microsoft.com/office/drawing/2014/main" id="{BC5A8421-8CCD-4A40-8D73-E3DE5B572A31}"/>
              </a:ext>
            </a:extLst>
          </p:cNvPr>
          <p:cNvGrpSpPr/>
          <p:nvPr/>
        </p:nvGrpSpPr>
        <p:grpSpPr>
          <a:xfrm>
            <a:off x="451400" y="1483681"/>
            <a:ext cx="7493076" cy="478962"/>
            <a:chOff x="0" y="916045"/>
            <a:chExt cx="7493076" cy="456283"/>
          </a:xfrm>
        </p:grpSpPr>
        <p:sp>
          <p:nvSpPr>
            <p:cNvPr id="24" name="Rectangle: Rounded Corners 23">
              <a:extLst>
                <a:ext uri="{FF2B5EF4-FFF2-40B4-BE49-F238E27FC236}">
                  <a16:creationId xmlns:a16="http://schemas.microsoft.com/office/drawing/2014/main" id="{324E7066-60A3-4308-BC2A-F3C6BB0AF6E9}"/>
                </a:ext>
              </a:extLst>
            </p:cNvPr>
            <p:cNvSpPr/>
            <p:nvPr/>
          </p:nvSpPr>
          <p:spPr>
            <a:xfrm>
              <a:off x="0" y="916045"/>
              <a:ext cx="7493076" cy="45628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ectangle: Rounded Corners 4">
              <a:extLst>
                <a:ext uri="{FF2B5EF4-FFF2-40B4-BE49-F238E27FC236}">
                  <a16:creationId xmlns:a16="http://schemas.microsoft.com/office/drawing/2014/main" id="{02B2C8BB-E59F-48E5-9E3C-036B1B12C54C}"/>
                </a:ext>
              </a:extLst>
            </p:cNvPr>
            <p:cNvSpPr txBox="1"/>
            <p:nvPr/>
          </p:nvSpPr>
          <p:spPr>
            <a:xfrm>
              <a:off x="23417" y="939462"/>
              <a:ext cx="5080102" cy="4328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dirty="0"/>
                <a:t>501(c) 3 Non-profit</a:t>
              </a:r>
              <a:endParaRPr lang="en-US" sz="2000" kern="1200" dirty="0"/>
            </a:p>
          </p:txBody>
        </p:sp>
      </p:grpSp>
    </p:spTree>
    <p:extLst>
      <p:ext uri="{BB962C8B-B14F-4D97-AF65-F5344CB8AC3E}">
        <p14:creationId xmlns:p14="http://schemas.microsoft.com/office/powerpoint/2010/main" val="3788408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AFC8BA6B-870E-4C24-9FFD-B3D6171EB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6218"/>
            <a:ext cx="12192000" cy="7209278"/>
          </a:xfrm>
          <a:prstGeom prst="rect">
            <a:avLst/>
          </a:prstGeom>
        </p:spPr>
      </p:pic>
      <p:pic>
        <p:nvPicPr>
          <p:cNvPr id="3" name="Picture 2">
            <a:extLst>
              <a:ext uri="{FF2B5EF4-FFF2-40B4-BE49-F238E27FC236}">
                <a16:creationId xmlns:a16="http://schemas.microsoft.com/office/drawing/2014/main" id="{639E68DC-691A-44EE-A8E8-A35D58F89034}"/>
              </a:ext>
            </a:extLst>
          </p:cNvPr>
          <p:cNvPicPr>
            <a:picLocks noChangeAspect="1"/>
          </p:cNvPicPr>
          <p:nvPr/>
        </p:nvPicPr>
        <p:blipFill>
          <a:blip r:embed="rId3"/>
          <a:stretch>
            <a:fillRect/>
          </a:stretch>
        </p:blipFill>
        <p:spPr>
          <a:xfrm>
            <a:off x="3012313" y="-151282"/>
            <a:ext cx="6167373" cy="2849526"/>
          </a:xfrm>
          <a:prstGeom prst="rect">
            <a:avLst/>
          </a:prstGeom>
        </p:spPr>
      </p:pic>
      <p:sp>
        <p:nvSpPr>
          <p:cNvPr id="10" name="TextBox 9">
            <a:extLst>
              <a:ext uri="{FF2B5EF4-FFF2-40B4-BE49-F238E27FC236}">
                <a16:creationId xmlns:a16="http://schemas.microsoft.com/office/drawing/2014/main" id="{E55546E5-8906-4077-B125-FB4EBEDA3DDF}"/>
              </a:ext>
            </a:extLst>
          </p:cNvPr>
          <p:cNvSpPr txBox="1"/>
          <p:nvPr/>
        </p:nvSpPr>
        <p:spPr>
          <a:xfrm>
            <a:off x="817155" y="2813179"/>
            <a:ext cx="11068050" cy="2092881"/>
          </a:xfrm>
          <a:prstGeom prst="rect">
            <a:avLst/>
          </a:prstGeom>
          <a:noFill/>
        </p:spPr>
        <p:txBody>
          <a:bodyPr wrap="square">
            <a:spAutoFit/>
          </a:bodyPr>
          <a:lstStyle/>
          <a:p>
            <a:pPr algn="just"/>
            <a:r>
              <a:rPr lang="en-US" sz="2600" b="1" dirty="0"/>
              <a:t>The  Drive Electric Pennsylvania Coalition was formed in 2016 to help plan and implement strategies for the adoption of electric vehicles throughout Pennsylvania. The coalition consists of state and local governments, industry, utility, universities, public and private companies who wish to help spur the adoption of Electric Vehicles (EV's) in The Commonwealth of Pennsylvania. </a:t>
            </a:r>
          </a:p>
        </p:txBody>
      </p:sp>
    </p:spTree>
    <p:extLst>
      <p:ext uri="{BB962C8B-B14F-4D97-AF65-F5344CB8AC3E}">
        <p14:creationId xmlns:p14="http://schemas.microsoft.com/office/powerpoint/2010/main" val="3837170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AFC8BA6B-870E-4C24-9FFD-B3D6171EB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0215"/>
            <a:ext cx="12192000" cy="7209278"/>
          </a:xfrm>
          <a:prstGeom prst="rect">
            <a:avLst/>
          </a:prstGeom>
        </p:spPr>
      </p:pic>
      <p:pic>
        <p:nvPicPr>
          <p:cNvPr id="12" name="Picture 11">
            <a:extLst>
              <a:ext uri="{FF2B5EF4-FFF2-40B4-BE49-F238E27FC236}">
                <a16:creationId xmlns:a16="http://schemas.microsoft.com/office/drawing/2014/main" id="{9914EF78-C846-42BE-A76A-9BF9B8FC4D6B}"/>
              </a:ext>
            </a:extLst>
          </p:cNvPr>
          <p:cNvPicPr>
            <a:picLocks noChangeAspect="1"/>
          </p:cNvPicPr>
          <p:nvPr/>
        </p:nvPicPr>
        <p:blipFill rotWithShape="1">
          <a:blip r:embed="rId3"/>
          <a:srcRect r="4056" b="1878"/>
          <a:stretch/>
        </p:blipFill>
        <p:spPr>
          <a:xfrm>
            <a:off x="4818081" y="2200491"/>
            <a:ext cx="2726214" cy="3548030"/>
          </a:xfrm>
          <a:prstGeom prst="rect">
            <a:avLst/>
          </a:prstGeom>
        </p:spPr>
      </p:pic>
      <p:pic>
        <p:nvPicPr>
          <p:cNvPr id="4" name="Picture 3">
            <a:extLst>
              <a:ext uri="{FF2B5EF4-FFF2-40B4-BE49-F238E27FC236}">
                <a16:creationId xmlns:a16="http://schemas.microsoft.com/office/drawing/2014/main" id="{79654337-BA5E-4602-B98F-5ADDB57835BB}"/>
              </a:ext>
            </a:extLst>
          </p:cNvPr>
          <p:cNvPicPr>
            <a:picLocks noChangeAspect="1"/>
          </p:cNvPicPr>
          <p:nvPr/>
        </p:nvPicPr>
        <p:blipFill rotWithShape="1">
          <a:blip r:embed="rId4"/>
          <a:srcRect l="32965" t="16816" r="34070" b="7214"/>
          <a:stretch/>
        </p:blipFill>
        <p:spPr>
          <a:xfrm rot="1067198">
            <a:off x="7427307" y="2538407"/>
            <a:ext cx="2775367" cy="3597698"/>
          </a:xfrm>
          <a:prstGeom prst="rect">
            <a:avLst/>
          </a:prstGeom>
        </p:spPr>
      </p:pic>
      <p:pic>
        <p:nvPicPr>
          <p:cNvPr id="3" name="Picture 2">
            <a:extLst>
              <a:ext uri="{FF2B5EF4-FFF2-40B4-BE49-F238E27FC236}">
                <a16:creationId xmlns:a16="http://schemas.microsoft.com/office/drawing/2014/main" id="{639E68DC-691A-44EE-A8E8-A35D58F89034}"/>
              </a:ext>
            </a:extLst>
          </p:cNvPr>
          <p:cNvPicPr>
            <a:picLocks noChangeAspect="1"/>
          </p:cNvPicPr>
          <p:nvPr/>
        </p:nvPicPr>
        <p:blipFill>
          <a:blip r:embed="rId5"/>
          <a:stretch>
            <a:fillRect/>
          </a:stretch>
        </p:blipFill>
        <p:spPr>
          <a:xfrm>
            <a:off x="3012313" y="-148854"/>
            <a:ext cx="6167373" cy="2849526"/>
          </a:xfrm>
          <a:prstGeom prst="rect">
            <a:avLst/>
          </a:prstGeom>
        </p:spPr>
      </p:pic>
      <p:sp>
        <p:nvSpPr>
          <p:cNvPr id="11" name="TextBox 10">
            <a:extLst>
              <a:ext uri="{FF2B5EF4-FFF2-40B4-BE49-F238E27FC236}">
                <a16:creationId xmlns:a16="http://schemas.microsoft.com/office/drawing/2014/main" id="{47975144-27E9-40CC-9A8F-CBE6AF393742}"/>
              </a:ext>
            </a:extLst>
          </p:cNvPr>
          <p:cNvSpPr txBox="1"/>
          <p:nvPr/>
        </p:nvSpPr>
        <p:spPr>
          <a:xfrm>
            <a:off x="1512482" y="2371108"/>
            <a:ext cx="2814969" cy="1754326"/>
          </a:xfrm>
          <a:prstGeom prst="rect">
            <a:avLst/>
          </a:prstGeom>
          <a:noFill/>
        </p:spPr>
        <p:txBody>
          <a:bodyPr wrap="square">
            <a:spAutoFit/>
          </a:bodyPr>
          <a:lstStyle/>
          <a:p>
            <a:r>
              <a:rPr lang="en-US" dirty="0">
                <a:hlinkClick r:id="rId6"/>
              </a:rPr>
              <a:t>https://files.dep.state.pa.us/Energy/OfficeofPollutionPrevention/StateEnergyProgram/PAElectricVehRoadmapBookletDEP5334.pdf</a:t>
            </a:r>
            <a:endParaRPr lang="en-US" dirty="0"/>
          </a:p>
          <a:p>
            <a:endParaRPr lang="en-US" dirty="0"/>
          </a:p>
        </p:txBody>
      </p:sp>
    </p:spTree>
    <p:extLst>
      <p:ext uri="{BB962C8B-B14F-4D97-AF65-F5344CB8AC3E}">
        <p14:creationId xmlns:p14="http://schemas.microsoft.com/office/powerpoint/2010/main" val="2047737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AFC8BA6B-870E-4C24-9FFD-B3D6171EB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1278"/>
            <a:ext cx="12192000" cy="7209278"/>
          </a:xfrm>
          <a:prstGeom prst="rect">
            <a:avLst/>
          </a:prstGeom>
        </p:spPr>
      </p:pic>
      <p:pic>
        <p:nvPicPr>
          <p:cNvPr id="14" name="Picture 13" descr="Map&#10;&#10;Description automatically generated">
            <a:extLst>
              <a:ext uri="{FF2B5EF4-FFF2-40B4-BE49-F238E27FC236}">
                <a16:creationId xmlns:a16="http://schemas.microsoft.com/office/drawing/2014/main" id="{31A48C48-2E04-40F3-95F6-04E20A46D8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4188" y="2297204"/>
            <a:ext cx="2774901" cy="1731131"/>
          </a:xfrm>
          <a:prstGeom prst="rect">
            <a:avLst/>
          </a:prstGeom>
          <a:scene3d>
            <a:camera prst="orthographicFront"/>
            <a:lightRig rig="threePt" dir="t"/>
          </a:scene3d>
          <a:sp3d>
            <a:bevelT/>
          </a:sp3d>
        </p:spPr>
      </p:pic>
      <p:pic>
        <p:nvPicPr>
          <p:cNvPr id="3" name="Picture 2">
            <a:extLst>
              <a:ext uri="{FF2B5EF4-FFF2-40B4-BE49-F238E27FC236}">
                <a16:creationId xmlns:a16="http://schemas.microsoft.com/office/drawing/2014/main" id="{639E68DC-691A-44EE-A8E8-A35D58F89034}"/>
              </a:ext>
            </a:extLst>
          </p:cNvPr>
          <p:cNvPicPr>
            <a:picLocks noChangeAspect="1"/>
          </p:cNvPicPr>
          <p:nvPr/>
        </p:nvPicPr>
        <p:blipFill>
          <a:blip r:embed="rId4"/>
          <a:stretch>
            <a:fillRect/>
          </a:stretch>
        </p:blipFill>
        <p:spPr>
          <a:xfrm>
            <a:off x="8761643" y="5370601"/>
            <a:ext cx="3117963" cy="1440600"/>
          </a:xfrm>
          <a:prstGeom prst="rect">
            <a:avLst/>
          </a:prstGeom>
        </p:spPr>
      </p:pic>
      <p:pic>
        <p:nvPicPr>
          <p:cNvPr id="2" name="Picture 1">
            <a:extLst>
              <a:ext uri="{FF2B5EF4-FFF2-40B4-BE49-F238E27FC236}">
                <a16:creationId xmlns:a16="http://schemas.microsoft.com/office/drawing/2014/main" id="{151CBEF9-6F7B-4E79-A013-D48CC6588032}"/>
              </a:ext>
            </a:extLst>
          </p:cNvPr>
          <p:cNvPicPr>
            <a:picLocks noChangeAspect="1"/>
          </p:cNvPicPr>
          <p:nvPr/>
        </p:nvPicPr>
        <p:blipFill>
          <a:blip r:embed="rId5"/>
          <a:stretch>
            <a:fillRect/>
          </a:stretch>
        </p:blipFill>
        <p:spPr>
          <a:xfrm>
            <a:off x="667910" y="1312976"/>
            <a:ext cx="3675049" cy="1070324"/>
          </a:xfrm>
          <a:prstGeom prst="rect">
            <a:avLst/>
          </a:prstGeom>
          <a:scene3d>
            <a:camera prst="orthographicFront"/>
            <a:lightRig rig="threePt" dir="t"/>
          </a:scene3d>
          <a:sp3d>
            <a:bevelT/>
          </a:sp3d>
        </p:spPr>
      </p:pic>
      <p:pic>
        <p:nvPicPr>
          <p:cNvPr id="16" name="Picture 15">
            <a:extLst>
              <a:ext uri="{FF2B5EF4-FFF2-40B4-BE49-F238E27FC236}">
                <a16:creationId xmlns:a16="http://schemas.microsoft.com/office/drawing/2014/main" id="{38C22557-FB55-4643-B083-55E10184D55B}"/>
              </a:ext>
            </a:extLst>
          </p:cNvPr>
          <p:cNvPicPr>
            <a:picLocks noChangeAspect="1"/>
          </p:cNvPicPr>
          <p:nvPr/>
        </p:nvPicPr>
        <p:blipFill rotWithShape="1">
          <a:blip r:embed="rId6"/>
          <a:srcRect l="16899" t="12996" r="16265" b="4304"/>
          <a:stretch/>
        </p:blipFill>
        <p:spPr>
          <a:xfrm>
            <a:off x="8057133" y="1312976"/>
            <a:ext cx="4030037" cy="3340281"/>
          </a:xfrm>
          <a:prstGeom prst="rect">
            <a:avLst/>
          </a:prstGeom>
          <a:scene3d>
            <a:camera prst="orthographicFront"/>
            <a:lightRig rig="threePt" dir="t"/>
          </a:scene3d>
          <a:sp3d>
            <a:bevelT/>
          </a:sp3d>
        </p:spPr>
      </p:pic>
      <p:sp>
        <p:nvSpPr>
          <p:cNvPr id="17" name="TextBox 16">
            <a:extLst>
              <a:ext uri="{FF2B5EF4-FFF2-40B4-BE49-F238E27FC236}">
                <a16:creationId xmlns:a16="http://schemas.microsoft.com/office/drawing/2014/main" id="{44738AC6-EC4A-45C0-98DA-BC0C4759EDF5}"/>
              </a:ext>
            </a:extLst>
          </p:cNvPr>
          <p:cNvSpPr txBox="1"/>
          <p:nvPr/>
        </p:nvSpPr>
        <p:spPr>
          <a:xfrm>
            <a:off x="263678" y="3009442"/>
            <a:ext cx="4483515" cy="2092881"/>
          </a:xfrm>
          <a:prstGeom prst="rect">
            <a:avLst/>
          </a:prstGeom>
          <a:solidFill>
            <a:schemeClr val="bg1"/>
          </a:solidFill>
          <a:scene3d>
            <a:camera prst="orthographicFront"/>
            <a:lightRig rig="threePt" dir="t"/>
          </a:scene3d>
          <a:sp3d>
            <a:bevelT/>
          </a:sp3d>
        </p:spPr>
        <p:txBody>
          <a:bodyPr wrap="square" rtlCol="0">
            <a:spAutoFit/>
          </a:bodyPr>
          <a:lstStyle/>
          <a:p>
            <a:pPr algn="ctr"/>
            <a:r>
              <a:rPr lang="en-US" u="sng" dirty="0">
                <a:solidFill>
                  <a:srgbClr val="003399"/>
                </a:solidFill>
                <a:latin typeface="Denmark" pitchFamily="2" charset="0"/>
              </a:rPr>
              <a:t>Priority Areas:</a:t>
            </a:r>
          </a:p>
          <a:p>
            <a:pPr marL="285750" indent="-285750">
              <a:buFont typeface="Arial" panose="020B0604020202020204" pitchFamily="34" charset="0"/>
              <a:buChar char="•"/>
            </a:pPr>
            <a:r>
              <a:rPr lang="en-US" sz="1600" dirty="0">
                <a:solidFill>
                  <a:srgbClr val="006600"/>
                </a:solidFill>
                <a:latin typeface="Denmark" pitchFamily="2" charset="0"/>
              </a:rPr>
              <a:t>Statewide Branded</a:t>
            </a:r>
          </a:p>
          <a:p>
            <a:pPr marL="285750" indent="-285750">
              <a:buFont typeface="Arial" panose="020B0604020202020204" pitchFamily="34" charset="0"/>
              <a:buChar char="•"/>
            </a:pPr>
            <a:r>
              <a:rPr lang="en-US" sz="1600" dirty="0">
                <a:solidFill>
                  <a:srgbClr val="006600"/>
                </a:solidFill>
                <a:latin typeface="Denmark" pitchFamily="2" charset="0"/>
              </a:rPr>
              <a:t>Consumer Education</a:t>
            </a:r>
          </a:p>
          <a:p>
            <a:pPr marL="285750" indent="-285750">
              <a:buFont typeface="Arial" panose="020B0604020202020204" pitchFamily="34" charset="0"/>
              <a:buChar char="•"/>
            </a:pPr>
            <a:r>
              <a:rPr lang="en-US" sz="1600" dirty="0">
                <a:solidFill>
                  <a:srgbClr val="006600"/>
                </a:solidFill>
                <a:latin typeface="Denmark" pitchFamily="2" charset="0"/>
              </a:rPr>
              <a:t>Utility &amp; Regulatory Engagement</a:t>
            </a:r>
          </a:p>
          <a:p>
            <a:pPr marL="285750" indent="-285750">
              <a:buFont typeface="Arial" panose="020B0604020202020204" pitchFamily="34" charset="0"/>
              <a:buChar char="•"/>
            </a:pPr>
            <a:r>
              <a:rPr lang="en-US" sz="1600" dirty="0">
                <a:solidFill>
                  <a:srgbClr val="006600"/>
                </a:solidFill>
                <a:latin typeface="Denmark" pitchFamily="2" charset="0"/>
              </a:rPr>
              <a:t>EV Charging Infrastructure Planning</a:t>
            </a:r>
          </a:p>
          <a:p>
            <a:pPr marL="285750" indent="-285750">
              <a:buFont typeface="Arial" panose="020B0604020202020204" pitchFamily="34" charset="0"/>
              <a:buChar char="•"/>
            </a:pPr>
            <a:r>
              <a:rPr lang="en-US" sz="1600" dirty="0">
                <a:solidFill>
                  <a:srgbClr val="006600"/>
                </a:solidFill>
                <a:latin typeface="Denmark" pitchFamily="2" charset="0"/>
              </a:rPr>
              <a:t>State &amp; Local Government Education</a:t>
            </a:r>
          </a:p>
          <a:p>
            <a:pPr marL="285750" indent="-285750">
              <a:buFont typeface="Arial" panose="020B0604020202020204" pitchFamily="34" charset="0"/>
              <a:buChar char="•"/>
            </a:pPr>
            <a:r>
              <a:rPr lang="en-US" sz="1600" dirty="0">
                <a:solidFill>
                  <a:srgbClr val="006600"/>
                </a:solidFill>
                <a:latin typeface="Denmark" pitchFamily="2" charset="0"/>
              </a:rPr>
              <a:t>Dealer Engagement</a:t>
            </a:r>
          </a:p>
          <a:p>
            <a:pPr marL="285750" indent="-285750">
              <a:buFont typeface="Arial" panose="020B0604020202020204" pitchFamily="34" charset="0"/>
              <a:buChar char="•"/>
            </a:pPr>
            <a:r>
              <a:rPr lang="en-US" sz="1600" dirty="0">
                <a:solidFill>
                  <a:srgbClr val="006600"/>
                </a:solidFill>
                <a:latin typeface="Denmark" pitchFamily="2" charset="0"/>
              </a:rPr>
              <a:t>Fleet Engagement</a:t>
            </a:r>
          </a:p>
        </p:txBody>
      </p:sp>
      <p:sp>
        <p:nvSpPr>
          <p:cNvPr id="18" name="Rectangle 17">
            <a:extLst>
              <a:ext uri="{FF2B5EF4-FFF2-40B4-BE49-F238E27FC236}">
                <a16:creationId xmlns:a16="http://schemas.microsoft.com/office/drawing/2014/main" id="{E47070CC-240B-49AA-BDD9-D2A0AD85299F}"/>
              </a:ext>
            </a:extLst>
          </p:cNvPr>
          <p:cNvSpPr/>
          <p:nvPr/>
        </p:nvSpPr>
        <p:spPr>
          <a:xfrm>
            <a:off x="2330366" y="119205"/>
            <a:ext cx="7531268" cy="830997"/>
          </a:xfrm>
          <a:prstGeom prst="rect">
            <a:avLst/>
          </a:prstGeom>
          <a:solidFill>
            <a:schemeClr val="bg1"/>
          </a:solidFill>
          <a:scene3d>
            <a:camera prst="orthographicFront"/>
            <a:lightRig rig="threePt" dir="t"/>
          </a:scene3d>
          <a:sp3d>
            <a:bevelT/>
          </a:sp3d>
        </p:spPr>
        <p:txBody>
          <a:bodyPr wrap="square" lIns="91440" tIns="45720" rIns="91440" bIns="45720">
            <a:spAutoFit/>
          </a:bodyPr>
          <a:lstStyle/>
          <a:p>
            <a:pPr algn="ctr"/>
            <a:r>
              <a:rPr lang="en-US" sz="4800" dirty="0">
                <a:ln w="12700">
                  <a:solidFill>
                    <a:schemeClr val="bg1"/>
                  </a:solidFill>
                </a:ln>
                <a:solidFill>
                  <a:srgbClr val="003399"/>
                </a:solidFill>
                <a:latin typeface="Denmark" pitchFamily="2" charset="0"/>
                <a:hlinkClick r:id="rId7"/>
              </a:rPr>
              <a:t>www.driveelectricpa.org</a:t>
            </a:r>
            <a:endParaRPr lang="en-US" sz="4800" dirty="0">
              <a:ln w="12700">
                <a:solidFill>
                  <a:schemeClr val="bg1"/>
                </a:solidFill>
              </a:ln>
              <a:solidFill>
                <a:srgbClr val="003399"/>
              </a:solidFill>
              <a:latin typeface="Denmark" pitchFamily="2" charset="0"/>
            </a:endParaRPr>
          </a:p>
        </p:txBody>
      </p:sp>
    </p:spTree>
    <p:extLst>
      <p:ext uri="{BB962C8B-B14F-4D97-AF65-F5344CB8AC3E}">
        <p14:creationId xmlns:p14="http://schemas.microsoft.com/office/powerpoint/2010/main" val="244857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AFC8BA6B-870E-4C24-9FFD-B3D6171EB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11"/>
            <a:ext cx="12192000" cy="7209278"/>
          </a:xfrm>
          <a:prstGeom prst="rect">
            <a:avLst/>
          </a:prstGeom>
        </p:spPr>
      </p:pic>
      <p:sp>
        <p:nvSpPr>
          <p:cNvPr id="6" name="TextBox 5">
            <a:extLst>
              <a:ext uri="{FF2B5EF4-FFF2-40B4-BE49-F238E27FC236}">
                <a16:creationId xmlns:a16="http://schemas.microsoft.com/office/drawing/2014/main" id="{9489FE2F-FBB8-48DB-B34A-E04AD223B074}"/>
              </a:ext>
            </a:extLst>
          </p:cNvPr>
          <p:cNvSpPr txBox="1"/>
          <p:nvPr/>
        </p:nvSpPr>
        <p:spPr>
          <a:xfrm>
            <a:off x="2794590" y="142023"/>
            <a:ext cx="6912935" cy="830997"/>
          </a:xfrm>
          <a:prstGeom prst="rect">
            <a:avLst/>
          </a:prstGeom>
          <a:solidFill>
            <a:schemeClr val="bg1"/>
          </a:solidFill>
          <a:scene3d>
            <a:camera prst="orthographicFront"/>
            <a:lightRig rig="threePt" dir="t"/>
          </a:scene3d>
          <a:sp3d>
            <a:bevelT/>
          </a:sp3d>
        </p:spPr>
        <p:txBody>
          <a:bodyPr wrap="square" rtlCol="0">
            <a:spAutoFit/>
          </a:bodyPr>
          <a:lstStyle/>
          <a:p>
            <a:pPr algn="ctr"/>
            <a:r>
              <a:rPr lang="en-US" sz="2400" dirty="0">
                <a:solidFill>
                  <a:srgbClr val="003399"/>
                </a:solidFill>
                <a:latin typeface="Denmark" pitchFamily="2" charset="0"/>
              </a:rPr>
              <a:t>Electric Vehicle Supply Equipment (EVSE’s)</a:t>
            </a:r>
          </a:p>
          <a:p>
            <a:pPr algn="ctr"/>
            <a:r>
              <a:rPr lang="en-US" sz="2400" dirty="0">
                <a:solidFill>
                  <a:srgbClr val="003399"/>
                </a:solidFill>
                <a:latin typeface="Denmark" pitchFamily="2" charset="0"/>
              </a:rPr>
              <a:t>EV Charging</a:t>
            </a:r>
          </a:p>
        </p:txBody>
      </p:sp>
      <p:pic>
        <p:nvPicPr>
          <p:cNvPr id="3" name="Picture 2">
            <a:extLst>
              <a:ext uri="{FF2B5EF4-FFF2-40B4-BE49-F238E27FC236}">
                <a16:creationId xmlns:a16="http://schemas.microsoft.com/office/drawing/2014/main" id="{1ABC2DF0-5137-4B83-A7F0-D958437396F3}"/>
              </a:ext>
            </a:extLst>
          </p:cNvPr>
          <p:cNvPicPr>
            <a:picLocks noChangeAspect="1"/>
          </p:cNvPicPr>
          <p:nvPr/>
        </p:nvPicPr>
        <p:blipFill rotWithShape="1">
          <a:blip r:embed="rId3"/>
          <a:srcRect l="17943" t="11932" r="18354" b="22869"/>
          <a:stretch/>
        </p:blipFill>
        <p:spPr>
          <a:xfrm>
            <a:off x="2212693" y="1127754"/>
            <a:ext cx="7766613" cy="4471344"/>
          </a:xfrm>
          <a:prstGeom prst="rect">
            <a:avLst/>
          </a:prstGeom>
        </p:spPr>
      </p:pic>
      <p:pic>
        <p:nvPicPr>
          <p:cNvPr id="4" name="Picture 3">
            <a:extLst>
              <a:ext uri="{FF2B5EF4-FFF2-40B4-BE49-F238E27FC236}">
                <a16:creationId xmlns:a16="http://schemas.microsoft.com/office/drawing/2014/main" id="{ED41E693-9760-4118-94FB-94E90FD3466F}"/>
              </a:ext>
            </a:extLst>
          </p:cNvPr>
          <p:cNvPicPr>
            <a:picLocks noChangeAspect="1"/>
          </p:cNvPicPr>
          <p:nvPr/>
        </p:nvPicPr>
        <p:blipFill>
          <a:blip r:embed="rId4"/>
          <a:stretch>
            <a:fillRect/>
          </a:stretch>
        </p:blipFill>
        <p:spPr>
          <a:xfrm>
            <a:off x="8877782" y="5599098"/>
            <a:ext cx="2862902" cy="1327804"/>
          </a:xfrm>
          <a:prstGeom prst="rect">
            <a:avLst/>
          </a:prstGeom>
        </p:spPr>
      </p:pic>
    </p:spTree>
    <p:extLst>
      <p:ext uri="{BB962C8B-B14F-4D97-AF65-F5344CB8AC3E}">
        <p14:creationId xmlns:p14="http://schemas.microsoft.com/office/powerpoint/2010/main" val="2170580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AFC8BA6B-870E-4C24-9FFD-B3D6171EB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11"/>
            <a:ext cx="12192000" cy="7209278"/>
          </a:xfrm>
          <a:prstGeom prst="rect">
            <a:avLst/>
          </a:prstGeom>
        </p:spPr>
      </p:pic>
      <p:sp>
        <p:nvSpPr>
          <p:cNvPr id="6" name="TextBox 5">
            <a:extLst>
              <a:ext uri="{FF2B5EF4-FFF2-40B4-BE49-F238E27FC236}">
                <a16:creationId xmlns:a16="http://schemas.microsoft.com/office/drawing/2014/main" id="{9489FE2F-FBB8-48DB-B34A-E04AD223B074}"/>
              </a:ext>
            </a:extLst>
          </p:cNvPr>
          <p:cNvSpPr txBox="1"/>
          <p:nvPr/>
        </p:nvSpPr>
        <p:spPr>
          <a:xfrm>
            <a:off x="2805222" y="211728"/>
            <a:ext cx="6912935" cy="830997"/>
          </a:xfrm>
          <a:prstGeom prst="rect">
            <a:avLst/>
          </a:prstGeom>
          <a:solidFill>
            <a:schemeClr val="bg1"/>
          </a:solidFill>
          <a:scene3d>
            <a:camera prst="orthographicFront"/>
            <a:lightRig rig="threePt" dir="t"/>
          </a:scene3d>
          <a:sp3d>
            <a:bevelT/>
          </a:sp3d>
        </p:spPr>
        <p:txBody>
          <a:bodyPr wrap="square" rtlCol="0">
            <a:spAutoFit/>
          </a:bodyPr>
          <a:lstStyle/>
          <a:p>
            <a:pPr algn="ctr"/>
            <a:r>
              <a:rPr lang="en-US" sz="2400" dirty="0">
                <a:solidFill>
                  <a:srgbClr val="003399"/>
                </a:solidFill>
                <a:latin typeface="Denmark" pitchFamily="2" charset="0"/>
              </a:rPr>
              <a:t>Electric Vehicle Supply Equipment (EVSE’s)</a:t>
            </a:r>
          </a:p>
          <a:p>
            <a:pPr algn="ctr"/>
            <a:r>
              <a:rPr lang="en-US" sz="2400" dirty="0">
                <a:solidFill>
                  <a:srgbClr val="003399"/>
                </a:solidFill>
                <a:latin typeface="Denmark" pitchFamily="2" charset="0"/>
              </a:rPr>
              <a:t>EV Charging</a:t>
            </a:r>
          </a:p>
        </p:txBody>
      </p:sp>
      <p:pic>
        <p:nvPicPr>
          <p:cNvPr id="4" name="Picture 3">
            <a:extLst>
              <a:ext uri="{FF2B5EF4-FFF2-40B4-BE49-F238E27FC236}">
                <a16:creationId xmlns:a16="http://schemas.microsoft.com/office/drawing/2014/main" id="{DC092FCB-7724-4806-A171-D8124726EAF3}"/>
              </a:ext>
            </a:extLst>
          </p:cNvPr>
          <p:cNvPicPr>
            <a:picLocks noChangeAspect="1"/>
          </p:cNvPicPr>
          <p:nvPr/>
        </p:nvPicPr>
        <p:blipFill rotWithShape="1">
          <a:blip r:embed="rId3"/>
          <a:srcRect l="15436" t="17209" r="16279" b="36434"/>
          <a:stretch/>
        </p:blipFill>
        <p:spPr>
          <a:xfrm>
            <a:off x="1625699" y="1658679"/>
            <a:ext cx="9271982" cy="3540642"/>
          </a:xfrm>
          <a:prstGeom prst="rect">
            <a:avLst/>
          </a:prstGeom>
        </p:spPr>
      </p:pic>
      <p:pic>
        <p:nvPicPr>
          <p:cNvPr id="5" name="Picture 4">
            <a:extLst>
              <a:ext uri="{FF2B5EF4-FFF2-40B4-BE49-F238E27FC236}">
                <a16:creationId xmlns:a16="http://schemas.microsoft.com/office/drawing/2014/main" id="{E7B9619D-06D7-46B1-86F1-120C9D3E89CD}"/>
              </a:ext>
            </a:extLst>
          </p:cNvPr>
          <p:cNvPicPr>
            <a:picLocks noChangeAspect="1"/>
          </p:cNvPicPr>
          <p:nvPr/>
        </p:nvPicPr>
        <p:blipFill>
          <a:blip r:embed="rId4"/>
          <a:stretch>
            <a:fillRect/>
          </a:stretch>
        </p:blipFill>
        <p:spPr>
          <a:xfrm>
            <a:off x="8925142" y="5600232"/>
            <a:ext cx="3115326" cy="1444877"/>
          </a:xfrm>
          <a:prstGeom prst="rect">
            <a:avLst/>
          </a:prstGeom>
        </p:spPr>
      </p:pic>
    </p:spTree>
    <p:extLst>
      <p:ext uri="{BB962C8B-B14F-4D97-AF65-F5344CB8AC3E}">
        <p14:creationId xmlns:p14="http://schemas.microsoft.com/office/powerpoint/2010/main" val="2030366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AFC8BA6B-870E-4C24-9FFD-B3D6171EB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11"/>
            <a:ext cx="12192000" cy="7209278"/>
          </a:xfrm>
          <a:prstGeom prst="rect">
            <a:avLst/>
          </a:prstGeom>
        </p:spPr>
      </p:pic>
      <p:pic>
        <p:nvPicPr>
          <p:cNvPr id="5" name="Picture 4">
            <a:extLst>
              <a:ext uri="{FF2B5EF4-FFF2-40B4-BE49-F238E27FC236}">
                <a16:creationId xmlns:a16="http://schemas.microsoft.com/office/drawing/2014/main" id="{8BA796F5-081E-42A3-A5F5-C9160198A666}"/>
              </a:ext>
            </a:extLst>
          </p:cNvPr>
          <p:cNvPicPr>
            <a:picLocks noChangeAspect="1"/>
          </p:cNvPicPr>
          <p:nvPr/>
        </p:nvPicPr>
        <p:blipFill rotWithShape="1">
          <a:blip r:embed="rId3"/>
          <a:srcRect l="16396" t="11321" r="16889" b="5113"/>
          <a:stretch/>
        </p:blipFill>
        <p:spPr>
          <a:xfrm>
            <a:off x="336495" y="992403"/>
            <a:ext cx="5506759" cy="3879926"/>
          </a:xfrm>
          <a:prstGeom prst="rect">
            <a:avLst/>
          </a:prstGeom>
        </p:spPr>
      </p:pic>
      <p:sp>
        <p:nvSpPr>
          <p:cNvPr id="6" name="TextBox 5">
            <a:extLst>
              <a:ext uri="{FF2B5EF4-FFF2-40B4-BE49-F238E27FC236}">
                <a16:creationId xmlns:a16="http://schemas.microsoft.com/office/drawing/2014/main" id="{9489FE2F-FBB8-48DB-B34A-E04AD223B074}"/>
              </a:ext>
            </a:extLst>
          </p:cNvPr>
          <p:cNvSpPr txBox="1"/>
          <p:nvPr/>
        </p:nvSpPr>
        <p:spPr>
          <a:xfrm>
            <a:off x="2805223" y="142183"/>
            <a:ext cx="6581553" cy="461665"/>
          </a:xfrm>
          <a:prstGeom prst="rect">
            <a:avLst/>
          </a:prstGeom>
          <a:solidFill>
            <a:schemeClr val="bg1"/>
          </a:solidFill>
          <a:scene3d>
            <a:camera prst="orthographicFront"/>
            <a:lightRig rig="threePt" dir="t"/>
          </a:scene3d>
          <a:sp3d>
            <a:bevelT/>
          </a:sp3d>
        </p:spPr>
        <p:txBody>
          <a:bodyPr wrap="square" rtlCol="0">
            <a:spAutoFit/>
          </a:bodyPr>
          <a:lstStyle/>
          <a:p>
            <a:pPr algn="ctr"/>
            <a:r>
              <a:rPr lang="en-US" sz="2400" dirty="0">
                <a:solidFill>
                  <a:srgbClr val="003399"/>
                </a:solidFill>
                <a:latin typeface="Denmark" pitchFamily="2" charset="0"/>
              </a:rPr>
              <a:t>Electric Vehicle Resources</a:t>
            </a:r>
          </a:p>
        </p:txBody>
      </p:sp>
      <p:pic>
        <p:nvPicPr>
          <p:cNvPr id="8" name="Picture 7">
            <a:extLst>
              <a:ext uri="{FF2B5EF4-FFF2-40B4-BE49-F238E27FC236}">
                <a16:creationId xmlns:a16="http://schemas.microsoft.com/office/drawing/2014/main" id="{72186ACC-AEA8-4E1D-9C8E-A1AB9AFFECE5}"/>
              </a:ext>
            </a:extLst>
          </p:cNvPr>
          <p:cNvPicPr>
            <a:picLocks noChangeAspect="1"/>
          </p:cNvPicPr>
          <p:nvPr/>
        </p:nvPicPr>
        <p:blipFill rotWithShape="1">
          <a:blip r:embed="rId4"/>
          <a:srcRect l="16044" t="11176" r="17310" b="16287"/>
          <a:stretch/>
        </p:blipFill>
        <p:spPr>
          <a:xfrm>
            <a:off x="6412810" y="1003948"/>
            <a:ext cx="5209633" cy="3879927"/>
          </a:xfrm>
          <a:prstGeom prst="rect">
            <a:avLst/>
          </a:prstGeom>
        </p:spPr>
      </p:pic>
      <p:sp>
        <p:nvSpPr>
          <p:cNvPr id="10" name="TextBox 9">
            <a:extLst>
              <a:ext uri="{FF2B5EF4-FFF2-40B4-BE49-F238E27FC236}">
                <a16:creationId xmlns:a16="http://schemas.microsoft.com/office/drawing/2014/main" id="{24B274F5-A199-4E7F-9D89-CD4BF031DBAD}"/>
              </a:ext>
            </a:extLst>
          </p:cNvPr>
          <p:cNvSpPr txBox="1"/>
          <p:nvPr/>
        </p:nvSpPr>
        <p:spPr>
          <a:xfrm>
            <a:off x="1392866" y="5328892"/>
            <a:ext cx="3094074" cy="400110"/>
          </a:xfrm>
          <a:prstGeom prst="rect">
            <a:avLst/>
          </a:prstGeom>
          <a:solidFill>
            <a:schemeClr val="bg1"/>
          </a:solidFill>
          <a:scene3d>
            <a:camera prst="orthographicFront"/>
            <a:lightRig rig="threePt" dir="t"/>
          </a:scene3d>
          <a:sp3d>
            <a:bevelT/>
          </a:sp3d>
        </p:spPr>
        <p:txBody>
          <a:bodyPr wrap="square" rtlCol="0">
            <a:spAutoFit/>
          </a:bodyPr>
          <a:lstStyle/>
          <a:p>
            <a:pPr algn="ctr"/>
            <a:r>
              <a:rPr lang="en-US" sz="2000" dirty="0">
                <a:solidFill>
                  <a:srgbClr val="003399"/>
                </a:solidFill>
                <a:latin typeface="Denmark" pitchFamily="2" charset="0"/>
                <a:hlinkClick r:id="rId5"/>
              </a:rPr>
              <a:t>www.fueleconomy.com</a:t>
            </a:r>
            <a:endParaRPr lang="en-US" sz="2000" dirty="0">
              <a:solidFill>
                <a:srgbClr val="003399"/>
              </a:solidFill>
              <a:latin typeface="Denmark" pitchFamily="2" charset="0"/>
            </a:endParaRPr>
          </a:p>
        </p:txBody>
      </p:sp>
      <p:sp>
        <p:nvSpPr>
          <p:cNvPr id="13" name="TextBox 12">
            <a:extLst>
              <a:ext uri="{FF2B5EF4-FFF2-40B4-BE49-F238E27FC236}">
                <a16:creationId xmlns:a16="http://schemas.microsoft.com/office/drawing/2014/main" id="{A524793B-EEE9-4A26-A17A-097D77FBBCCF}"/>
              </a:ext>
            </a:extLst>
          </p:cNvPr>
          <p:cNvSpPr txBox="1"/>
          <p:nvPr/>
        </p:nvSpPr>
        <p:spPr>
          <a:xfrm>
            <a:off x="6186998" y="5328892"/>
            <a:ext cx="5533130" cy="400110"/>
          </a:xfrm>
          <a:prstGeom prst="rect">
            <a:avLst/>
          </a:prstGeom>
          <a:solidFill>
            <a:schemeClr val="bg1"/>
          </a:solidFill>
          <a:scene3d>
            <a:camera prst="orthographicFront"/>
            <a:lightRig rig="threePt" dir="t"/>
          </a:scene3d>
          <a:sp3d>
            <a:bevelT/>
          </a:sp3d>
        </p:spPr>
        <p:txBody>
          <a:bodyPr wrap="square" rtlCol="0">
            <a:spAutoFit/>
          </a:bodyPr>
          <a:lstStyle/>
          <a:p>
            <a:r>
              <a:rPr lang="en-US" sz="2000" dirty="0">
                <a:latin typeface="Denmark" pitchFamily="2" charset="0"/>
                <a:hlinkClick r:id="rId6"/>
              </a:rPr>
              <a:t>https://afdc.energy.gov/vehicles/search</a:t>
            </a:r>
            <a:r>
              <a:rPr lang="en-US" dirty="0">
                <a:latin typeface="Denmark" pitchFamily="2" charset="0"/>
                <a:hlinkClick r:id="rId6"/>
              </a:rPr>
              <a:t>/</a:t>
            </a:r>
            <a:endParaRPr lang="en-US" dirty="0">
              <a:latin typeface="Denmark" pitchFamily="2" charset="0"/>
            </a:endParaRPr>
          </a:p>
        </p:txBody>
      </p:sp>
      <p:pic>
        <p:nvPicPr>
          <p:cNvPr id="14" name="Picture 13">
            <a:extLst>
              <a:ext uri="{FF2B5EF4-FFF2-40B4-BE49-F238E27FC236}">
                <a16:creationId xmlns:a16="http://schemas.microsoft.com/office/drawing/2014/main" id="{3A69B988-0347-471A-BDCC-C701DBE960FB}"/>
              </a:ext>
            </a:extLst>
          </p:cNvPr>
          <p:cNvPicPr>
            <a:picLocks noChangeAspect="1"/>
          </p:cNvPicPr>
          <p:nvPr/>
        </p:nvPicPr>
        <p:blipFill>
          <a:blip r:embed="rId7"/>
          <a:stretch>
            <a:fillRect/>
          </a:stretch>
        </p:blipFill>
        <p:spPr>
          <a:xfrm>
            <a:off x="8953563" y="5790557"/>
            <a:ext cx="3115326" cy="1444877"/>
          </a:xfrm>
          <a:prstGeom prst="rect">
            <a:avLst/>
          </a:prstGeom>
        </p:spPr>
      </p:pic>
    </p:spTree>
    <p:extLst>
      <p:ext uri="{BB962C8B-B14F-4D97-AF65-F5344CB8AC3E}">
        <p14:creationId xmlns:p14="http://schemas.microsoft.com/office/powerpoint/2010/main" val="1918807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AFC8BA6B-870E-4C24-9FFD-B3D6171EB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355"/>
            <a:ext cx="12192000" cy="7209278"/>
          </a:xfrm>
          <a:prstGeom prst="rect">
            <a:avLst/>
          </a:prstGeom>
        </p:spPr>
      </p:pic>
      <p:sp>
        <p:nvSpPr>
          <p:cNvPr id="6" name="TextBox 5">
            <a:extLst>
              <a:ext uri="{FF2B5EF4-FFF2-40B4-BE49-F238E27FC236}">
                <a16:creationId xmlns:a16="http://schemas.microsoft.com/office/drawing/2014/main" id="{9489FE2F-FBB8-48DB-B34A-E04AD223B074}"/>
              </a:ext>
            </a:extLst>
          </p:cNvPr>
          <p:cNvSpPr txBox="1"/>
          <p:nvPr/>
        </p:nvSpPr>
        <p:spPr>
          <a:xfrm>
            <a:off x="3479504" y="152815"/>
            <a:ext cx="5232991" cy="830997"/>
          </a:xfrm>
          <a:prstGeom prst="rect">
            <a:avLst/>
          </a:prstGeom>
          <a:solidFill>
            <a:schemeClr val="bg1"/>
          </a:solidFill>
          <a:scene3d>
            <a:camera prst="orthographicFront"/>
            <a:lightRig rig="threePt" dir="t"/>
          </a:scene3d>
          <a:sp3d>
            <a:bevelT/>
          </a:sp3d>
        </p:spPr>
        <p:txBody>
          <a:bodyPr wrap="square" rtlCol="0">
            <a:spAutoFit/>
          </a:bodyPr>
          <a:lstStyle/>
          <a:p>
            <a:pPr algn="ctr"/>
            <a:r>
              <a:rPr lang="en-US" sz="2400" dirty="0">
                <a:solidFill>
                  <a:srgbClr val="003399"/>
                </a:solidFill>
                <a:latin typeface="Denmark" pitchFamily="2" charset="0"/>
              </a:rPr>
              <a:t>EV Funding &amp; Incentives</a:t>
            </a:r>
          </a:p>
          <a:p>
            <a:pPr algn="ctr"/>
            <a:r>
              <a:rPr lang="en-US" sz="2400" dirty="0">
                <a:solidFill>
                  <a:srgbClr val="003399"/>
                </a:solidFill>
                <a:latin typeface="Denmark" pitchFamily="2" charset="0"/>
              </a:rPr>
              <a:t>Federal</a:t>
            </a:r>
          </a:p>
        </p:txBody>
      </p:sp>
      <p:pic>
        <p:nvPicPr>
          <p:cNvPr id="14" name="Picture 13">
            <a:extLst>
              <a:ext uri="{FF2B5EF4-FFF2-40B4-BE49-F238E27FC236}">
                <a16:creationId xmlns:a16="http://schemas.microsoft.com/office/drawing/2014/main" id="{3A69B988-0347-471A-BDCC-C701DBE960FB}"/>
              </a:ext>
            </a:extLst>
          </p:cNvPr>
          <p:cNvPicPr>
            <a:picLocks noChangeAspect="1"/>
          </p:cNvPicPr>
          <p:nvPr/>
        </p:nvPicPr>
        <p:blipFill>
          <a:blip r:embed="rId3"/>
          <a:stretch>
            <a:fillRect/>
          </a:stretch>
        </p:blipFill>
        <p:spPr>
          <a:xfrm>
            <a:off x="8953563" y="5790557"/>
            <a:ext cx="3115326" cy="1444877"/>
          </a:xfrm>
          <a:prstGeom prst="rect">
            <a:avLst/>
          </a:prstGeom>
        </p:spPr>
      </p:pic>
      <p:pic>
        <p:nvPicPr>
          <p:cNvPr id="11" name="Picture 10">
            <a:extLst>
              <a:ext uri="{FF2B5EF4-FFF2-40B4-BE49-F238E27FC236}">
                <a16:creationId xmlns:a16="http://schemas.microsoft.com/office/drawing/2014/main" id="{529B9C8E-062E-4AE7-8DB8-643D60BBB9E6}"/>
              </a:ext>
            </a:extLst>
          </p:cNvPr>
          <p:cNvPicPr>
            <a:picLocks noChangeAspect="1"/>
          </p:cNvPicPr>
          <p:nvPr/>
        </p:nvPicPr>
        <p:blipFill>
          <a:blip r:embed="rId4"/>
          <a:stretch>
            <a:fillRect/>
          </a:stretch>
        </p:blipFill>
        <p:spPr>
          <a:xfrm>
            <a:off x="155321" y="2051510"/>
            <a:ext cx="2773697" cy="1003884"/>
          </a:xfrm>
          <a:prstGeom prst="rect">
            <a:avLst/>
          </a:prstGeom>
        </p:spPr>
      </p:pic>
      <p:pic>
        <p:nvPicPr>
          <p:cNvPr id="12" name="Picture 11">
            <a:extLst>
              <a:ext uri="{FF2B5EF4-FFF2-40B4-BE49-F238E27FC236}">
                <a16:creationId xmlns:a16="http://schemas.microsoft.com/office/drawing/2014/main" id="{11E62142-F732-4C2D-84F3-735E90BF31FF}"/>
              </a:ext>
            </a:extLst>
          </p:cNvPr>
          <p:cNvPicPr>
            <a:picLocks noChangeAspect="1"/>
          </p:cNvPicPr>
          <p:nvPr/>
        </p:nvPicPr>
        <p:blipFill>
          <a:blip r:embed="rId5"/>
          <a:stretch>
            <a:fillRect/>
          </a:stretch>
        </p:blipFill>
        <p:spPr>
          <a:xfrm>
            <a:off x="155321" y="964254"/>
            <a:ext cx="2773697" cy="1003885"/>
          </a:xfrm>
          <a:prstGeom prst="rect">
            <a:avLst/>
          </a:prstGeom>
        </p:spPr>
      </p:pic>
      <p:pic>
        <p:nvPicPr>
          <p:cNvPr id="15" name="Picture 14">
            <a:extLst>
              <a:ext uri="{FF2B5EF4-FFF2-40B4-BE49-F238E27FC236}">
                <a16:creationId xmlns:a16="http://schemas.microsoft.com/office/drawing/2014/main" id="{4671FA7C-0826-4A9C-A356-2241B3C6165D}"/>
              </a:ext>
            </a:extLst>
          </p:cNvPr>
          <p:cNvPicPr>
            <a:picLocks noChangeAspect="1"/>
          </p:cNvPicPr>
          <p:nvPr/>
        </p:nvPicPr>
        <p:blipFill>
          <a:blip r:embed="rId6"/>
          <a:stretch>
            <a:fillRect/>
          </a:stretch>
        </p:blipFill>
        <p:spPr>
          <a:xfrm>
            <a:off x="155321" y="3171238"/>
            <a:ext cx="2773696" cy="1003885"/>
          </a:xfrm>
          <a:prstGeom prst="rect">
            <a:avLst/>
          </a:prstGeom>
        </p:spPr>
      </p:pic>
      <p:pic>
        <p:nvPicPr>
          <p:cNvPr id="17" name="Picture 16">
            <a:extLst>
              <a:ext uri="{FF2B5EF4-FFF2-40B4-BE49-F238E27FC236}">
                <a16:creationId xmlns:a16="http://schemas.microsoft.com/office/drawing/2014/main" id="{1406DCCD-62EA-4E9D-A8EB-ED3AA401C362}"/>
              </a:ext>
            </a:extLst>
          </p:cNvPr>
          <p:cNvPicPr>
            <a:picLocks noChangeAspect="1"/>
          </p:cNvPicPr>
          <p:nvPr/>
        </p:nvPicPr>
        <p:blipFill>
          <a:blip r:embed="rId7"/>
          <a:stretch>
            <a:fillRect/>
          </a:stretch>
        </p:blipFill>
        <p:spPr>
          <a:xfrm>
            <a:off x="123111" y="5417579"/>
            <a:ext cx="2773696" cy="714235"/>
          </a:xfrm>
          <a:prstGeom prst="rect">
            <a:avLst/>
          </a:prstGeom>
        </p:spPr>
      </p:pic>
      <p:pic>
        <p:nvPicPr>
          <p:cNvPr id="18" name="Picture 17">
            <a:extLst>
              <a:ext uri="{FF2B5EF4-FFF2-40B4-BE49-F238E27FC236}">
                <a16:creationId xmlns:a16="http://schemas.microsoft.com/office/drawing/2014/main" id="{012E01C8-6F2F-4D80-AB8D-D6F33F5694D6}"/>
              </a:ext>
            </a:extLst>
          </p:cNvPr>
          <p:cNvPicPr>
            <a:picLocks noChangeAspect="1"/>
          </p:cNvPicPr>
          <p:nvPr/>
        </p:nvPicPr>
        <p:blipFill rotWithShape="1">
          <a:blip r:embed="rId8"/>
          <a:srcRect t="18758" b="26371"/>
          <a:stretch/>
        </p:blipFill>
        <p:spPr>
          <a:xfrm>
            <a:off x="155321" y="4460959"/>
            <a:ext cx="2773696" cy="830997"/>
          </a:xfrm>
          <a:prstGeom prst="rect">
            <a:avLst/>
          </a:prstGeom>
        </p:spPr>
      </p:pic>
      <p:grpSp>
        <p:nvGrpSpPr>
          <p:cNvPr id="19" name="Group 18">
            <a:extLst>
              <a:ext uri="{FF2B5EF4-FFF2-40B4-BE49-F238E27FC236}">
                <a16:creationId xmlns:a16="http://schemas.microsoft.com/office/drawing/2014/main" id="{793D15AC-E73F-4B05-A5E9-E07A84849085}"/>
              </a:ext>
            </a:extLst>
          </p:cNvPr>
          <p:cNvGrpSpPr/>
          <p:nvPr/>
        </p:nvGrpSpPr>
        <p:grpSpPr>
          <a:xfrm>
            <a:off x="3352698" y="1279893"/>
            <a:ext cx="7375553" cy="479700"/>
            <a:chOff x="0" y="4284521"/>
            <a:chExt cx="5359797" cy="479700"/>
          </a:xfrm>
        </p:grpSpPr>
        <p:sp>
          <p:nvSpPr>
            <p:cNvPr id="20" name="Rectangle: Rounded Corners 19">
              <a:extLst>
                <a:ext uri="{FF2B5EF4-FFF2-40B4-BE49-F238E27FC236}">
                  <a16:creationId xmlns:a16="http://schemas.microsoft.com/office/drawing/2014/main" id="{4A7ED40B-EC2F-4BA2-B7A2-881B7B84FC59}"/>
                </a:ext>
              </a:extLst>
            </p:cNvPr>
            <p:cNvSpPr/>
            <p:nvPr/>
          </p:nvSpPr>
          <p:spPr>
            <a:xfrm>
              <a:off x="0" y="4284521"/>
              <a:ext cx="5359797" cy="4797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ectangle: Rounded Corners 4">
              <a:extLst>
                <a:ext uri="{FF2B5EF4-FFF2-40B4-BE49-F238E27FC236}">
                  <a16:creationId xmlns:a16="http://schemas.microsoft.com/office/drawing/2014/main" id="{5EF6544C-D54E-45CA-B04D-14E105AF155B}"/>
                </a:ext>
              </a:extLst>
            </p:cNvPr>
            <p:cNvSpPr txBox="1"/>
            <p:nvPr/>
          </p:nvSpPr>
          <p:spPr>
            <a:xfrm>
              <a:off x="23417" y="4307938"/>
              <a:ext cx="5312963" cy="4328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dirty="0"/>
                <a:t>Funding Opportunities Announcements (FOA) – Clean Cities</a:t>
              </a:r>
              <a:endParaRPr lang="en-US" sz="1900" kern="1200" dirty="0"/>
            </a:p>
          </p:txBody>
        </p:sp>
      </p:grpSp>
      <p:grpSp>
        <p:nvGrpSpPr>
          <p:cNvPr id="23" name="Group 22">
            <a:extLst>
              <a:ext uri="{FF2B5EF4-FFF2-40B4-BE49-F238E27FC236}">
                <a16:creationId xmlns:a16="http://schemas.microsoft.com/office/drawing/2014/main" id="{E83849D2-7C2B-4FD7-869E-1AB847DDD1FF}"/>
              </a:ext>
            </a:extLst>
          </p:cNvPr>
          <p:cNvGrpSpPr/>
          <p:nvPr/>
        </p:nvGrpSpPr>
        <p:grpSpPr>
          <a:xfrm>
            <a:off x="3372670" y="2151551"/>
            <a:ext cx="7375553" cy="479700"/>
            <a:chOff x="0" y="4284521"/>
            <a:chExt cx="5359797" cy="479700"/>
          </a:xfrm>
        </p:grpSpPr>
        <p:sp>
          <p:nvSpPr>
            <p:cNvPr id="24" name="Rectangle: Rounded Corners 23">
              <a:extLst>
                <a:ext uri="{FF2B5EF4-FFF2-40B4-BE49-F238E27FC236}">
                  <a16:creationId xmlns:a16="http://schemas.microsoft.com/office/drawing/2014/main" id="{F70DD18E-C004-4A08-AF33-7C0E93C37348}"/>
                </a:ext>
              </a:extLst>
            </p:cNvPr>
            <p:cNvSpPr/>
            <p:nvPr/>
          </p:nvSpPr>
          <p:spPr>
            <a:xfrm>
              <a:off x="0" y="4284521"/>
              <a:ext cx="5359797" cy="4797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ectangle: Rounded Corners 4">
              <a:extLst>
                <a:ext uri="{FF2B5EF4-FFF2-40B4-BE49-F238E27FC236}">
                  <a16:creationId xmlns:a16="http://schemas.microsoft.com/office/drawing/2014/main" id="{F3C243CC-F10A-4456-B4B9-56468912670D}"/>
                </a:ext>
              </a:extLst>
            </p:cNvPr>
            <p:cNvSpPr txBox="1"/>
            <p:nvPr/>
          </p:nvSpPr>
          <p:spPr>
            <a:xfrm>
              <a:off x="23417" y="4307938"/>
              <a:ext cx="5312963" cy="4328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dirty="0"/>
                <a:t>Alternative Fuel Corridors</a:t>
              </a:r>
              <a:endParaRPr lang="en-US" sz="1900" kern="1200" dirty="0"/>
            </a:p>
          </p:txBody>
        </p:sp>
      </p:grpSp>
      <p:grpSp>
        <p:nvGrpSpPr>
          <p:cNvPr id="26" name="Group 25">
            <a:extLst>
              <a:ext uri="{FF2B5EF4-FFF2-40B4-BE49-F238E27FC236}">
                <a16:creationId xmlns:a16="http://schemas.microsoft.com/office/drawing/2014/main" id="{1750DF95-7910-4D96-A70E-8D0E58142DA2}"/>
              </a:ext>
            </a:extLst>
          </p:cNvPr>
          <p:cNvGrpSpPr/>
          <p:nvPr/>
        </p:nvGrpSpPr>
        <p:grpSpPr>
          <a:xfrm>
            <a:off x="3404894" y="3016476"/>
            <a:ext cx="7375553" cy="479700"/>
            <a:chOff x="0" y="4284521"/>
            <a:chExt cx="5359797" cy="479700"/>
          </a:xfrm>
        </p:grpSpPr>
        <p:sp>
          <p:nvSpPr>
            <p:cNvPr id="27" name="Rectangle: Rounded Corners 26">
              <a:extLst>
                <a:ext uri="{FF2B5EF4-FFF2-40B4-BE49-F238E27FC236}">
                  <a16:creationId xmlns:a16="http://schemas.microsoft.com/office/drawing/2014/main" id="{B49F596C-D81B-4AA8-BA7A-3E221578B723}"/>
                </a:ext>
              </a:extLst>
            </p:cNvPr>
            <p:cNvSpPr/>
            <p:nvPr/>
          </p:nvSpPr>
          <p:spPr>
            <a:xfrm>
              <a:off x="0" y="4284521"/>
              <a:ext cx="5359797" cy="4797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ectangle: Rounded Corners 4">
              <a:extLst>
                <a:ext uri="{FF2B5EF4-FFF2-40B4-BE49-F238E27FC236}">
                  <a16:creationId xmlns:a16="http://schemas.microsoft.com/office/drawing/2014/main" id="{6101C365-E04C-454B-87F4-4FD9F742013A}"/>
                </a:ext>
              </a:extLst>
            </p:cNvPr>
            <p:cNvSpPr txBox="1"/>
            <p:nvPr/>
          </p:nvSpPr>
          <p:spPr>
            <a:xfrm>
              <a:off x="23417" y="4307938"/>
              <a:ext cx="5312963" cy="4328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dirty="0"/>
                <a:t>National Electric Vehicle  Infrastructure (NEVI) Formula</a:t>
              </a:r>
              <a:endParaRPr lang="en-US" sz="1900" kern="1200" dirty="0"/>
            </a:p>
          </p:txBody>
        </p:sp>
      </p:grpSp>
      <p:grpSp>
        <p:nvGrpSpPr>
          <p:cNvPr id="29" name="Group 28">
            <a:extLst>
              <a:ext uri="{FF2B5EF4-FFF2-40B4-BE49-F238E27FC236}">
                <a16:creationId xmlns:a16="http://schemas.microsoft.com/office/drawing/2014/main" id="{A326FAC6-2C65-4DEE-BAAC-AA04A8BA2A11}"/>
              </a:ext>
            </a:extLst>
          </p:cNvPr>
          <p:cNvGrpSpPr/>
          <p:nvPr/>
        </p:nvGrpSpPr>
        <p:grpSpPr>
          <a:xfrm>
            <a:off x="3404895" y="3558712"/>
            <a:ext cx="7375552" cy="384208"/>
            <a:chOff x="0" y="4284521"/>
            <a:chExt cx="5359797" cy="479700"/>
          </a:xfrm>
        </p:grpSpPr>
        <p:sp>
          <p:nvSpPr>
            <p:cNvPr id="30" name="Rectangle: Rounded Corners 29">
              <a:extLst>
                <a:ext uri="{FF2B5EF4-FFF2-40B4-BE49-F238E27FC236}">
                  <a16:creationId xmlns:a16="http://schemas.microsoft.com/office/drawing/2014/main" id="{A0C0ABD1-0096-4812-AB82-D01D1C6F2896}"/>
                </a:ext>
              </a:extLst>
            </p:cNvPr>
            <p:cNvSpPr/>
            <p:nvPr/>
          </p:nvSpPr>
          <p:spPr>
            <a:xfrm>
              <a:off x="0" y="4284521"/>
              <a:ext cx="5359797" cy="479700"/>
            </a:xfrm>
            <a:prstGeom prst="round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Rectangle: Rounded Corners 4">
              <a:extLst>
                <a:ext uri="{FF2B5EF4-FFF2-40B4-BE49-F238E27FC236}">
                  <a16:creationId xmlns:a16="http://schemas.microsoft.com/office/drawing/2014/main" id="{4DE3EDC9-8DEC-4101-AB89-57C2CBE99BB2}"/>
                </a:ext>
              </a:extLst>
            </p:cNvPr>
            <p:cNvSpPr txBox="1"/>
            <p:nvPr/>
          </p:nvSpPr>
          <p:spPr>
            <a:xfrm>
              <a:off x="23417" y="4307937"/>
              <a:ext cx="5312963" cy="432866"/>
            </a:xfrm>
            <a:prstGeom prst="rect">
              <a:avLst/>
            </a:prstGeom>
            <a:solidFill>
              <a:srgbClr val="006600"/>
            </a:solidFill>
            <a:ln>
              <a:noFill/>
            </a:ln>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dirty="0"/>
                <a:t>$5 Billion over 5 years-  PA getting $171.5 million</a:t>
              </a:r>
              <a:endParaRPr lang="en-US" sz="1900" b="1" kern="1200" dirty="0"/>
            </a:p>
          </p:txBody>
        </p:sp>
      </p:grpSp>
      <p:sp>
        <p:nvSpPr>
          <p:cNvPr id="37" name="Rectangle: Rounded Corners 36">
            <a:extLst>
              <a:ext uri="{FF2B5EF4-FFF2-40B4-BE49-F238E27FC236}">
                <a16:creationId xmlns:a16="http://schemas.microsoft.com/office/drawing/2014/main" id="{772A5BD1-06C4-4BDD-814D-2156A41AF129}"/>
              </a:ext>
            </a:extLst>
          </p:cNvPr>
          <p:cNvSpPr/>
          <p:nvPr/>
        </p:nvSpPr>
        <p:spPr>
          <a:xfrm>
            <a:off x="3404895" y="3959499"/>
            <a:ext cx="7375552" cy="384208"/>
          </a:xfrm>
          <a:prstGeom prst="roundRect">
            <a:avLst/>
          </a:prstGeom>
          <a:solidFill>
            <a:srgbClr val="0066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b="1" dirty="0"/>
              <a:t>$2.5 Billion in Discretionary Funding  (All states) </a:t>
            </a:r>
          </a:p>
        </p:txBody>
      </p:sp>
      <p:grpSp>
        <p:nvGrpSpPr>
          <p:cNvPr id="42" name="Group 41">
            <a:extLst>
              <a:ext uri="{FF2B5EF4-FFF2-40B4-BE49-F238E27FC236}">
                <a16:creationId xmlns:a16="http://schemas.microsoft.com/office/drawing/2014/main" id="{59394D59-9CAD-4C66-BBF8-479A6869B205}"/>
              </a:ext>
            </a:extLst>
          </p:cNvPr>
          <p:cNvGrpSpPr/>
          <p:nvPr/>
        </p:nvGrpSpPr>
        <p:grpSpPr>
          <a:xfrm>
            <a:off x="3378392" y="4503398"/>
            <a:ext cx="7375553" cy="384208"/>
            <a:chOff x="0" y="4284521"/>
            <a:chExt cx="5359797" cy="479700"/>
          </a:xfrm>
        </p:grpSpPr>
        <p:sp>
          <p:nvSpPr>
            <p:cNvPr id="43" name="Rectangle: Rounded Corners 42">
              <a:extLst>
                <a:ext uri="{FF2B5EF4-FFF2-40B4-BE49-F238E27FC236}">
                  <a16:creationId xmlns:a16="http://schemas.microsoft.com/office/drawing/2014/main" id="{20A3BB90-3264-496C-AF0E-EC063A82352C}"/>
                </a:ext>
              </a:extLst>
            </p:cNvPr>
            <p:cNvSpPr/>
            <p:nvPr/>
          </p:nvSpPr>
          <p:spPr>
            <a:xfrm>
              <a:off x="0" y="4284521"/>
              <a:ext cx="5359797" cy="4797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Rectangle: Rounded Corners 4">
              <a:extLst>
                <a:ext uri="{FF2B5EF4-FFF2-40B4-BE49-F238E27FC236}">
                  <a16:creationId xmlns:a16="http://schemas.microsoft.com/office/drawing/2014/main" id="{354E037B-1F23-47B9-A53B-2828D40B8C93}"/>
                </a:ext>
              </a:extLst>
            </p:cNvPr>
            <p:cNvSpPr txBox="1"/>
            <p:nvPr/>
          </p:nvSpPr>
          <p:spPr>
            <a:xfrm>
              <a:off x="23417" y="4307938"/>
              <a:ext cx="5312963" cy="4328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dirty="0"/>
                <a:t>Diesel Emissions Reduction Act (DERA) ~ $5 million/year</a:t>
              </a:r>
              <a:endParaRPr lang="en-US" sz="1900" kern="1200" dirty="0"/>
            </a:p>
          </p:txBody>
        </p:sp>
      </p:grpSp>
      <p:grpSp>
        <p:nvGrpSpPr>
          <p:cNvPr id="45" name="Group 44">
            <a:extLst>
              <a:ext uri="{FF2B5EF4-FFF2-40B4-BE49-F238E27FC236}">
                <a16:creationId xmlns:a16="http://schemas.microsoft.com/office/drawing/2014/main" id="{CC87DED0-0221-4535-9E3A-510601E3E4A9}"/>
              </a:ext>
            </a:extLst>
          </p:cNvPr>
          <p:cNvGrpSpPr/>
          <p:nvPr/>
        </p:nvGrpSpPr>
        <p:grpSpPr>
          <a:xfrm>
            <a:off x="3404894" y="4937667"/>
            <a:ext cx="7375553" cy="354289"/>
            <a:chOff x="0" y="4284521"/>
            <a:chExt cx="5359797" cy="479700"/>
          </a:xfrm>
        </p:grpSpPr>
        <p:sp>
          <p:nvSpPr>
            <p:cNvPr id="46" name="Rectangle: Rounded Corners 45">
              <a:extLst>
                <a:ext uri="{FF2B5EF4-FFF2-40B4-BE49-F238E27FC236}">
                  <a16:creationId xmlns:a16="http://schemas.microsoft.com/office/drawing/2014/main" id="{47F3A6FA-79EC-45CB-B0BF-21F0D0713BA4}"/>
                </a:ext>
              </a:extLst>
            </p:cNvPr>
            <p:cNvSpPr/>
            <p:nvPr/>
          </p:nvSpPr>
          <p:spPr>
            <a:xfrm>
              <a:off x="0" y="4284521"/>
              <a:ext cx="5359797" cy="4797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Rectangle: Rounded Corners 4">
              <a:extLst>
                <a:ext uri="{FF2B5EF4-FFF2-40B4-BE49-F238E27FC236}">
                  <a16:creationId xmlns:a16="http://schemas.microsoft.com/office/drawing/2014/main" id="{D61340A9-9148-41D5-9944-B4B05FAB81B0}"/>
                </a:ext>
              </a:extLst>
            </p:cNvPr>
            <p:cNvSpPr txBox="1"/>
            <p:nvPr/>
          </p:nvSpPr>
          <p:spPr>
            <a:xfrm>
              <a:off x="23417" y="4307941"/>
              <a:ext cx="5312963" cy="4328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dirty="0"/>
                <a:t>Clean School Bus Program $5 Billion over 5 years/ $2.5 for Electric</a:t>
              </a:r>
              <a:endParaRPr lang="en-US" sz="1900" kern="1200" dirty="0"/>
            </a:p>
          </p:txBody>
        </p:sp>
      </p:grpSp>
      <p:grpSp>
        <p:nvGrpSpPr>
          <p:cNvPr id="48" name="Group 47">
            <a:extLst>
              <a:ext uri="{FF2B5EF4-FFF2-40B4-BE49-F238E27FC236}">
                <a16:creationId xmlns:a16="http://schemas.microsoft.com/office/drawing/2014/main" id="{09EC2B12-B3C9-49D7-9426-609D174BB613}"/>
              </a:ext>
            </a:extLst>
          </p:cNvPr>
          <p:cNvGrpSpPr/>
          <p:nvPr/>
        </p:nvGrpSpPr>
        <p:grpSpPr>
          <a:xfrm>
            <a:off x="3378391" y="5384502"/>
            <a:ext cx="7375553" cy="354289"/>
            <a:chOff x="0" y="4284521"/>
            <a:chExt cx="5359797" cy="479700"/>
          </a:xfrm>
        </p:grpSpPr>
        <p:sp>
          <p:nvSpPr>
            <p:cNvPr id="49" name="Rectangle: Rounded Corners 48">
              <a:extLst>
                <a:ext uri="{FF2B5EF4-FFF2-40B4-BE49-F238E27FC236}">
                  <a16:creationId xmlns:a16="http://schemas.microsoft.com/office/drawing/2014/main" id="{70246019-B8E7-468B-9E1B-36F4D4C2245B}"/>
                </a:ext>
              </a:extLst>
            </p:cNvPr>
            <p:cNvSpPr/>
            <p:nvPr/>
          </p:nvSpPr>
          <p:spPr>
            <a:xfrm>
              <a:off x="0" y="4284521"/>
              <a:ext cx="5359797" cy="4797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Rectangle: Rounded Corners 4">
              <a:extLst>
                <a:ext uri="{FF2B5EF4-FFF2-40B4-BE49-F238E27FC236}">
                  <a16:creationId xmlns:a16="http://schemas.microsoft.com/office/drawing/2014/main" id="{FE5CDCAA-062D-4DBB-A7A3-995AA5329AB8}"/>
                </a:ext>
              </a:extLst>
            </p:cNvPr>
            <p:cNvSpPr txBox="1"/>
            <p:nvPr/>
          </p:nvSpPr>
          <p:spPr>
            <a:xfrm>
              <a:off x="23417" y="4307938"/>
              <a:ext cx="5312963" cy="4328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dirty="0"/>
                <a:t>Individual tax credit up to *$7,500 for EV</a:t>
              </a:r>
              <a:endParaRPr lang="en-US" sz="1900" kern="1200" dirty="0"/>
            </a:p>
          </p:txBody>
        </p:sp>
      </p:grpSp>
      <p:sp>
        <p:nvSpPr>
          <p:cNvPr id="51" name="Rectangle: Rounded Corners 50">
            <a:extLst>
              <a:ext uri="{FF2B5EF4-FFF2-40B4-BE49-F238E27FC236}">
                <a16:creationId xmlns:a16="http://schemas.microsoft.com/office/drawing/2014/main" id="{B36A8BB4-B262-46E2-B0A8-43CE4E416F9C}"/>
              </a:ext>
            </a:extLst>
          </p:cNvPr>
          <p:cNvSpPr/>
          <p:nvPr/>
        </p:nvSpPr>
        <p:spPr>
          <a:xfrm>
            <a:off x="3378391" y="5792724"/>
            <a:ext cx="5728147" cy="35428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b="1" dirty="0"/>
              <a:t>EVSE credit 30% of cost up to $30k (expired 12/2021)</a:t>
            </a:r>
            <a:endParaRPr lang="en-US" dirty="0"/>
          </a:p>
        </p:txBody>
      </p:sp>
    </p:spTree>
    <p:extLst>
      <p:ext uri="{BB962C8B-B14F-4D97-AF65-F5344CB8AC3E}">
        <p14:creationId xmlns:p14="http://schemas.microsoft.com/office/powerpoint/2010/main" val="20074697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1503</TotalTime>
  <Words>480</Words>
  <Application>Microsoft Office PowerPoint</Application>
  <PresentationFormat>Widescreen</PresentationFormat>
  <Paragraphs>67</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Denmark</vt:lpstr>
      <vt:lpstr>Estrangelo Edessa</vt:lpstr>
      <vt:lpstr>Office Theme</vt:lpstr>
      <vt:lpstr> Drive Electric Pennsylvania  EVs, Infrastructure &amp; Funding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Drive Electric Pennsylvania  EVs, Infrastructure &amp; Funding </dc:title>
  <dc:creator>Tony Bandiero</dc:creator>
  <cp:lastModifiedBy>Tony Bandiero</cp:lastModifiedBy>
  <cp:revision>8</cp:revision>
  <dcterms:created xsi:type="dcterms:W3CDTF">2022-04-19T15:36:56Z</dcterms:created>
  <dcterms:modified xsi:type="dcterms:W3CDTF">2022-04-20T16:40:46Z</dcterms:modified>
</cp:coreProperties>
</file>