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145707469" r:id="rId2"/>
    <p:sldId id="2145707473" r:id="rId3"/>
    <p:sldId id="391" r:id="rId4"/>
    <p:sldId id="2145707474" r:id="rId5"/>
    <p:sldId id="2145707475" r:id="rId6"/>
    <p:sldId id="335" r:id="rId7"/>
    <p:sldId id="2145707476" r:id="rId8"/>
    <p:sldId id="2145707477" r:id="rId9"/>
    <p:sldId id="2145707478" r:id="rId10"/>
    <p:sldId id="2145707479" r:id="rId11"/>
    <p:sldId id="385" r:id="rId12"/>
    <p:sldId id="387" r:id="rId13"/>
    <p:sldId id="374" r:id="rId14"/>
    <p:sldId id="375" r:id="rId15"/>
    <p:sldId id="344" r:id="rId16"/>
    <p:sldId id="21457074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9444"/>
    <a:srgbClr val="2D3D62"/>
    <a:srgbClr val="CFCF59"/>
    <a:srgbClr val="3C4553"/>
    <a:srgbClr val="3C4E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65721-EC48-4A5A-B538-68DDA7BBDC15}" v="9" dt="2023-06-08T18:39:29.137"/>
    <p1510:client id="{8CDA537A-16F3-41DC-BED5-4758CF182FE7}" v="48" dt="2023-06-08T02:07:00.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h, Shawn" userId="f0125874-426a-43dc-a2a4-7b36af48912a" providerId="ADAL" clId="{4AE65721-EC48-4A5A-B538-68DDA7BBDC15}"/>
    <pc:docChg chg="addSld modSld">
      <pc:chgData name="Rush, Shawn" userId="f0125874-426a-43dc-a2a4-7b36af48912a" providerId="ADAL" clId="{4AE65721-EC48-4A5A-B538-68DDA7BBDC15}" dt="2023-06-08T18:39:29.137" v="8" actId="207"/>
      <pc:docMkLst>
        <pc:docMk/>
      </pc:docMkLst>
      <pc:sldChg chg="modSp mod">
        <pc:chgData name="Rush, Shawn" userId="f0125874-426a-43dc-a2a4-7b36af48912a" providerId="ADAL" clId="{4AE65721-EC48-4A5A-B538-68DDA7BBDC15}" dt="2023-06-08T18:37:57.070" v="3" actId="207"/>
        <pc:sldMkLst>
          <pc:docMk/>
          <pc:sldMk cId="0" sldId="2145707434"/>
        </pc:sldMkLst>
        <pc:spChg chg="mod">
          <ac:chgData name="Rush, Shawn" userId="f0125874-426a-43dc-a2a4-7b36af48912a" providerId="ADAL" clId="{4AE65721-EC48-4A5A-B538-68DDA7BBDC15}" dt="2023-06-08T18:37:52.274" v="2" actId="207"/>
          <ac:spMkLst>
            <pc:docMk/>
            <pc:sldMk cId="0" sldId="2145707434"/>
            <ac:spMk id="2" creationId="{00000000-0000-0000-0000-000000000000}"/>
          </ac:spMkLst>
        </pc:spChg>
        <pc:spChg chg="mod">
          <ac:chgData name="Rush, Shawn" userId="f0125874-426a-43dc-a2a4-7b36af48912a" providerId="ADAL" clId="{4AE65721-EC48-4A5A-B538-68DDA7BBDC15}" dt="2023-06-08T18:37:39.585" v="1" actId="207"/>
          <ac:spMkLst>
            <pc:docMk/>
            <pc:sldMk cId="0" sldId="2145707434"/>
            <ac:spMk id="13" creationId="{00000000-0000-0000-0000-000000000000}"/>
          </ac:spMkLst>
        </pc:spChg>
        <pc:spChg chg="mod">
          <ac:chgData name="Rush, Shawn" userId="f0125874-426a-43dc-a2a4-7b36af48912a" providerId="ADAL" clId="{4AE65721-EC48-4A5A-B538-68DDA7BBDC15}" dt="2023-06-08T18:37:57.070" v="3" actId="207"/>
          <ac:spMkLst>
            <pc:docMk/>
            <pc:sldMk cId="0" sldId="2145707434"/>
            <ac:spMk id="14" creationId="{00000000-0000-0000-0000-000000000000}"/>
          </ac:spMkLst>
        </pc:spChg>
      </pc:sldChg>
      <pc:sldChg chg="modSp mod">
        <pc:chgData name="Rush, Shawn" userId="f0125874-426a-43dc-a2a4-7b36af48912a" providerId="ADAL" clId="{4AE65721-EC48-4A5A-B538-68DDA7BBDC15}" dt="2023-06-08T18:38:25.174" v="5" actId="207"/>
        <pc:sldMkLst>
          <pc:docMk/>
          <pc:sldMk cId="0" sldId="2145707437"/>
        </pc:sldMkLst>
        <pc:spChg chg="mod">
          <ac:chgData name="Rush, Shawn" userId="f0125874-426a-43dc-a2a4-7b36af48912a" providerId="ADAL" clId="{4AE65721-EC48-4A5A-B538-68DDA7BBDC15}" dt="2023-06-08T18:38:25.174" v="5" actId="207"/>
          <ac:spMkLst>
            <pc:docMk/>
            <pc:sldMk cId="0" sldId="2145707437"/>
            <ac:spMk id="7" creationId="{00000000-0000-0000-0000-000000000000}"/>
          </ac:spMkLst>
        </pc:spChg>
      </pc:sldChg>
      <pc:sldChg chg="modSp mod">
        <pc:chgData name="Rush, Shawn" userId="f0125874-426a-43dc-a2a4-7b36af48912a" providerId="ADAL" clId="{4AE65721-EC48-4A5A-B538-68DDA7BBDC15}" dt="2023-06-08T18:38:46.356" v="6" actId="1076"/>
        <pc:sldMkLst>
          <pc:docMk/>
          <pc:sldMk cId="0" sldId="2145707438"/>
        </pc:sldMkLst>
        <pc:spChg chg="mod">
          <ac:chgData name="Rush, Shawn" userId="f0125874-426a-43dc-a2a4-7b36af48912a" providerId="ADAL" clId="{4AE65721-EC48-4A5A-B538-68DDA7BBDC15}" dt="2023-06-08T18:38:46.356" v="6" actId="1076"/>
          <ac:spMkLst>
            <pc:docMk/>
            <pc:sldMk cId="0" sldId="2145707438"/>
            <ac:spMk id="10" creationId="{00000000-0000-0000-0000-000000000000}"/>
          </ac:spMkLst>
        </pc:spChg>
      </pc:sldChg>
      <pc:sldChg chg="modSp mod">
        <pc:chgData name="Rush, Shawn" userId="f0125874-426a-43dc-a2a4-7b36af48912a" providerId="ADAL" clId="{4AE65721-EC48-4A5A-B538-68DDA7BBDC15}" dt="2023-06-08T18:39:29.137" v="8" actId="207"/>
        <pc:sldMkLst>
          <pc:docMk/>
          <pc:sldMk cId="0" sldId="2145707442"/>
        </pc:sldMkLst>
        <pc:spChg chg="mod">
          <ac:chgData name="Rush, Shawn" userId="f0125874-426a-43dc-a2a4-7b36af48912a" providerId="ADAL" clId="{4AE65721-EC48-4A5A-B538-68DDA7BBDC15}" dt="2023-06-08T18:39:29.137" v="8" actId="207"/>
          <ac:spMkLst>
            <pc:docMk/>
            <pc:sldMk cId="0" sldId="2145707442"/>
            <ac:spMk id="7" creationId="{00000000-0000-0000-0000-000000000000}"/>
          </ac:spMkLst>
        </pc:spChg>
        <pc:spChg chg="mod">
          <ac:chgData name="Rush, Shawn" userId="f0125874-426a-43dc-a2a4-7b36af48912a" providerId="ADAL" clId="{4AE65721-EC48-4A5A-B538-68DDA7BBDC15}" dt="2023-06-08T18:39:10.697" v="7" actId="207"/>
          <ac:spMkLst>
            <pc:docMk/>
            <pc:sldMk cId="0" sldId="2145707442"/>
            <ac:spMk id="8" creationId="{00000000-0000-0000-0000-000000000000}"/>
          </ac:spMkLst>
        </pc:spChg>
      </pc:sldChg>
      <pc:sldChg chg="add">
        <pc:chgData name="Rush, Shawn" userId="f0125874-426a-43dc-a2a4-7b36af48912a" providerId="ADAL" clId="{4AE65721-EC48-4A5A-B538-68DDA7BBDC15}" dt="2023-06-08T11:56:34.197" v="0"/>
        <pc:sldMkLst>
          <pc:docMk/>
          <pc:sldMk cId="3850829232" sldId="21457074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6955E-AC31-4C8A-9189-B382AC3AFF18}"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C75D3-E321-4645-B6CD-C615B559957F}" type="slidenum">
              <a:rPr lang="en-US" smtClean="0"/>
              <a:t>‹#›</a:t>
            </a:fld>
            <a:endParaRPr lang="en-US"/>
          </a:p>
        </p:txBody>
      </p:sp>
    </p:spTree>
    <p:extLst>
      <p:ext uri="{BB962C8B-B14F-4D97-AF65-F5344CB8AC3E}">
        <p14:creationId xmlns:p14="http://schemas.microsoft.com/office/powerpoint/2010/main" val="254720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the invitation to share our team’s work on a collaborative project including a great team of JHU folks, Aerodyne Research, collaborators at Widener University and community groups in Chester, Marcus Hook, and Trainer  Pennsylvania</a:t>
            </a:r>
          </a:p>
        </p:txBody>
      </p:sp>
      <p:sp>
        <p:nvSpPr>
          <p:cNvPr id="4" name="Slide Number Placeholder 3"/>
          <p:cNvSpPr>
            <a:spLocks noGrp="1"/>
          </p:cNvSpPr>
          <p:nvPr>
            <p:ph type="sldNum" sz="quarter" idx="5"/>
          </p:nvPr>
        </p:nvSpPr>
        <p:spPr/>
        <p:txBody>
          <a:bodyPr/>
          <a:lstStyle/>
          <a:p>
            <a:fld id="{02349601-BD8B-8247-A7F1-8B43ABB63A22}" type="slidenum">
              <a:rPr lang="en-US" smtClean="0"/>
              <a:t>2</a:t>
            </a:fld>
            <a:endParaRPr lang="en-US"/>
          </a:p>
        </p:txBody>
      </p:sp>
    </p:spTree>
    <p:extLst>
      <p:ext uri="{BB962C8B-B14F-4D97-AF65-F5344CB8AC3E}">
        <p14:creationId xmlns:p14="http://schemas.microsoft.com/office/powerpoint/2010/main" val="3255745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hazard metric sum can also be mapped and illustrate gradients of risk across the study area.  </a:t>
            </a:r>
          </a:p>
          <a:p>
            <a:endParaRPr lang="en-US"/>
          </a:p>
          <a:p>
            <a:r>
              <a:rPr lang="en-US"/>
              <a:t>We're really just scratching the surface of these incredibly rich datasets, so much more to come and many more opportunities to think about how to improve this type of assessment. </a:t>
            </a:r>
          </a:p>
          <a:p>
            <a:endParaRPr lang="en-US"/>
          </a:p>
        </p:txBody>
      </p:sp>
      <p:sp>
        <p:nvSpPr>
          <p:cNvPr id="4" name="Slide Number Placeholder 3"/>
          <p:cNvSpPr>
            <a:spLocks noGrp="1"/>
          </p:cNvSpPr>
          <p:nvPr>
            <p:ph type="sldNum" sz="quarter" idx="5"/>
          </p:nvPr>
        </p:nvSpPr>
        <p:spPr/>
        <p:txBody>
          <a:bodyPr/>
          <a:lstStyle/>
          <a:p>
            <a:fld id="{02349601-BD8B-8247-A7F1-8B43ABB63A22}" type="slidenum">
              <a:rPr lang="en-US" smtClean="0"/>
              <a:t>14</a:t>
            </a:fld>
            <a:endParaRPr lang="en-US"/>
          </a:p>
        </p:txBody>
      </p:sp>
    </p:spTree>
    <p:extLst>
      <p:ext uri="{BB962C8B-B14F-4D97-AF65-F5344CB8AC3E}">
        <p14:creationId xmlns:p14="http://schemas.microsoft.com/office/powerpoint/2010/main" val="188781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349601-BD8B-8247-A7F1-8B43ABB63A22}" type="slidenum">
              <a:rPr lang="en-US" smtClean="0"/>
              <a:t>16</a:t>
            </a:fld>
            <a:endParaRPr lang="en-US"/>
          </a:p>
        </p:txBody>
      </p:sp>
    </p:spTree>
    <p:extLst>
      <p:ext uri="{BB962C8B-B14F-4D97-AF65-F5344CB8AC3E}">
        <p14:creationId xmlns:p14="http://schemas.microsoft.com/office/powerpoint/2010/main" val="331511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Fundamentally this research is focused on detailed characterization of exposure and risk from harmful air pollutants to communities on the fenceline of industrial facilities.  </a:t>
            </a:r>
          </a:p>
          <a:p>
            <a:endParaRPr lang="en-US"/>
          </a:p>
          <a:p>
            <a:r>
              <a:rPr lang="en-US"/>
              <a:t>Pictorially shown here with How we measure the mixture of chemicals from this facility and how those chemicals impact the people living in the community across the street.</a:t>
            </a:r>
          </a:p>
        </p:txBody>
      </p:sp>
      <p:sp>
        <p:nvSpPr>
          <p:cNvPr id="4" name="Slide Number Placeholder 3"/>
          <p:cNvSpPr>
            <a:spLocks noGrp="1"/>
          </p:cNvSpPr>
          <p:nvPr>
            <p:ph type="sldNum" sz="quarter" idx="5"/>
          </p:nvPr>
        </p:nvSpPr>
        <p:spPr/>
        <p:txBody>
          <a:bodyPr/>
          <a:lstStyle/>
          <a:p>
            <a:fld id="{02349601-BD8B-8247-A7F1-8B43ABB63A22}" type="slidenum">
              <a:rPr lang="en-US" smtClean="0"/>
              <a:t>4</a:t>
            </a:fld>
            <a:endParaRPr lang="en-US"/>
          </a:p>
        </p:txBody>
      </p:sp>
    </p:spTree>
    <p:extLst>
      <p:ext uri="{BB962C8B-B14F-4D97-AF65-F5344CB8AC3E}">
        <p14:creationId xmlns:p14="http://schemas.microsoft.com/office/powerpoint/2010/main" val="26325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Regulatory measurements are lacking in their ability to address neighborhood level differences in air pollution concentrations.  They lack the temporal resolution, measurement frequency, and full chemical characterization of air pollutants.  This project utilizes multiple measurement platforms to assess high time, multi-pollutant, and spatial concentrations of hazardous air pollutants, including benzene, toluene, xylene, formaldehyde, ethylene oxide, 1,3, butadiene, particulate matter composition including metals during September 2021.  </a:t>
            </a:r>
          </a:p>
          <a:p>
            <a:endParaRPr lang="en-US"/>
          </a:p>
          <a:p>
            <a:r>
              <a:rPr lang="en-US"/>
              <a:t>These measurements are then integrated into a cumulative risk assessment framework to look at spatial differences in air pollution across the study area.  And incorporate other community characteristics and stressors. </a:t>
            </a:r>
          </a:p>
        </p:txBody>
      </p:sp>
      <p:sp>
        <p:nvSpPr>
          <p:cNvPr id="4" name="Slide Number Placeholder 3"/>
          <p:cNvSpPr>
            <a:spLocks noGrp="1"/>
          </p:cNvSpPr>
          <p:nvPr>
            <p:ph type="sldNum" sz="quarter" idx="5"/>
          </p:nvPr>
        </p:nvSpPr>
        <p:spPr/>
        <p:txBody>
          <a:bodyPr/>
          <a:lstStyle/>
          <a:p>
            <a:fld id="{02349601-BD8B-8247-A7F1-8B43ABB63A22}" type="slidenum">
              <a:rPr lang="en-US" smtClean="0"/>
              <a:t>5</a:t>
            </a:fld>
            <a:endParaRPr lang="en-US"/>
          </a:p>
        </p:txBody>
      </p:sp>
    </p:spTree>
    <p:extLst>
      <p:ext uri="{BB962C8B-B14F-4D97-AF65-F5344CB8AC3E}">
        <p14:creationId xmlns:p14="http://schemas.microsoft.com/office/powerpoint/2010/main" val="991382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limit this lightning talk to the mobile dataset which provides a key spatial understanding of varying exposures and risks for different hazardous air pollutants across the spatial area.  Inside of this vehicle are research grade instruments providing sensitive concentration </a:t>
            </a:r>
            <a:r>
              <a:rPr lang="en-US" err="1"/>
              <a:t>measurments</a:t>
            </a:r>
            <a:r>
              <a:rPr lang="en-US"/>
              <a:t> for the air pollutants of interest at 1 second time resolution translating to a spatial resolution of approximately 10 m at 30 mph.  </a:t>
            </a:r>
          </a:p>
          <a:p>
            <a:endParaRPr lang="en-US"/>
          </a:p>
          <a:p>
            <a:r>
              <a:rPr lang="en-US"/>
              <a:t>We are building a similar in-house capability in EHE … stay tuned!</a:t>
            </a:r>
          </a:p>
        </p:txBody>
      </p:sp>
      <p:sp>
        <p:nvSpPr>
          <p:cNvPr id="4" name="Slide Number Placeholder 3"/>
          <p:cNvSpPr>
            <a:spLocks noGrp="1"/>
          </p:cNvSpPr>
          <p:nvPr>
            <p:ph type="sldNum" sz="quarter" idx="5"/>
          </p:nvPr>
        </p:nvSpPr>
        <p:spPr/>
        <p:txBody>
          <a:bodyPr/>
          <a:lstStyle/>
          <a:p>
            <a:fld id="{02349601-BD8B-8247-A7F1-8B43ABB63A22}" type="slidenum">
              <a:rPr lang="en-US" smtClean="0"/>
              <a:t>8</a:t>
            </a:fld>
            <a:endParaRPr lang="en-US"/>
          </a:p>
        </p:txBody>
      </p:sp>
    </p:spTree>
    <p:extLst>
      <p:ext uri="{BB962C8B-B14F-4D97-AF65-F5344CB8AC3E}">
        <p14:creationId xmlns:p14="http://schemas.microsoft.com/office/powerpoint/2010/main" val="166413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preparation for the study, we looked in detail at the Risk Screening Environmental Indicators and toxic release inventory to get an idea of what the reported emissions for this area. Shown here is Chester, Trainer, and Marcus Hook Pennsylvania areas located in between Philadelphia and Wilmington.  As for sources in the study area, there is the largest municipal solid waste incinerator in the country, an operational refinery and associated petrochemical industrial sites on both sides of the river, a regional wastewater treatment plant, and a major interstate…</a:t>
            </a:r>
          </a:p>
          <a:p>
            <a:endParaRPr lang="en-US"/>
          </a:p>
          <a:p>
            <a:r>
              <a:rPr lang="en-US"/>
              <a:t>You can see from the map the location of several of these facilities where we located low-cost PM sensors and the fixed site location at Widener University somewhat removed from the industrial </a:t>
            </a:r>
            <a:r>
              <a:rPr lang="en-US" err="1"/>
              <a:t>fenceline</a:t>
            </a:r>
            <a:r>
              <a:rPr lang="en-US"/>
              <a:t>.</a:t>
            </a:r>
          </a:p>
        </p:txBody>
      </p:sp>
      <p:sp>
        <p:nvSpPr>
          <p:cNvPr id="4" name="Slide Number Placeholder 3"/>
          <p:cNvSpPr>
            <a:spLocks noGrp="1"/>
          </p:cNvSpPr>
          <p:nvPr>
            <p:ph type="sldNum" sz="quarter" idx="5"/>
          </p:nvPr>
        </p:nvSpPr>
        <p:spPr/>
        <p:txBody>
          <a:bodyPr/>
          <a:lstStyle/>
          <a:p>
            <a:fld id="{02349601-BD8B-8247-A7F1-8B43ABB63A22}" type="slidenum">
              <a:rPr lang="en-US" smtClean="0"/>
              <a:t>9</a:t>
            </a:fld>
            <a:endParaRPr lang="en-US"/>
          </a:p>
        </p:txBody>
      </p:sp>
    </p:spTree>
    <p:extLst>
      <p:ext uri="{BB962C8B-B14F-4D97-AF65-F5344CB8AC3E}">
        <p14:creationId xmlns:p14="http://schemas.microsoft.com/office/powerpoint/2010/main" val="1445802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Formaldehyde, a key cancer risk pollutant was also measured at the fixed site and the mobile laboratory with high time resolution.  1 second.  The black line is the formaldehyde concentration at the fixed site and green shows the higher concentrations observed when the mobile lab was out driving around the study area.  </a:t>
            </a:r>
          </a:p>
          <a:p>
            <a:endParaRPr lang="en-US"/>
          </a:p>
          <a:p>
            <a:r>
              <a:rPr lang="en-US"/>
              <a:t>Again, the modelled 2014 NATA values were lower than the fixed site values measured at the fixed site, indicating the overall risk may be underestimated in the NATA.</a:t>
            </a:r>
          </a:p>
        </p:txBody>
      </p:sp>
      <p:sp>
        <p:nvSpPr>
          <p:cNvPr id="4" name="Slide Number Placeholder 3"/>
          <p:cNvSpPr>
            <a:spLocks noGrp="1"/>
          </p:cNvSpPr>
          <p:nvPr>
            <p:ph type="sldNum" sz="quarter" idx="5"/>
          </p:nvPr>
        </p:nvSpPr>
        <p:spPr/>
        <p:txBody>
          <a:bodyPr/>
          <a:lstStyle/>
          <a:p>
            <a:fld id="{02349601-BD8B-8247-A7F1-8B43ABB63A22}" type="slidenum">
              <a:rPr lang="en-US" smtClean="0"/>
              <a:t>10</a:t>
            </a:fld>
            <a:endParaRPr lang="en-US"/>
          </a:p>
        </p:txBody>
      </p:sp>
    </p:spTree>
    <p:extLst>
      <p:ext uri="{BB962C8B-B14F-4D97-AF65-F5344CB8AC3E}">
        <p14:creationId xmlns:p14="http://schemas.microsoft.com/office/powerpoint/2010/main" val="3731489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Jumping into the data, we can see a map of the study area and the driving route driven up to 30 times during our intensive measurement period.  Pictured here is the average concentration in 50x50 meter grid boxes highlighting gradients in formaldehyde concentration and there for exposure and risk. </a:t>
            </a:r>
          </a:p>
          <a:p>
            <a:endParaRPr lang="en-US"/>
          </a:p>
          <a:p>
            <a:r>
              <a:rPr lang="en-US"/>
              <a:t>Not only were we able to see higher concentrations in areas next to the heavy industries along the waterfront, we also see that in both the "urban background" and the fenceline neighborhoods were 1.5 to 3 times higher than the EPA Air Toxics Screening assessment models which feeds into tools such as EJ Screen.  This is a clear underestimate of risk for formaldehyde.</a:t>
            </a:r>
          </a:p>
        </p:txBody>
      </p:sp>
      <p:sp>
        <p:nvSpPr>
          <p:cNvPr id="4" name="Slide Number Placeholder 3"/>
          <p:cNvSpPr>
            <a:spLocks noGrp="1"/>
          </p:cNvSpPr>
          <p:nvPr>
            <p:ph type="sldNum" sz="quarter" idx="5"/>
          </p:nvPr>
        </p:nvSpPr>
        <p:spPr/>
        <p:txBody>
          <a:bodyPr/>
          <a:lstStyle/>
          <a:p>
            <a:fld id="{02349601-BD8B-8247-A7F1-8B43ABB63A22}" type="slidenum">
              <a:rPr lang="en-US" smtClean="0"/>
              <a:t>11</a:t>
            </a:fld>
            <a:endParaRPr lang="en-US"/>
          </a:p>
        </p:txBody>
      </p:sp>
    </p:spTree>
    <p:extLst>
      <p:ext uri="{BB962C8B-B14F-4D97-AF65-F5344CB8AC3E}">
        <p14:creationId xmlns:p14="http://schemas.microsoft.com/office/powerpoint/2010/main" val="16109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another map of benzene, a known carcinogen.  Average concentrations from the mobile measurement differ from what we saw with formaldehyde, but clear "hotspots" associated with refining operations, tank farms, and an unknown but persistent source.  I show this to highlight the spatial differences observed for different pollutants, and to highlight that exposure and risk will necessarily differ across the communities in this study region.</a:t>
            </a:r>
          </a:p>
        </p:txBody>
      </p:sp>
      <p:sp>
        <p:nvSpPr>
          <p:cNvPr id="4" name="Slide Number Placeholder 3"/>
          <p:cNvSpPr>
            <a:spLocks noGrp="1"/>
          </p:cNvSpPr>
          <p:nvPr>
            <p:ph type="sldNum" sz="quarter" idx="5"/>
          </p:nvPr>
        </p:nvSpPr>
        <p:spPr/>
        <p:txBody>
          <a:bodyPr/>
          <a:lstStyle/>
          <a:p>
            <a:fld id="{02349601-BD8B-8247-A7F1-8B43ABB63A22}" type="slidenum">
              <a:rPr lang="en-US" smtClean="0"/>
              <a:t>12</a:t>
            </a:fld>
            <a:endParaRPr lang="en-US"/>
          </a:p>
        </p:txBody>
      </p:sp>
    </p:spTree>
    <p:extLst>
      <p:ext uri="{BB962C8B-B14F-4D97-AF65-F5344CB8AC3E}">
        <p14:creationId xmlns:p14="http://schemas.microsoft.com/office/powerpoint/2010/main" val="113706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think about the risk?  This chart is  the compilation of a remarkable amount of effort from the risk team on this project.  Mining various data bases they built this matrix of known systemic non-cancer risks vs chemical measured by the mobile lab by data source</a:t>
            </a:r>
          </a:p>
          <a:p>
            <a:endParaRPr lang="en-US"/>
          </a:p>
          <a:p>
            <a:r>
              <a:rPr lang="en-US"/>
              <a:t>They then took the average concentrations of the pollutants measured and assigned a hazard metric for each of the concentrations.  Summing across rows provides a cumulative risk metric for a health endpoint.</a:t>
            </a:r>
          </a:p>
          <a:p>
            <a:endParaRPr lang="en-US"/>
          </a:p>
        </p:txBody>
      </p:sp>
      <p:sp>
        <p:nvSpPr>
          <p:cNvPr id="4" name="Slide Number Placeholder 3"/>
          <p:cNvSpPr>
            <a:spLocks noGrp="1"/>
          </p:cNvSpPr>
          <p:nvPr>
            <p:ph type="sldNum" sz="quarter" idx="5"/>
          </p:nvPr>
        </p:nvSpPr>
        <p:spPr/>
        <p:txBody>
          <a:bodyPr/>
          <a:lstStyle/>
          <a:p>
            <a:fld id="{02349601-BD8B-8247-A7F1-8B43ABB63A22}" type="slidenum">
              <a:rPr lang="en-US" smtClean="0"/>
              <a:t>13</a:t>
            </a:fld>
            <a:endParaRPr lang="en-US"/>
          </a:p>
        </p:txBody>
      </p:sp>
    </p:spTree>
    <p:extLst>
      <p:ext uri="{BB962C8B-B14F-4D97-AF65-F5344CB8AC3E}">
        <p14:creationId xmlns:p14="http://schemas.microsoft.com/office/powerpoint/2010/main" val="257768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3B4E-8F95-45A0-8F43-A3018FEF0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C8BB7B-79EE-425A-A309-D222BC667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2C853D-7654-46FA-B301-F49DD6BCD771}"/>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BA414978-551E-4A04-97EC-821C1B1A9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A5118-3116-4823-B71A-FFAF4ED243C2}"/>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1929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A56C-2A80-48EF-9C00-ECE40FA292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7D5C56-AACC-44EA-99B8-1CE4132334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28121-442D-4776-824D-EDED23ACA80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E9551CD3-7101-4393-AD24-956214536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4E4AC-BB78-4A29-B470-556F8BCB92B9}"/>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93136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FC630-8325-4BAF-BFE6-DB6CCD0472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A5F5F8-AC09-4609-84D4-EF447C3D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3914A-4E71-41B8-8FAD-F6ACB2F5EEEB}"/>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86DB93E9-06A8-407F-9619-D459AC679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7247E-1CDC-42A9-9522-B22DB09D3B88}"/>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500903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99DF-DF4D-4CF8-A6AE-D9BE5EF28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08310-0920-46F0-82B0-804C03FDCA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46A6C-E0D1-4B92-AD40-A56092018773}"/>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0A5F52D4-366B-4CE4-A236-960148B8B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3CD77-0CCA-4870-94FA-0BACF1E352F4}"/>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11593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DB0C-776F-410B-A99E-25794C0ADC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850546-28CD-4273-85E5-8719AA7E5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E2AFDD-2CA5-43BC-9204-22C068AEDB4F}"/>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0CC7346E-741A-4DFF-9C81-5F3CE0D41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EB13B-3C57-4814-B657-1990727B43A3}"/>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316456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A4A4-C379-49F0-B04B-CF172427B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A45EC-445D-414E-BD5E-51E7BB4CE6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CD388F-BCC6-46B9-9DED-0D8D71B05E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61E7DC-898E-4788-9FE9-FD94AF8F568E}"/>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B763A1D7-39F6-4018-8CC6-874FF1947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337D7-478B-4019-880C-66F140738480}"/>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036187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2DCE-D010-4B27-9804-0D368F851B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6ED125-C2E1-4D1C-A7C8-5D236B0E7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E9F86-9E2D-44A2-8148-9373C44AD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D34C34-8A37-450D-B05B-6133FF8BF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3A72C-263E-4ADE-9F8D-A3F66F650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CA20C8-9DCD-4DF7-80A7-EBD5C1C9F2A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8" name="Footer Placeholder 7">
            <a:extLst>
              <a:ext uri="{FF2B5EF4-FFF2-40B4-BE49-F238E27FC236}">
                <a16:creationId xmlns:a16="http://schemas.microsoft.com/office/drawing/2014/main" id="{FE6A7B42-644C-4D47-BA71-1420131228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F8067-4538-4BFE-B26B-CDD576D5C3AF}"/>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291963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B534-5C22-4510-B5DD-0CAA66BF0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9F0D3-9BFC-4CAA-9AE6-4BABE4275506}"/>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4" name="Footer Placeholder 3">
            <a:extLst>
              <a:ext uri="{FF2B5EF4-FFF2-40B4-BE49-F238E27FC236}">
                <a16:creationId xmlns:a16="http://schemas.microsoft.com/office/drawing/2014/main" id="{A7D8D705-B56F-458E-B50A-A810232EB5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5B9C96-F60A-4AB6-9D6B-D7670FBE5D7B}"/>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35529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7BA51-5BC0-4292-A449-73BBA7FBC10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3" name="Footer Placeholder 2">
            <a:extLst>
              <a:ext uri="{FF2B5EF4-FFF2-40B4-BE49-F238E27FC236}">
                <a16:creationId xmlns:a16="http://schemas.microsoft.com/office/drawing/2014/main" id="{38216C4B-4790-4BEB-8BDB-6B8E825197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284C4-4225-41DE-8031-4701EB2117AC}"/>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56149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845B-65FD-4B52-8392-5F2680F9D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40012-817B-4FCD-8391-83E625C1D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287D6C-826B-4407-966F-A523D3DC9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A4C0DD-A123-4A55-8780-54341AF93038}"/>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24D10EF3-F849-452F-95C7-96315563E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9F6B5-5EB6-438C-9ECE-9B321A36D5B1}"/>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263764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1140-2EA5-4E34-AF0C-6C2026C58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809D60-37B7-4812-BD5D-504E1CD8B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4D175-D7AF-4B7E-95DD-DA295ABF2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5F1DA1-06EB-4576-9A9B-24A8B1C0B35C}"/>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8BFC7B32-FE13-4B33-8CF8-B2C282D8B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BC1EF-351F-4D67-B4A0-0FB9273E245C}"/>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26387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2C6D-1E3A-4679-BB20-CEC59521BC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BC632C-95BA-4B79-B730-05E326BAD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6F7EA-E3A5-4286-9AFB-FB5A0BB82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44898406-DEEC-466F-8337-63C764585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7BBDFE-BB8A-4DCF-A662-5F59200D5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CC6A1-587A-4E2C-8F92-37B1419E1050}" type="slidenum">
              <a:rPr lang="en-US" smtClean="0"/>
              <a:t>‹#›</a:t>
            </a:fld>
            <a:endParaRPr lang="en-US"/>
          </a:p>
        </p:txBody>
      </p:sp>
    </p:spTree>
    <p:extLst>
      <p:ext uri="{BB962C8B-B14F-4D97-AF65-F5344CB8AC3E}">
        <p14:creationId xmlns:p14="http://schemas.microsoft.com/office/powerpoint/2010/main" val="2217664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google.com/maps/d/u/0/viewer?ll=39.8432189408927%2C-75.41370327856951&amp;z=12&amp;mid=1XTFS8fDM8EDT3lPYc7d1KhvNFtZwP6_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50A77-ADBA-8D91-DA78-A384A0E3C19D}"/>
              </a:ext>
            </a:extLst>
          </p:cNvPr>
          <p:cNvSpPr/>
          <p:nvPr/>
        </p:nvSpPr>
        <p:spPr>
          <a:xfrm>
            <a:off x="0" y="0"/>
            <a:ext cx="12228284" cy="6855732"/>
          </a:xfrm>
          <a:prstGeom prst="rect">
            <a:avLst/>
          </a:prstGeom>
          <a:solidFill>
            <a:srgbClr val="2D3D6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FFCB318E-6BCE-49C0-9A8F-39B353D6C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852" y="250765"/>
            <a:ext cx="5794260" cy="1645923"/>
          </a:xfrm>
          <a:prstGeom prst="rect">
            <a:avLst/>
          </a:prstGeom>
        </p:spPr>
      </p:pic>
      <p:sp>
        <p:nvSpPr>
          <p:cNvPr id="6" name="TextBox 5">
            <a:extLst>
              <a:ext uri="{FF2B5EF4-FFF2-40B4-BE49-F238E27FC236}">
                <a16:creationId xmlns:a16="http://schemas.microsoft.com/office/drawing/2014/main" id="{0F9D70E9-864E-4035-8BA8-1990C416C0A7}"/>
              </a:ext>
            </a:extLst>
          </p:cNvPr>
          <p:cNvSpPr txBox="1"/>
          <p:nvPr/>
        </p:nvSpPr>
        <p:spPr>
          <a:xfrm>
            <a:off x="1124835" y="5285151"/>
            <a:ext cx="9942327" cy="1200329"/>
          </a:xfrm>
          <a:prstGeom prst="rect">
            <a:avLst/>
          </a:prstGeom>
          <a:noFill/>
          <a:effectLst>
            <a:outerShdw blurRad="76200" dist="139700" dir="2700000" sy="-23000" kx="-800400" algn="bl" rotWithShape="0">
              <a:schemeClr val="bg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Lucida Grande"/>
                <a:ea typeface="+mn-ea"/>
                <a:cs typeface="+mn-cs"/>
              </a:rPr>
              <a:t>Dr. Peter DeCarlo</a:t>
            </a:r>
            <a:br>
              <a:rPr kumimoji="0" lang="en-US" sz="3600" b="0" i="0" u="none" strike="noStrike" kern="1200" cap="none" spc="0" normalizeH="0" baseline="0" noProof="0">
                <a:ln>
                  <a:noFill/>
                </a:ln>
                <a:solidFill>
                  <a:srgbClr val="212529"/>
                </a:solidFill>
                <a:effectLst/>
                <a:uLnTx/>
                <a:uFillTx/>
                <a:latin typeface="Lucida Grande"/>
                <a:ea typeface="+mn-ea"/>
                <a:cs typeface="+mn-cs"/>
              </a:rPr>
            </a:br>
            <a:r>
              <a:rPr kumimoji="0" lang="en-US" sz="3600" b="0" i="0" u="none" strike="noStrike" kern="1200" cap="none" spc="0" normalizeH="0" baseline="0" noProof="0">
                <a:ln>
                  <a:noFill/>
                </a:ln>
                <a:solidFill>
                  <a:srgbClr val="0B9444"/>
                </a:solidFill>
                <a:effectLst/>
                <a:uLnTx/>
                <a:uFillTx/>
                <a:latin typeface="Lucida Grande"/>
                <a:ea typeface="+mn-ea"/>
                <a:cs typeface="+mn-cs"/>
              </a:rPr>
              <a:t>Johns Hopkins University, Professor</a:t>
            </a:r>
          </a:p>
        </p:txBody>
      </p:sp>
      <p:pic>
        <p:nvPicPr>
          <p:cNvPr id="4" name="Picture 3">
            <a:extLst>
              <a:ext uri="{FF2B5EF4-FFF2-40B4-BE49-F238E27FC236}">
                <a16:creationId xmlns:a16="http://schemas.microsoft.com/office/drawing/2014/main" id="{2CE1BE9D-E086-42C6-B7F5-2C26B267F1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3886" y="1685752"/>
            <a:ext cx="3624044" cy="3624044"/>
          </a:xfrm>
          <a:prstGeom prst="rect">
            <a:avLst/>
          </a:prstGeom>
        </p:spPr>
      </p:pic>
    </p:spTree>
    <p:extLst>
      <p:ext uri="{BB962C8B-B14F-4D97-AF65-F5344CB8AC3E}">
        <p14:creationId xmlns:p14="http://schemas.microsoft.com/office/powerpoint/2010/main" val="3442404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4B96-1355-664B-A5C2-A3B4C44BF1FB}"/>
              </a:ext>
            </a:extLst>
          </p:cNvPr>
          <p:cNvSpPr>
            <a:spLocks noGrp="1"/>
          </p:cNvSpPr>
          <p:nvPr>
            <p:ph type="title"/>
          </p:nvPr>
        </p:nvSpPr>
        <p:spPr>
          <a:xfrm>
            <a:off x="838200" y="120028"/>
            <a:ext cx="10515600" cy="1325563"/>
          </a:xfrm>
        </p:spPr>
        <p:txBody>
          <a:bodyPr>
            <a:normAutofit/>
          </a:bodyPr>
          <a:lstStyle/>
          <a:p>
            <a:r>
              <a:rPr lang="en-US" dirty="0"/>
              <a:t>Formaldehyde measurements</a:t>
            </a:r>
          </a:p>
        </p:txBody>
      </p:sp>
      <p:pic>
        <p:nvPicPr>
          <p:cNvPr id="4" name="Picture 3">
            <a:extLst>
              <a:ext uri="{FF2B5EF4-FFF2-40B4-BE49-F238E27FC236}">
                <a16:creationId xmlns:a16="http://schemas.microsoft.com/office/drawing/2014/main" id="{01B8F638-39BD-4F45-8E43-518EE3E18FF7}"/>
              </a:ext>
            </a:extLst>
          </p:cNvPr>
          <p:cNvPicPr>
            <a:picLocks noChangeAspect="1"/>
          </p:cNvPicPr>
          <p:nvPr/>
        </p:nvPicPr>
        <p:blipFill>
          <a:blip r:embed="rId3"/>
          <a:stretch>
            <a:fillRect/>
          </a:stretch>
        </p:blipFill>
        <p:spPr>
          <a:xfrm>
            <a:off x="0" y="1534019"/>
            <a:ext cx="10572331" cy="5323981"/>
          </a:xfrm>
          <a:prstGeom prst="rect">
            <a:avLst/>
          </a:prstGeom>
          <a:solidFill>
            <a:schemeClr val="bg1"/>
          </a:solidFill>
        </p:spPr>
      </p:pic>
      <p:sp>
        <p:nvSpPr>
          <p:cNvPr id="3" name="TextBox 2">
            <a:extLst>
              <a:ext uri="{FF2B5EF4-FFF2-40B4-BE49-F238E27FC236}">
                <a16:creationId xmlns:a16="http://schemas.microsoft.com/office/drawing/2014/main" id="{4D7F8869-1A07-CE43-B7D6-EBB0831FDB25}"/>
              </a:ext>
            </a:extLst>
          </p:cNvPr>
          <p:cNvSpPr txBox="1"/>
          <p:nvPr/>
        </p:nvSpPr>
        <p:spPr>
          <a:xfrm>
            <a:off x="2186609" y="945699"/>
            <a:ext cx="8216348" cy="830997"/>
          </a:xfrm>
          <a:prstGeom prst="rect">
            <a:avLst/>
          </a:prstGeom>
          <a:noFill/>
        </p:spPr>
        <p:txBody>
          <a:bodyPr wrap="square" rtlCol="0">
            <a:spAutoFit/>
          </a:bodyPr>
          <a:lstStyle/>
          <a:p>
            <a:r>
              <a:rPr lang="en-US" sz="2400" dirty="0"/>
              <a:t>Contrasting the </a:t>
            </a:r>
            <a:r>
              <a:rPr lang="en-US" sz="2400" b="1" dirty="0"/>
              <a:t>urban background (Widener U) </a:t>
            </a:r>
            <a:r>
              <a:rPr lang="en-US" sz="2400" dirty="0"/>
              <a:t>with </a:t>
            </a:r>
            <a:r>
              <a:rPr lang="en-US" sz="2400" b="1" dirty="0">
                <a:solidFill>
                  <a:srgbClr val="00B050"/>
                </a:solidFill>
              </a:rPr>
              <a:t>spatial measurements around facilities</a:t>
            </a:r>
          </a:p>
        </p:txBody>
      </p:sp>
    </p:spTree>
    <p:extLst>
      <p:ext uri="{BB962C8B-B14F-4D97-AF65-F5344CB8AC3E}">
        <p14:creationId xmlns:p14="http://schemas.microsoft.com/office/powerpoint/2010/main" val="2465853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007AAD-CFB0-63CB-2597-FB981C3858B0}"/>
              </a:ext>
            </a:extLst>
          </p:cNvPr>
          <p:cNvPicPr>
            <a:picLocks noChangeAspect="1"/>
          </p:cNvPicPr>
          <p:nvPr/>
        </p:nvPicPr>
        <p:blipFill>
          <a:blip r:embed="rId3"/>
          <a:stretch>
            <a:fillRect/>
          </a:stretch>
        </p:blipFill>
        <p:spPr>
          <a:xfrm>
            <a:off x="5367867" y="1778878"/>
            <a:ext cx="6824133" cy="5118100"/>
          </a:xfrm>
          <a:prstGeom prst="rect">
            <a:avLst/>
          </a:prstGeom>
        </p:spPr>
      </p:pic>
      <p:pic>
        <p:nvPicPr>
          <p:cNvPr id="5" name="Picture 4">
            <a:extLst>
              <a:ext uri="{FF2B5EF4-FFF2-40B4-BE49-F238E27FC236}">
                <a16:creationId xmlns:a16="http://schemas.microsoft.com/office/drawing/2014/main" id="{B3ED925D-7A0B-7944-A215-ABF73B932EA3}"/>
              </a:ext>
            </a:extLst>
          </p:cNvPr>
          <p:cNvPicPr>
            <a:picLocks noChangeAspect="1"/>
          </p:cNvPicPr>
          <p:nvPr/>
        </p:nvPicPr>
        <p:blipFill>
          <a:blip r:embed="rId4"/>
          <a:stretch>
            <a:fillRect/>
          </a:stretch>
        </p:blipFill>
        <p:spPr>
          <a:xfrm>
            <a:off x="0" y="529109"/>
            <a:ext cx="6824133" cy="3894667"/>
          </a:xfrm>
          <a:prstGeom prst="rect">
            <a:avLst/>
          </a:prstGeom>
        </p:spPr>
      </p:pic>
      <p:sp>
        <p:nvSpPr>
          <p:cNvPr id="2" name="Title 1">
            <a:extLst>
              <a:ext uri="{FF2B5EF4-FFF2-40B4-BE49-F238E27FC236}">
                <a16:creationId xmlns:a16="http://schemas.microsoft.com/office/drawing/2014/main" id="{28168500-C81C-8445-B982-308CE2995E41}"/>
              </a:ext>
            </a:extLst>
          </p:cNvPr>
          <p:cNvSpPr>
            <a:spLocks noGrp="1"/>
          </p:cNvSpPr>
          <p:nvPr>
            <p:ph type="title"/>
          </p:nvPr>
        </p:nvSpPr>
        <p:spPr>
          <a:xfrm>
            <a:off x="195919" y="-49079"/>
            <a:ext cx="11800163" cy="833179"/>
          </a:xfrm>
        </p:spPr>
        <p:txBody>
          <a:bodyPr/>
          <a:lstStyle/>
          <a:p>
            <a:r>
              <a:rPr lang="en-US" dirty="0"/>
              <a:t>Formaldehyde Map</a:t>
            </a:r>
          </a:p>
        </p:txBody>
      </p:sp>
      <p:sp>
        <p:nvSpPr>
          <p:cNvPr id="4" name="TextBox 3">
            <a:extLst>
              <a:ext uri="{FF2B5EF4-FFF2-40B4-BE49-F238E27FC236}">
                <a16:creationId xmlns:a16="http://schemas.microsoft.com/office/drawing/2014/main" id="{0B4970A8-9FFA-64F5-29F7-C5F4C84F2FA5}"/>
              </a:ext>
            </a:extLst>
          </p:cNvPr>
          <p:cNvSpPr txBox="1"/>
          <p:nvPr/>
        </p:nvSpPr>
        <p:spPr>
          <a:xfrm>
            <a:off x="-15763" y="4516457"/>
            <a:ext cx="5502164" cy="2308324"/>
          </a:xfrm>
          <a:prstGeom prst="rect">
            <a:avLst/>
          </a:prstGeom>
          <a:solidFill>
            <a:schemeClr val="bg1"/>
          </a:solidFill>
        </p:spPr>
        <p:txBody>
          <a:bodyPr wrap="square">
            <a:spAutoFit/>
          </a:bodyPr>
          <a:lstStyle/>
          <a:p>
            <a:r>
              <a:rPr lang="en-US" sz="2400"/>
              <a:t>Pixel color is average (50m x 50m) concentration from the study, at least 10 different measurements.</a:t>
            </a:r>
          </a:p>
          <a:p>
            <a:endParaRPr lang="en-US" sz="2400"/>
          </a:p>
          <a:p>
            <a:r>
              <a:rPr lang="en-US" sz="2400"/>
              <a:t>Chester had the highest overall concentrations observed.</a:t>
            </a:r>
          </a:p>
        </p:txBody>
      </p:sp>
      <p:grpSp>
        <p:nvGrpSpPr>
          <p:cNvPr id="11" name="Group 10">
            <a:extLst>
              <a:ext uri="{FF2B5EF4-FFF2-40B4-BE49-F238E27FC236}">
                <a16:creationId xmlns:a16="http://schemas.microsoft.com/office/drawing/2014/main" id="{EF21E022-032E-357E-0BBC-A18314DE021F}"/>
              </a:ext>
            </a:extLst>
          </p:cNvPr>
          <p:cNvGrpSpPr/>
          <p:nvPr/>
        </p:nvGrpSpPr>
        <p:grpSpPr>
          <a:xfrm>
            <a:off x="1683027" y="740514"/>
            <a:ext cx="5817701" cy="379656"/>
            <a:chOff x="1262270" y="555385"/>
            <a:chExt cx="4363276" cy="284742"/>
          </a:xfrm>
        </p:grpSpPr>
        <p:cxnSp>
          <p:nvCxnSpPr>
            <p:cNvPr id="8" name="Straight Arrow Connector 7">
              <a:extLst>
                <a:ext uri="{FF2B5EF4-FFF2-40B4-BE49-F238E27FC236}">
                  <a16:creationId xmlns:a16="http://schemas.microsoft.com/office/drawing/2014/main" id="{A100B9F0-7E6C-331F-DC16-8A4E5CBA32E9}"/>
                </a:ext>
              </a:extLst>
            </p:cNvPr>
            <p:cNvCxnSpPr>
              <a:cxnSpLocks/>
            </p:cNvCxnSpPr>
            <p:nvPr/>
          </p:nvCxnSpPr>
          <p:spPr>
            <a:xfrm flipH="1">
              <a:off x="1262270" y="709274"/>
              <a:ext cx="1689652" cy="0"/>
            </a:xfrm>
            <a:prstGeom prst="straightConnector1">
              <a:avLst/>
            </a:prstGeom>
            <a:ln w="3810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50E3CD70-B8EA-D501-4D8F-4E69CF966593}"/>
                </a:ext>
              </a:extLst>
            </p:cNvPr>
            <p:cNvSpPr txBox="1"/>
            <p:nvPr/>
          </p:nvSpPr>
          <p:spPr>
            <a:xfrm>
              <a:off x="2937841" y="555385"/>
              <a:ext cx="2687705" cy="284742"/>
            </a:xfrm>
            <a:prstGeom prst="rect">
              <a:avLst/>
            </a:prstGeom>
            <a:noFill/>
          </p:spPr>
          <p:txBody>
            <a:bodyPr wrap="square" rtlCol="0">
              <a:spAutoFit/>
            </a:bodyPr>
            <a:lstStyle/>
            <a:p>
              <a:r>
                <a:rPr lang="en-US" sz="1867"/>
                <a:t>EPA Modeled (</a:t>
              </a:r>
              <a:r>
                <a:rPr lang="en-US" sz="1867">
                  <a:solidFill>
                    <a:srgbClr val="FF0000"/>
                  </a:solidFill>
                </a:rPr>
                <a:t>max</a:t>
              </a:r>
              <a:r>
                <a:rPr lang="en-US" sz="1867"/>
                <a:t> and </a:t>
              </a:r>
              <a:r>
                <a:rPr lang="en-US" sz="1867">
                  <a:solidFill>
                    <a:srgbClr val="00B050"/>
                  </a:solidFill>
                </a:rPr>
                <a:t>min</a:t>
              </a:r>
              <a:r>
                <a:rPr lang="en-US" sz="1867"/>
                <a:t>)</a:t>
              </a:r>
            </a:p>
          </p:txBody>
        </p:sp>
      </p:grpSp>
      <p:grpSp>
        <p:nvGrpSpPr>
          <p:cNvPr id="12" name="Group 11">
            <a:extLst>
              <a:ext uri="{FF2B5EF4-FFF2-40B4-BE49-F238E27FC236}">
                <a16:creationId xmlns:a16="http://schemas.microsoft.com/office/drawing/2014/main" id="{1D8BB6FB-D36A-8F3D-148C-13D1B5F403F0}"/>
              </a:ext>
            </a:extLst>
          </p:cNvPr>
          <p:cNvGrpSpPr/>
          <p:nvPr/>
        </p:nvGrpSpPr>
        <p:grpSpPr>
          <a:xfrm>
            <a:off x="2102863" y="1134314"/>
            <a:ext cx="5397867" cy="379656"/>
            <a:chOff x="1262270" y="555385"/>
            <a:chExt cx="4048400" cy="284742"/>
          </a:xfrm>
        </p:grpSpPr>
        <p:cxnSp>
          <p:nvCxnSpPr>
            <p:cNvPr id="13" name="Straight Arrow Connector 12">
              <a:extLst>
                <a:ext uri="{FF2B5EF4-FFF2-40B4-BE49-F238E27FC236}">
                  <a16:creationId xmlns:a16="http://schemas.microsoft.com/office/drawing/2014/main" id="{C495054E-6016-6830-B3BA-45C2477CE0E1}"/>
                </a:ext>
              </a:extLst>
            </p:cNvPr>
            <p:cNvCxnSpPr>
              <a:cxnSpLocks/>
            </p:cNvCxnSpPr>
            <p:nvPr/>
          </p:nvCxnSpPr>
          <p:spPr>
            <a:xfrm flipH="1">
              <a:off x="1262270" y="709274"/>
              <a:ext cx="1689652" cy="0"/>
            </a:xfrm>
            <a:prstGeom prst="straightConnector1">
              <a:avLst/>
            </a:prstGeom>
            <a:ln w="38100">
              <a:solidFill>
                <a:srgbClr val="F3AC02"/>
              </a:solidFill>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621131E7-06DB-0E60-DC65-4147CE81D224}"/>
                </a:ext>
              </a:extLst>
            </p:cNvPr>
            <p:cNvSpPr txBox="1"/>
            <p:nvPr/>
          </p:nvSpPr>
          <p:spPr>
            <a:xfrm>
              <a:off x="2937841" y="555385"/>
              <a:ext cx="2372829" cy="284742"/>
            </a:xfrm>
            <a:prstGeom prst="rect">
              <a:avLst/>
            </a:prstGeom>
            <a:noFill/>
            <a:ln>
              <a:noFill/>
            </a:ln>
          </p:spPr>
          <p:txBody>
            <a:bodyPr wrap="square" rtlCol="0">
              <a:spAutoFit/>
            </a:bodyPr>
            <a:lstStyle/>
            <a:p>
              <a:r>
                <a:rPr lang="en-US" sz="1867"/>
                <a:t>Background (fixed site)</a:t>
              </a:r>
            </a:p>
          </p:txBody>
        </p:sp>
      </p:grpSp>
      <p:grpSp>
        <p:nvGrpSpPr>
          <p:cNvPr id="15" name="Group 14">
            <a:extLst>
              <a:ext uri="{FF2B5EF4-FFF2-40B4-BE49-F238E27FC236}">
                <a16:creationId xmlns:a16="http://schemas.microsoft.com/office/drawing/2014/main" id="{54747329-A275-783E-6049-809E350EBD70}"/>
              </a:ext>
            </a:extLst>
          </p:cNvPr>
          <p:cNvGrpSpPr/>
          <p:nvPr/>
        </p:nvGrpSpPr>
        <p:grpSpPr>
          <a:xfrm>
            <a:off x="2563927" y="3223815"/>
            <a:ext cx="4936803" cy="379656"/>
            <a:chOff x="1262270" y="555385"/>
            <a:chExt cx="3702602" cy="284742"/>
          </a:xfrm>
        </p:grpSpPr>
        <p:cxnSp>
          <p:nvCxnSpPr>
            <p:cNvPr id="16" name="Straight Arrow Connector 15">
              <a:extLst>
                <a:ext uri="{FF2B5EF4-FFF2-40B4-BE49-F238E27FC236}">
                  <a16:creationId xmlns:a16="http://schemas.microsoft.com/office/drawing/2014/main" id="{D5422A6D-8F0D-2D6F-C1F5-EEBC65DE9B4F}"/>
                </a:ext>
              </a:extLst>
            </p:cNvPr>
            <p:cNvCxnSpPr>
              <a:cxnSpLocks/>
            </p:cNvCxnSpPr>
            <p:nvPr/>
          </p:nvCxnSpPr>
          <p:spPr>
            <a:xfrm flipH="1">
              <a:off x="1262270" y="709274"/>
              <a:ext cx="1689652" cy="0"/>
            </a:xfrm>
            <a:prstGeom prst="straightConnector1">
              <a:avLst/>
            </a:prstGeom>
            <a:ln w="3810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17A8EAE1-6CDF-A7A7-4AF8-45D85BF4C42D}"/>
                </a:ext>
              </a:extLst>
            </p:cNvPr>
            <p:cNvSpPr txBox="1"/>
            <p:nvPr/>
          </p:nvSpPr>
          <p:spPr>
            <a:xfrm>
              <a:off x="2937842" y="555385"/>
              <a:ext cx="2027030" cy="284742"/>
            </a:xfrm>
            <a:prstGeom prst="rect">
              <a:avLst/>
            </a:prstGeom>
            <a:noFill/>
          </p:spPr>
          <p:txBody>
            <a:bodyPr wrap="square" rtlCol="0">
              <a:spAutoFit/>
            </a:bodyPr>
            <a:lstStyle/>
            <a:p>
              <a:r>
                <a:rPr lang="en-US" sz="1867"/>
                <a:t>neighborhoods</a:t>
              </a:r>
            </a:p>
          </p:txBody>
        </p:sp>
      </p:grpSp>
    </p:spTree>
    <p:extLst>
      <p:ext uri="{BB962C8B-B14F-4D97-AF65-F5344CB8AC3E}">
        <p14:creationId xmlns:p14="http://schemas.microsoft.com/office/powerpoint/2010/main" val="4573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87DA8D-17D9-314B-A31C-3EE33F4649EB}"/>
              </a:ext>
            </a:extLst>
          </p:cNvPr>
          <p:cNvPicPr>
            <a:picLocks noChangeAspect="1"/>
          </p:cNvPicPr>
          <p:nvPr/>
        </p:nvPicPr>
        <p:blipFill>
          <a:blip r:embed="rId3"/>
          <a:stretch>
            <a:fillRect/>
          </a:stretch>
        </p:blipFill>
        <p:spPr>
          <a:xfrm>
            <a:off x="3814354" y="787448"/>
            <a:ext cx="8456023" cy="6342017"/>
          </a:xfrm>
          <a:prstGeom prst="rect">
            <a:avLst/>
          </a:prstGeom>
        </p:spPr>
      </p:pic>
      <p:sp>
        <p:nvSpPr>
          <p:cNvPr id="2" name="Title 1">
            <a:extLst>
              <a:ext uri="{FF2B5EF4-FFF2-40B4-BE49-F238E27FC236}">
                <a16:creationId xmlns:a16="http://schemas.microsoft.com/office/drawing/2014/main" id="{9D662D47-4D57-974A-8DC2-D48820A4D4BC}"/>
              </a:ext>
            </a:extLst>
          </p:cNvPr>
          <p:cNvSpPr>
            <a:spLocks noGrp="1"/>
          </p:cNvSpPr>
          <p:nvPr>
            <p:ph type="title"/>
          </p:nvPr>
        </p:nvSpPr>
        <p:spPr>
          <a:xfrm>
            <a:off x="180156" y="17518"/>
            <a:ext cx="9050929" cy="751740"/>
          </a:xfrm>
        </p:spPr>
        <p:txBody>
          <a:bodyPr>
            <a:normAutofit/>
          </a:bodyPr>
          <a:lstStyle/>
          <a:p>
            <a:r>
              <a:rPr lang="en-US"/>
              <a:t>Spatial map of </a:t>
            </a:r>
            <a:r>
              <a:rPr lang="en-US">
                <a:solidFill>
                  <a:schemeClr val="accent6">
                    <a:lumMod val="75000"/>
                  </a:schemeClr>
                </a:solidFill>
              </a:rPr>
              <a:t>benzene</a:t>
            </a:r>
          </a:p>
        </p:txBody>
      </p:sp>
      <p:sp>
        <p:nvSpPr>
          <p:cNvPr id="3" name="TextBox 2">
            <a:extLst>
              <a:ext uri="{FF2B5EF4-FFF2-40B4-BE49-F238E27FC236}">
                <a16:creationId xmlns:a16="http://schemas.microsoft.com/office/drawing/2014/main" id="{FF9E4A9C-FE53-7B47-8856-8D17395D48D4}"/>
              </a:ext>
            </a:extLst>
          </p:cNvPr>
          <p:cNvSpPr txBox="1"/>
          <p:nvPr/>
        </p:nvSpPr>
        <p:spPr>
          <a:xfrm>
            <a:off x="1" y="914290"/>
            <a:ext cx="6734628" cy="3046988"/>
          </a:xfrm>
          <a:prstGeom prst="rect">
            <a:avLst/>
          </a:prstGeom>
          <a:solidFill>
            <a:srgbClr val="FFFFFF">
              <a:alpha val="49804"/>
            </a:srgbClr>
          </a:solidFill>
        </p:spPr>
        <p:txBody>
          <a:bodyPr wrap="square" rtlCol="0">
            <a:spAutoFit/>
          </a:bodyPr>
          <a:lstStyle/>
          <a:p>
            <a:r>
              <a:rPr lang="en-US" sz="2400"/>
              <a:t>Overall average concentration from the study, at least 10 different measurements.</a:t>
            </a:r>
          </a:p>
          <a:p>
            <a:endParaRPr lang="en-US" sz="2400"/>
          </a:p>
          <a:p>
            <a:r>
              <a:rPr lang="en-US" sz="2400"/>
              <a:t>Marcus Hook had the highest overall concentrations observed.</a:t>
            </a:r>
          </a:p>
          <a:p>
            <a:endParaRPr lang="en-US" sz="2400"/>
          </a:p>
          <a:p>
            <a:r>
              <a:rPr lang="en-US" sz="2400"/>
              <a:t>The area with the highest levels is residential and an elementary school.</a:t>
            </a:r>
          </a:p>
        </p:txBody>
      </p:sp>
    </p:spTree>
    <p:extLst>
      <p:ext uri="{BB962C8B-B14F-4D97-AF65-F5344CB8AC3E}">
        <p14:creationId xmlns:p14="http://schemas.microsoft.com/office/powerpoint/2010/main" val="2035607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E01A70-7624-5841-B9D8-7D9A0ABDF557}"/>
              </a:ext>
            </a:extLst>
          </p:cNvPr>
          <p:cNvSpPr>
            <a:spLocks noGrp="1"/>
          </p:cNvSpPr>
          <p:nvPr>
            <p:ph type="title"/>
          </p:nvPr>
        </p:nvSpPr>
        <p:spPr>
          <a:xfrm>
            <a:off x="0" y="0"/>
            <a:ext cx="11800163" cy="833179"/>
          </a:xfrm>
        </p:spPr>
        <p:txBody>
          <a:bodyPr/>
          <a:lstStyle/>
          <a:p>
            <a:r>
              <a:rPr lang="en-US"/>
              <a:t>Cumulative Risk – preliminary results</a:t>
            </a:r>
          </a:p>
        </p:txBody>
      </p:sp>
      <p:pic>
        <p:nvPicPr>
          <p:cNvPr id="5" name="Content Placeholder 4" descr="Timeline&#10;&#10;Description automatically generated with low confidence">
            <a:extLst>
              <a:ext uri="{FF2B5EF4-FFF2-40B4-BE49-F238E27FC236}">
                <a16:creationId xmlns:a16="http://schemas.microsoft.com/office/drawing/2014/main" id="{27653D6B-E006-744D-B155-BC241DFA2C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2409" y="767301"/>
            <a:ext cx="11485431" cy="5391772"/>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C877E76C-2BDF-AF45-B7AE-61A5FC6A9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18" y="767300"/>
            <a:ext cx="11205245" cy="5391771"/>
          </a:xfrm>
          <a:prstGeom prst="rect">
            <a:avLst/>
          </a:prstGeom>
        </p:spPr>
      </p:pic>
      <p:grpSp>
        <p:nvGrpSpPr>
          <p:cNvPr id="8" name="Group 7">
            <a:extLst>
              <a:ext uri="{FF2B5EF4-FFF2-40B4-BE49-F238E27FC236}">
                <a16:creationId xmlns:a16="http://schemas.microsoft.com/office/drawing/2014/main" id="{8CBA29A3-D14F-F240-B939-8DD1484D9063}"/>
              </a:ext>
            </a:extLst>
          </p:cNvPr>
          <p:cNvGrpSpPr/>
          <p:nvPr/>
        </p:nvGrpSpPr>
        <p:grpSpPr>
          <a:xfrm>
            <a:off x="2306197" y="6159071"/>
            <a:ext cx="7961523" cy="461665"/>
            <a:chOff x="1729648" y="4619303"/>
            <a:chExt cx="5971142" cy="346249"/>
          </a:xfrm>
        </p:grpSpPr>
        <p:sp>
          <p:nvSpPr>
            <p:cNvPr id="2" name="TextBox 1">
              <a:extLst>
                <a:ext uri="{FF2B5EF4-FFF2-40B4-BE49-F238E27FC236}">
                  <a16:creationId xmlns:a16="http://schemas.microsoft.com/office/drawing/2014/main" id="{F79D3E1D-271A-4D49-BAAF-74CFA1197198}"/>
                </a:ext>
              </a:extLst>
            </p:cNvPr>
            <p:cNvSpPr txBox="1"/>
            <p:nvPr/>
          </p:nvSpPr>
          <p:spPr>
            <a:xfrm>
              <a:off x="1729648" y="4619303"/>
              <a:ext cx="2842352" cy="346249"/>
            </a:xfrm>
            <a:prstGeom prst="rect">
              <a:avLst/>
            </a:prstGeom>
            <a:noFill/>
          </p:spPr>
          <p:txBody>
            <a:bodyPr wrap="square" rtlCol="0">
              <a:spAutoFit/>
            </a:bodyPr>
            <a:lstStyle/>
            <a:p>
              <a:r>
                <a:rPr lang="en-US" sz="2400"/>
                <a:t>Chemicals measured </a:t>
              </a:r>
            </a:p>
          </p:txBody>
        </p:sp>
        <p:cxnSp>
          <p:nvCxnSpPr>
            <p:cNvPr id="7" name="Straight Arrow Connector 6">
              <a:extLst>
                <a:ext uri="{FF2B5EF4-FFF2-40B4-BE49-F238E27FC236}">
                  <a16:creationId xmlns:a16="http://schemas.microsoft.com/office/drawing/2014/main" id="{6D5387DE-9DBE-7243-AF6E-7BD2CCACA8A0}"/>
                </a:ext>
              </a:extLst>
            </p:cNvPr>
            <p:cNvCxnSpPr/>
            <p:nvPr/>
          </p:nvCxnSpPr>
          <p:spPr>
            <a:xfrm>
              <a:off x="4425061" y="4803969"/>
              <a:ext cx="327572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0" name="TextBox 9">
            <a:extLst>
              <a:ext uri="{FF2B5EF4-FFF2-40B4-BE49-F238E27FC236}">
                <a16:creationId xmlns:a16="http://schemas.microsoft.com/office/drawing/2014/main" id="{4C04B4F7-A0F7-4F4E-9C8C-B1D0CF799D55}"/>
              </a:ext>
            </a:extLst>
          </p:cNvPr>
          <p:cNvSpPr txBox="1"/>
          <p:nvPr/>
        </p:nvSpPr>
        <p:spPr>
          <a:xfrm rot="16200000">
            <a:off x="-1500581" y="2153292"/>
            <a:ext cx="3513184" cy="461665"/>
          </a:xfrm>
          <a:prstGeom prst="rect">
            <a:avLst/>
          </a:prstGeom>
          <a:noFill/>
        </p:spPr>
        <p:txBody>
          <a:bodyPr wrap="square" rtlCol="0">
            <a:spAutoFit/>
          </a:bodyPr>
          <a:lstStyle/>
          <a:p>
            <a:r>
              <a:rPr lang="en-US" sz="2400"/>
              <a:t>Health Endpoints</a:t>
            </a:r>
          </a:p>
        </p:txBody>
      </p:sp>
    </p:spTree>
    <p:extLst>
      <p:ext uri="{BB962C8B-B14F-4D97-AF65-F5344CB8AC3E}">
        <p14:creationId xmlns:p14="http://schemas.microsoft.com/office/powerpoint/2010/main" val="255274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055E-3895-0443-90DB-1D8115C3383B}"/>
              </a:ext>
            </a:extLst>
          </p:cNvPr>
          <p:cNvSpPr>
            <a:spLocks noGrp="1"/>
          </p:cNvSpPr>
          <p:nvPr>
            <p:ph type="title"/>
          </p:nvPr>
        </p:nvSpPr>
        <p:spPr>
          <a:xfrm>
            <a:off x="838200" y="0"/>
            <a:ext cx="10515600" cy="1325563"/>
          </a:xfrm>
        </p:spPr>
        <p:txBody>
          <a:bodyPr>
            <a:normAutofit/>
          </a:bodyPr>
          <a:lstStyle/>
          <a:p>
            <a:r>
              <a:rPr lang="en-US" dirty="0"/>
              <a:t>Developmental health risk – cumulative risk</a:t>
            </a:r>
          </a:p>
        </p:txBody>
      </p:sp>
      <p:pic>
        <p:nvPicPr>
          <p:cNvPr id="4" name="Content Placeholder 3" descr="Graphical user interface, map&#10;&#10;Description automatically generated">
            <a:extLst>
              <a:ext uri="{FF2B5EF4-FFF2-40B4-BE49-F238E27FC236}">
                <a16:creationId xmlns:a16="http://schemas.microsoft.com/office/drawing/2014/main" id="{27321945-C6A2-F142-B78E-B47C6024AA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8451" y="1021835"/>
            <a:ext cx="8233549" cy="5836165"/>
          </a:xfrm>
          <a:prstGeom prst="rect">
            <a:avLst/>
          </a:prstGeom>
        </p:spPr>
      </p:pic>
      <p:sp>
        <p:nvSpPr>
          <p:cNvPr id="5" name="TextBox 4">
            <a:extLst>
              <a:ext uri="{FF2B5EF4-FFF2-40B4-BE49-F238E27FC236}">
                <a16:creationId xmlns:a16="http://schemas.microsoft.com/office/drawing/2014/main" id="{B9BAA50E-AFA6-4A4B-BCBE-9670EA345E2B}"/>
              </a:ext>
            </a:extLst>
          </p:cNvPr>
          <p:cNvSpPr txBox="1"/>
          <p:nvPr/>
        </p:nvSpPr>
        <p:spPr>
          <a:xfrm>
            <a:off x="410818" y="1378227"/>
            <a:ext cx="3140765" cy="3785652"/>
          </a:xfrm>
          <a:prstGeom prst="rect">
            <a:avLst/>
          </a:prstGeom>
          <a:noFill/>
        </p:spPr>
        <p:txBody>
          <a:bodyPr wrap="square" rtlCol="0">
            <a:spAutoFit/>
          </a:bodyPr>
          <a:lstStyle/>
          <a:p>
            <a:r>
              <a:rPr lang="en-US" sz="2400"/>
              <a:t>Map can be made for each of the non-cancer risks identified</a:t>
            </a:r>
          </a:p>
          <a:p>
            <a:endParaRPr lang="en-US" sz="2400"/>
          </a:p>
          <a:p>
            <a:r>
              <a:rPr lang="en-US" sz="2400"/>
              <a:t>Each 50m x 50m has a unique combination</a:t>
            </a:r>
          </a:p>
          <a:p>
            <a:endParaRPr lang="en-US" sz="2400"/>
          </a:p>
          <a:p>
            <a:r>
              <a:rPr lang="en-US" sz="2400" err="1"/>
              <a:t>Extrapolatation</a:t>
            </a:r>
            <a:r>
              <a:rPr lang="en-US" sz="2400"/>
              <a:t> possible between streets</a:t>
            </a:r>
          </a:p>
        </p:txBody>
      </p:sp>
    </p:spTree>
    <p:extLst>
      <p:ext uri="{BB962C8B-B14F-4D97-AF65-F5344CB8AC3E}">
        <p14:creationId xmlns:p14="http://schemas.microsoft.com/office/powerpoint/2010/main" val="87562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954246-B8EE-6B4E-9A36-A3CCFED9E8B2}"/>
              </a:ext>
            </a:extLst>
          </p:cNvPr>
          <p:cNvSpPr>
            <a:spLocks noGrp="1"/>
          </p:cNvSpPr>
          <p:nvPr>
            <p:ph type="title"/>
          </p:nvPr>
        </p:nvSpPr>
        <p:spPr>
          <a:xfrm>
            <a:off x="838200" y="37082"/>
            <a:ext cx="10515600" cy="1325563"/>
          </a:xfrm>
        </p:spPr>
        <p:txBody>
          <a:bodyPr/>
          <a:lstStyle/>
          <a:p>
            <a:r>
              <a:rPr lang="en-US" dirty="0"/>
              <a:t>Overall conclusions from Initial study</a:t>
            </a:r>
          </a:p>
        </p:txBody>
      </p:sp>
      <p:sp>
        <p:nvSpPr>
          <p:cNvPr id="4" name="Content Placeholder 3">
            <a:extLst>
              <a:ext uri="{FF2B5EF4-FFF2-40B4-BE49-F238E27FC236}">
                <a16:creationId xmlns:a16="http://schemas.microsoft.com/office/drawing/2014/main" id="{369C9C6F-4B13-3342-B9F8-06DCDB45B59F}"/>
              </a:ext>
            </a:extLst>
          </p:cNvPr>
          <p:cNvSpPr>
            <a:spLocks noGrp="1"/>
          </p:cNvSpPr>
          <p:nvPr>
            <p:ph idx="1"/>
          </p:nvPr>
        </p:nvSpPr>
        <p:spPr>
          <a:xfrm>
            <a:off x="324279" y="1037857"/>
            <a:ext cx="11656039" cy="5120279"/>
          </a:xfrm>
        </p:spPr>
        <p:txBody>
          <a:bodyPr>
            <a:normAutofit lnSpcReduction="10000"/>
          </a:bodyPr>
          <a:lstStyle/>
          <a:p>
            <a:r>
              <a:rPr lang="en-US" dirty="0"/>
              <a:t>Many, but not all pollutants have street-by-street differences in concentration.</a:t>
            </a:r>
          </a:p>
          <a:p>
            <a:r>
              <a:rPr lang="en-US" dirty="0"/>
              <a:t>Estimated pollution concentrations from EPA models Air Toxics Screening Assessment (</a:t>
            </a:r>
            <a:r>
              <a:rPr lang="en-US" dirty="0" err="1"/>
              <a:t>AirTox</a:t>
            </a:r>
            <a:r>
              <a:rPr lang="en-US" dirty="0"/>
              <a:t>), are typically lower than what we measured.  </a:t>
            </a:r>
          </a:p>
          <a:p>
            <a:pPr lvl="1"/>
            <a:r>
              <a:rPr lang="en-US" dirty="0" err="1"/>
              <a:t>AirTox</a:t>
            </a:r>
            <a:r>
              <a:rPr lang="en-US" dirty="0"/>
              <a:t> results are used in other EPA tools like EJ Screen</a:t>
            </a:r>
          </a:p>
          <a:p>
            <a:r>
              <a:rPr lang="en-US" dirty="0"/>
              <a:t>Several high concentration “plumes” of multiple pollutants including benzene were measured by the mobile laboratory during the September measurement period.</a:t>
            </a:r>
          </a:p>
          <a:p>
            <a:r>
              <a:rPr lang="en-US" dirty="0"/>
              <a:t>A source of formaldehyde emissions was found in Chester exhibits repeated high concentrations.  DEP emission inventory suggests an underestimate of the emissions.</a:t>
            </a:r>
          </a:p>
          <a:p>
            <a:r>
              <a:rPr lang="en-US" b="1" dirty="0"/>
              <a:t>Continuing work to interpret community risk due to air pollutant exposures from industrial facility </a:t>
            </a:r>
            <a:r>
              <a:rPr lang="en-US" b="1" dirty="0" err="1"/>
              <a:t>fenceline</a:t>
            </a:r>
            <a:r>
              <a:rPr lang="en-US" b="1" dirty="0"/>
              <a:t> communities</a:t>
            </a:r>
          </a:p>
          <a:p>
            <a:endParaRPr lang="en-US" dirty="0"/>
          </a:p>
          <a:p>
            <a:endParaRPr lang="en-US" dirty="0"/>
          </a:p>
        </p:txBody>
      </p:sp>
    </p:spTree>
    <p:extLst>
      <p:ext uri="{BB962C8B-B14F-4D97-AF65-F5344CB8AC3E}">
        <p14:creationId xmlns:p14="http://schemas.microsoft.com/office/powerpoint/2010/main" val="3827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E606-AFD7-43EA-57F5-B4439DD7722F}"/>
              </a:ext>
            </a:extLst>
          </p:cNvPr>
          <p:cNvSpPr>
            <a:spLocks noGrp="1"/>
          </p:cNvSpPr>
          <p:nvPr>
            <p:ph type="title"/>
          </p:nvPr>
        </p:nvSpPr>
        <p:spPr>
          <a:xfrm>
            <a:off x="371501" y="154527"/>
            <a:ext cx="8272424" cy="833179"/>
          </a:xfrm>
        </p:spPr>
        <p:txBody>
          <a:bodyPr/>
          <a:lstStyle/>
          <a:p>
            <a:r>
              <a:rPr lang="en-US" b="1" dirty="0"/>
              <a:t>ASSESS Community Health Survey</a:t>
            </a:r>
          </a:p>
        </p:txBody>
      </p:sp>
      <p:pic>
        <p:nvPicPr>
          <p:cNvPr id="6" name="Content Placeholder 5" descr="A picture containing text, screenshot&#10;&#10;Description automatically generated">
            <a:extLst>
              <a:ext uri="{FF2B5EF4-FFF2-40B4-BE49-F238E27FC236}">
                <a16:creationId xmlns:a16="http://schemas.microsoft.com/office/drawing/2014/main" id="{3B321E84-DD1A-26A3-0638-0A6FF0FBFC1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5171" t="76084" r="7942" b="18380"/>
          <a:stretch/>
        </p:blipFill>
        <p:spPr>
          <a:xfrm>
            <a:off x="3071939" y="5512031"/>
            <a:ext cx="7962900" cy="1018604"/>
          </a:xfrm>
        </p:spPr>
      </p:pic>
      <p:pic>
        <p:nvPicPr>
          <p:cNvPr id="8" name="Content Placeholder 7" descr="A picture containing graphics, graphic design, illustration, art&#10;&#10;Description automatically generated">
            <a:extLst>
              <a:ext uri="{FF2B5EF4-FFF2-40B4-BE49-F238E27FC236}">
                <a16:creationId xmlns:a16="http://schemas.microsoft.com/office/drawing/2014/main" id="{322B93DE-F15E-BFE7-F6CB-2EDC2D168CB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131301" y="2"/>
            <a:ext cx="2933700" cy="2933700"/>
          </a:xfrm>
        </p:spPr>
      </p:pic>
      <p:pic>
        <p:nvPicPr>
          <p:cNvPr id="9" name="Content Placeholder 5" descr="A picture containing text, screenshot&#10;&#10;Description automatically generated">
            <a:extLst>
              <a:ext uri="{FF2B5EF4-FFF2-40B4-BE49-F238E27FC236}">
                <a16:creationId xmlns:a16="http://schemas.microsoft.com/office/drawing/2014/main" id="{C1372EB7-A6DE-02EF-C317-F49321F745F4}"/>
              </a:ext>
            </a:extLst>
          </p:cNvPr>
          <p:cNvPicPr>
            <a:picLocks noChangeAspect="1"/>
          </p:cNvPicPr>
          <p:nvPr/>
        </p:nvPicPr>
        <p:blipFill rotWithShape="1">
          <a:blip r:embed="rId3">
            <a:extLst>
              <a:ext uri="{28A0092B-C50C-407E-A947-70E740481C1C}">
                <a14:useLocalDpi xmlns:a14="http://schemas.microsoft.com/office/drawing/2010/main" val="0"/>
              </a:ext>
            </a:extLst>
          </a:blip>
          <a:srcRect l="11590" t="74207" r="74557" b="16491"/>
          <a:stretch/>
        </p:blipFill>
        <p:spPr>
          <a:xfrm>
            <a:off x="-22306" y="4055426"/>
            <a:ext cx="2700439" cy="2802573"/>
          </a:xfrm>
          <a:prstGeom prst="rect">
            <a:avLst/>
          </a:prstGeom>
        </p:spPr>
      </p:pic>
      <p:sp>
        <p:nvSpPr>
          <p:cNvPr id="10" name="TextBox 9">
            <a:extLst>
              <a:ext uri="{FF2B5EF4-FFF2-40B4-BE49-F238E27FC236}">
                <a16:creationId xmlns:a16="http://schemas.microsoft.com/office/drawing/2014/main" id="{E1FCD9FB-B1BC-0BF4-B01F-C61A6D19959F}"/>
              </a:ext>
            </a:extLst>
          </p:cNvPr>
          <p:cNvSpPr txBox="1"/>
          <p:nvPr/>
        </p:nvSpPr>
        <p:spPr>
          <a:xfrm>
            <a:off x="371501" y="1209772"/>
            <a:ext cx="8463769" cy="2054409"/>
          </a:xfrm>
          <a:prstGeom prst="rect">
            <a:avLst/>
          </a:prstGeom>
          <a:noFill/>
        </p:spPr>
        <p:txBody>
          <a:bodyPr wrap="square" rtlCol="0">
            <a:spAutoFit/>
          </a:bodyPr>
          <a:lstStyle/>
          <a:p>
            <a:pPr marL="285744" indent="-285744">
              <a:spcAft>
                <a:spcPts val="300"/>
              </a:spcAft>
              <a:buFont typeface="Arial" panose="020B0604020202020204" pitchFamily="34" charset="0"/>
              <a:buChar char="•"/>
            </a:pPr>
            <a:r>
              <a:rPr lang="en-US" sz="2400"/>
              <a:t>Goal is to investigate health concerns, strengths, stressors, and needs in Southern Delaware County communities </a:t>
            </a:r>
          </a:p>
          <a:p>
            <a:pPr marL="285744" indent="-285744">
              <a:spcAft>
                <a:spcPts val="300"/>
              </a:spcAft>
              <a:buFont typeface="Arial" panose="020B0604020202020204" pitchFamily="34" charset="0"/>
              <a:buChar char="•"/>
            </a:pPr>
            <a:r>
              <a:rPr lang="en-US" sz="2400"/>
              <a:t>Participants must be aged 18 and up and live in eligible borough</a:t>
            </a:r>
          </a:p>
          <a:p>
            <a:pPr marL="285744" indent="-285744">
              <a:spcAft>
                <a:spcPts val="300"/>
              </a:spcAft>
              <a:buFont typeface="Arial" panose="020B0604020202020204" pitchFamily="34" charset="0"/>
              <a:buChar char="•"/>
            </a:pPr>
            <a:r>
              <a:rPr lang="en-US" sz="2400"/>
              <a:t>Survey takes 20-25 minutes to complete</a:t>
            </a:r>
          </a:p>
          <a:p>
            <a:pPr marL="285744" indent="-285744">
              <a:spcAft>
                <a:spcPts val="300"/>
              </a:spcAft>
              <a:buFont typeface="Arial" panose="020B0604020202020204" pitchFamily="34" charset="0"/>
              <a:buChar char="•"/>
            </a:pPr>
            <a:r>
              <a:rPr lang="en-US" sz="2400"/>
              <a:t>$10 gift card compensation + optional $50 raffle </a:t>
            </a:r>
          </a:p>
        </p:txBody>
      </p:sp>
      <p:grpSp>
        <p:nvGrpSpPr>
          <p:cNvPr id="21" name="Group 20">
            <a:extLst>
              <a:ext uri="{FF2B5EF4-FFF2-40B4-BE49-F238E27FC236}">
                <a16:creationId xmlns:a16="http://schemas.microsoft.com/office/drawing/2014/main" id="{A595A247-A67B-1307-0E71-B7313DBFF82F}"/>
              </a:ext>
            </a:extLst>
          </p:cNvPr>
          <p:cNvGrpSpPr/>
          <p:nvPr/>
        </p:nvGrpSpPr>
        <p:grpSpPr>
          <a:xfrm>
            <a:off x="8643925" y="2988898"/>
            <a:ext cx="3421076" cy="2769989"/>
            <a:chOff x="8416417" y="3071318"/>
            <a:chExt cx="3421076" cy="2769988"/>
          </a:xfrm>
        </p:grpSpPr>
        <p:sp>
          <p:nvSpPr>
            <p:cNvPr id="17" name="TextBox 16">
              <a:extLst>
                <a:ext uri="{FF2B5EF4-FFF2-40B4-BE49-F238E27FC236}">
                  <a16:creationId xmlns:a16="http://schemas.microsoft.com/office/drawing/2014/main" id="{4005DA3A-5170-9CEB-FB56-C878281C1FE0}"/>
                </a:ext>
              </a:extLst>
            </p:cNvPr>
            <p:cNvSpPr txBox="1"/>
            <p:nvPr/>
          </p:nvSpPr>
          <p:spPr>
            <a:xfrm>
              <a:off x="8416417" y="3071318"/>
              <a:ext cx="3421076" cy="2769988"/>
            </a:xfrm>
            <a:prstGeom prst="rect">
              <a:avLst/>
            </a:prstGeom>
            <a:noFill/>
            <a:ln w="28575">
              <a:solidFill>
                <a:srgbClr val="152043"/>
              </a:solidFill>
            </a:ln>
          </p:spPr>
          <p:txBody>
            <a:bodyPr wrap="square" rtlCol="0">
              <a:spAutoFit/>
            </a:bodyPr>
            <a:lstStyle/>
            <a:p>
              <a:r>
                <a:rPr lang="en-US" b="1"/>
                <a:t>   Partner Organizations:</a:t>
              </a:r>
            </a:p>
            <a:p>
              <a:endParaRPr lang="en-US"/>
            </a:p>
            <a:p>
              <a:endParaRPr lang="en-US"/>
            </a:p>
            <a:p>
              <a:endParaRPr lang="en-US"/>
            </a:p>
            <a:p>
              <a:endParaRPr lang="en-US"/>
            </a:p>
            <a:p>
              <a:endParaRPr lang="en-US"/>
            </a:p>
            <a:p>
              <a:endParaRPr lang="en-US"/>
            </a:p>
            <a:p>
              <a:r>
                <a:rPr lang="en-US" sz="1600"/>
                <a:t>          </a:t>
              </a:r>
            </a:p>
            <a:p>
              <a:r>
                <a:rPr lang="en-US" sz="1600"/>
                <a:t>       </a:t>
              </a:r>
            </a:p>
            <a:p>
              <a:endParaRPr lang="en-US" sz="1600"/>
            </a:p>
          </p:txBody>
        </p:sp>
        <p:pic>
          <p:nvPicPr>
            <p:cNvPr id="12" name="Picture 11">
              <a:extLst>
                <a:ext uri="{FF2B5EF4-FFF2-40B4-BE49-F238E27FC236}">
                  <a16:creationId xmlns:a16="http://schemas.microsoft.com/office/drawing/2014/main" id="{33B5A73A-7FDC-691B-34F9-2FF3BB9B4621}"/>
                </a:ext>
              </a:extLst>
            </p:cNvPr>
            <p:cNvPicPr>
              <a:picLocks noChangeAspect="1"/>
            </p:cNvPicPr>
            <p:nvPr/>
          </p:nvPicPr>
          <p:blipFill>
            <a:blip r:embed="rId5"/>
            <a:stretch>
              <a:fillRect/>
            </a:stretch>
          </p:blipFill>
          <p:spPr>
            <a:xfrm>
              <a:off x="9885884" y="4359313"/>
              <a:ext cx="1557802" cy="643281"/>
            </a:xfrm>
            <a:prstGeom prst="rect">
              <a:avLst/>
            </a:prstGeom>
          </p:spPr>
        </p:pic>
        <p:pic>
          <p:nvPicPr>
            <p:cNvPr id="14" name="Picture 13" descr="Text&#10;&#10;Description automatically generated">
              <a:extLst>
                <a:ext uri="{FF2B5EF4-FFF2-40B4-BE49-F238E27FC236}">
                  <a16:creationId xmlns:a16="http://schemas.microsoft.com/office/drawing/2014/main" id="{7BA03E01-84E2-C6EB-6847-9E207961B2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9552" y="3283604"/>
              <a:ext cx="2245233" cy="1018604"/>
            </a:xfrm>
            <a:prstGeom prst="rect">
              <a:avLst/>
            </a:prstGeom>
          </p:spPr>
        </p:pic>
        <p:pic>
          <p:nvPicPr>
            <p:cNvPr id="1026" name="Picture 2">
              <a:extLst>
                <a:ext uri="{FF2B5EF4-FFF2-40B4-BE49-F238E27FC236}">
                  <a16:creationId xmlns:a16="http://schemas.microsoft.com/office/drawing/2014/main" id="{C51A1EBE-E6E6-7826-0A0C-D3DC84D3A1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2594" y="3399742"/>
              <a:ext cx="990398" cy="9903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A56C1DF-410A-4772-C6B0-452A4BD3D27E}"/>
                </a:ext>
              </a:extLst>
            </p:cNvPr>
            <p:cNvPicPr>
              <a:picLocks noChangeAspect="1"/>
            </p:cNvPicPr>
            <p:nvPr/>
          </p:nvPicPr>
          <p:blipFill>
            <a:blip r:embed="rId8"/>
            <a:stretch>
              <a:fillRect/>
            </a:stretch>
          </p:blipFill>
          <p:spPr>
            <a:xfrm>
              <a:off x="8752738" y="4119209"/>
              <a:ext cx="916689" cy="892438"/>
            </a:xfrm>
            <a:prstGeom prst="rect">
              <a:avLst/>
            </a:prstGeom>
          </p:spPr>
        </p:pic>
        <p:pic>
          <p:nvPicPr>
            <p:cNvPr id="20" name="Picture 19">
              <a:extLst>
                <a:ext uri="{FF2B5EF4-FFF2-40B4-BE49-F238E27FC236}">
                  <a16:creationId xmlns:a16="http://schemas.microsoft.com/office/drawing/2014/main" id="{DB1A8968-D467-38AE-8DB5-1B44BB01CB31}"/>
                </a:ext>
              </a:extLst>
            </p:cNvPr>
            <p:cNvPicPr>
              <a:picLocks noChangeAspect="1"/>
            </p:cNvPicPr>
            <p:nvPr/>
          </p:nvPicPr>
          <p:blipFill>
            <a:blip r:embed="rId9"/>
            <a:stretch>
              <a:fillRect/>
            </a:stretch>
          </p:blipFill>
          <p:spPr>
            <a:xfrm>
              <a:off x="8892556" y="4989532"/>
              <a:ext cx="2346622" cy="805016"/>
            </a:xfrm>
            <a:prstGeom prst="rect">
              <a:avLst/>
            </a:prstGeom>
          </p:spPr>
        </p:pic>
      </p:grpSp>
    </p:spTree>
    <p:extLst>
      <p:ext uri="{BB962C8B-B14F-4D97-AF65-F5344CB8AC3E}">
        <p14:creationId xmlns:p14="http://schemas.microsoft.com/office/powerpoint/2010/main" val="201701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a city in the distance&#10;&#10;Description automatically generated with medium confidence">
            <a:extLst>
              <a:ext uri="{FF2B5EF4-FFF2-40B4-BE49-F238E27FC236}">
                <a16:creationId xmlns:a16="http://schemas.microsoft.com/office/drawing/2014/main" id="{20251B89-2C17-C54C-A310-D419C27AA99D}"/>
              </a:ext>
            </a:extLst>
          </p:cNvPr>
          <p:cNvPicPr>
            <a:picLocks noChangeAspect="1"/>
          </p:cNvPicPr>
          <p:nvPr/>
        </p:nvPicPr>
        <p:blipFill rotWithShape="1">
          <a:blip r:embed="rId3"/>
          <a:srcRect l="5850" r="19232"/>
          <a:stretch/>
        </p:blipFill>
        <p:spPr>
          <a:xfrm>
            <a:off x="0" y="0"/>
            <a:ext cx="12192000" cy="6858000"/>
          </a:xfrm>
          <a:prstGeom prst="rect">
            <a:avLst/>
          </a:prstGeom>
        </p:spPr>
      </p:pic>
      <p:sp>
        <p:nvSpPr>
          <p:cNvPr id="28" name="TextBox 27">
            <a:extLst>
              <a:ext uri="{FF2B5EF4-FFF2-40B4-BE49-F238E27FC236}">
                <a16:creationId xmlns:a16="http://schemas.microsoft.com/office/drawing/2014/main" id="{279FBD68-FE5F-A24F-A42A-A07E71252F23}"/>
              </a:ext>
            </a:extLst>
          </p:cNvPr>
          <p:cNvSpPr txBox="1"/>
          <p:nvPr/>
        </p:nvSpPr>
        <p:spPr>
          <a:xfrm>
            <a:off x="85220" y="2505161"/>
            <a:ext cx="12021560" cy="2677656"/>
          </a:xfrm>
          <a:prstGeom prst="rect">
            <a:avLst/>
          </a:prstGeom>
          <a:noFill/>
        </p:spPr>
        <p:txBody>
          <a:bodyPr wrap="square" rtlCol="0">
            <a:spAutoFit/>
          </a:bodyPr>
          <a:lstStyle/>
          <a:p>
            <a:r>
              <a:rPr lang="en-US" sz="2400" b="1"/>
              <a:t>The JHU Team: </a:t>
            </a:r>
            <a:r>
              <a:rPr lang="en-US" sz="2400"/>
              <a:t>Peter DeCarlo, Tom Burke, Keeve Nachman, Kirsten Koehler, Ana Rule, Ellis Robinson, Mina Tehrani, Sara </a:t>
            </a:r>
            <a:r>
              <a:rPr lang="en-US" sz="2400" err="1"/>
              <a:t>Lupolt</a:t>
            </a:r>
            <a:r>
              <a:rPr lang="en-US" sz="2400"/>
              <a:t>, Andrea </a:t>
            </a:r>
            <a:r>
              <a:rPr lang="en-US" sz="2400" err="1"/>
              <a:t>Chiger</a:t>
            </a:r>
            <a:r>
              <a:rPr lang="en-US" sz="2400"/>
              <a:t>, Carolyn Gigot, Roger Shue, Amira Yassine, Shivang Agarwal </a:t>
            </a:r>
          </a:p>
          <a:p>
            <a:r>
              <a:rPr lang="en-US" sz="2400" b="1"/>
              <a:t>Widener University: </a:t>
            </a:r>
            <a:r>
              <a:rPr lang="en-US" sz="2400"/>
              <a:t>Scott Van Bremer  </a:t>
            </a:r>
          </a:p>
          <a:p>
            <a:r>
              <a:rPr lang="en-US" sz="2400" b="1"/>
              <a:t>Aerodyne Mobile Lab Team: </a:t>
            </a:r>
            <a:r>
              <a:rPr lang="en-US" sz="2400"/>
              <a:t>Megan Claflin, Edward Fortner, Manjula R </a:t>
            </a:r>
            <a:r>
              <a:rPr lang="en-US" sz="2400" err="1"/>
              <a:t>Canagaratna</a:t>
            </a:r>
            <a:r>
              <a:rPr lang="en-US" sz="2400"/>
              <a:t>, Conner Daube, Benjamin </a:t>
            </a:r>
            <a:r>
              <a:rPr lang="en-US" sz="2400" err="1"/>
              <a:t>Werden</a:t>
            </a:r>
            <a:r>
              <a:rPr lang="en-US" sz="2400"/>
              <a:t>, Joseph R </a:t>
            </a:r>
            <a:r>
              <a:rPr lang="en-US" sz="2400" err="1"/>
              <a:t>Roscioli</a:t>
            </a:r>
            <a:r>
              <a:rPr lang="en-US" sz="2400"/>
              <a:t>, Jordan </a:t>
            </a:r>
            <a:r>
              <a:rPr lang="en-US" sz="2400" err="1"/>
              <a:t>Krechmer</a:t>
            </a:r>
            <a:r>
              <a:rPr lang="en-US" sz="2400"/>
              <a:t>, Harald Stark, Scott C. Herndon, Tara Irene </a:t>
            </a:r>
            <a:r>
              <a:rPr lang="en-US" sz="2400" err="1"/>
              <a:t>Yacovitch</a:t>
            </a:r>
            <a:endParaRPr lang="en-US" sz="2400"/>
          </a:p>
        </p:txBody>
      </p:sp>
      <p:sp>
        <p:nvSpPr>
          <p:cNvPr id="2" name="Title 1"/>
          <p:cNvSpPr>
            <a:spLocks noGrp="1"/>
          </p:cNvSpPr>
          <p:nvPr>
            <p:ph type="ctrTitle"/>
          </p:nvPr>
        </p:nvSpPr>
        <p:spPr>
          <a:xfrm>
            <a:off x="170442" y="217753"/>
            <a:ext cx="9477325" cy="1985120"/>
          </a:xfrm>
        </p:spPr>
        <p:txBody>
          <a:bodyPr>
            <a:noAutofit/>
          </a:bodyPr>
          <a:lstStyle/>
          <a:p>
            <a:pPr algn="l"/>
            <a:r>
              <a:rPr lang="en-US" sz="3733" b="1">
                <a:solidFill>
                  <a:srgbClr val="000000"/>
                </a:solidFill>
                <a:latin typeface="Lucida Grande" panose="020B0600040502020204" pitchFamily="34" charset="0"/>
              </a:rPr>
              <a:t>Air Monitoring Research: Science to Inform Policy – </a:t>
            </a:r>
            <a:r>
              <a:rPr lang="en-US" sz="3733">
                <a:solidFill>
                  <a:srgbClr val="000000"/>
                </a:solidFill>
                <a:latin typeface="Lucida Grande" panose="020B0600040502020204" pitchFamily="34" charset="0"/>
              </a:rPr>
              <a:t>Improving Air Quality assessments for fenceline communities</a:t>
            </a:r>
          </a:p>
        </p:txBody>
      </p:sp>
      <p:pic>
        <p:nvPicPr>
          <p:cNvPr id="27" name="Picture 26">
            <a:extLst>
              <a:ext uri="{FF2B5EF4-FFF2-40B4-BE49-F238E27FC236}">
                <a16:creationId xmlns:a16="http://schemas.microsoft.com/office/drawing/2014/main" id="{64272ED2-49CC-F140-951C-F7D322908872}"/>
              </a:ext>
            </a:extLst>
          </p:cNvPr>
          <p:cNvPicPr>
            <a:picLocks noChangeAspect="1"/>
          </p:cNvPicPr>
          <p:nvPr/>
        </p:nvPicPr>
        <p:blipFill rotWithShape="1">
          <a:blip r:embed="rId4"/>
          <a:srcRect t="12123" b="12803"/>
          <a:stretch/>
        </p:blipFill>
        <p:spPr>
          <a:xfrm>
            <a:off x="9371493" y="108878"/>
            <a:ext cx="2650067" cy="902581"/>
          </a:xfrm>
          <a:prstGeom prst="rect">
            <a:avLst/>
          </a:prstGeom>
        </p:spPr>
      </p:pic>
      <p:pic>
        <p:nvPicPr>
          <p:cNvPr id="3" name="Picture 2">
            <a:extLst>
              <a:ext uri="{FF2B5EF4-FFF2-40B4-BE49-F238E27FC236}">
                <a16:creationId xmlns:a16="http://schemas.microsoft.com/office/drawing/2014/main" id="{008F6FC0-119A-6AAC-988E-AB5949C8A65E}"/>
              </a:ext>
            </a:extLst>
          </p:cNvPr>
          <p:cNvPicPr>
            <a:picLocks noChangeAspect="1"/>
          </p:cNvPicPr>
          <p:nvPr/>
        </p:nvPicPr>
        <p:blipFill rotWithShape="1">
          <a:blip r:embed="rId5"/>
          <a:srcRect l="23810" t="30704" r="24230" b="32899"/>
          <a:stretch/>
        </p:blipFill>
        <p:spPr>
          <a:xfrm>
            <a:off x="9647767" y="1077695"/>
            <a:ext cx="2353180" cy="860805"/>
          </a:xfrm>
          <a:prstGeom prst="rect">
            <a:avLst/>
          </a:prstGeom>
        </p:spPr>
      </p:pic>
    </p:spTree>
    <p:extLst>
      <p:ext uri="{BB962C8B-B14F-4D97-AF65-F5344CB8AC3E}">
        <p14:creationId xmlns:p14="http://schemas.microsoft.com/office/powerpoint/2010/main" val="374265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4EDB-D526-F045-8B02-942974CF6FFD}"/>
              </a:ext>
            </a:extLst>
          </p:cNvPr>
          <p:cNvSpPr>
            <a:spLocks noGrp="1"/>
          </p:cNvSpPr>
          <p:nvPr>
            <p:ph type="title"/>
          </p:nvPr>
        </p:nvSpPr>
        <p:spPr/>
        <p:txBody>
          <a:bodyPr>
            <a:normAutofit/>
          </a:bodyPr>
          <a:lstStyle/>
          <a:p>
            <a:r>
              <a:rPr lang="en-US"/>
              <a:t>Where are we falling short with communities?</a:t>
            </a:r>
          </a:p>
        </p:txBody>
      </p:sp>
      <p:sp>
        <p:nvSpPr>
          <p:cNvPr id="4" name="Rectangle 3">
            <a:extLst>
              <a:ext uri="{FF2B5EF4-FFF2-40B4-BE49-F238E27FC236}">
                <a16:creationId xmlns:a16="http://schemas.microsoft.com/office/drawing/2014/main" id="{B2CFFAC0-28A4-BF46-A8D3-E655FEBBC0AA}"/>
              </a:ext>
            </a:extLst>
          </p:cNvPr>
          <p:cNvSpPr/>
          <p:nvPr/>
        </p:nvSpPr>
        <p:spPr>
          <a:xfrm>
            <a:off x="4112891" y="1053974"/>
            <a:ext cx="3934691" cy="2092037"/>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ysClr val="windowText" lastClr="000000"/>
                </a:solidFill>
              </a:rPr>
              <a:t>Air Quality improved </a:t>
            </a:r>
            <a:r>
              <a:rPr lang="en-US" sz="2400">
                <a:solidFill>
                  <a:sysClr val="windowText" lastClr="000000"/>
                </a:solidFill>
              </a:rPr>
              <a:t>significantly across the US since Clean Air Act, but disparities remain.</a:t>
            </a:r>
          </a:p>
        </p:txBody>
      </p:sp>
      <p:sp>
        <p:nvSpPr>
          <p:cNvPr id="5" name="Rectangle 4">
            <a:extLst>
              <a:ext uri="{FF2B5EF4-FFF2-40B4-BE49-F238E27FC236}">
                <a16:creationId xmlns:a16="http://schemas.microsoft.com/office/drawing/2014/main" id="{29EC1506-5B8C-2947-88EF-D7D36EDA1C9E}"/>
              </a:ext>
            </a:extLst>
          </p:cNvPr>
          <p:cNvSpPr/>
          <p:nvPr/>
        </p:nvSpPr>
        <p:spPr>
          <a:xfrm>
            <a:off x="96983" y="2382982"/>
            <a:ext cx="3934691" cy="2092037"/>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ysClr val="windowText" lastClr="000000"/>
                </a:solidFill>
              </a:rPr>
              <a:t>Monitoring Locations</a:t>
            </a:r>
          </a:p>
          <a:p>
            <a:pPr algn="ctr"/>
            <a:r>
              <a:rPr lang="en-US" sz="2400">
                <a:solidFill>
                  <a:sysClr val="windowText" lastClr="000000"/>
                </a:solidFill>
              </a:rPr>
              <a:t>designed to cover a large area not a specific neighborhood</a:t>
            </a:r>
          </a:p>
        </p:txBody>
      </p:sp>
      <p:sp>
        <p:nvSpPr>
          <p:cNvPr id="6" name="Rectangle 5">
            <a:extLst>
              <a:ext uri="{FF2B5EF4-FFF2-40B4-BE49-F238E27FC236}">
                <a16:creationId xmlns:a16="http://schemas.microsoft.com/office/drawing/2014/main" id="{E84E0E99-F5C2-E74F-9372-4B120A6CB631}"/>
              </a:ext>
            </a:extLst>
          </p:cNvPr>
          <p:cNvSpPr/>
          <p:nvPr/>
        </p:nvSpPr>
        <p:spPr>
          <a:xfrm>
            <a:off x="4112891" y="3254286"/>
            <a:ext cx="3934691" cy="2092037"/>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ysClr val="windowText" lastClr="000000"/>
                </a:solidFill>
              </a:rPr>
              <a:t>Air Toxics and HAPs</a:t>
            </a:r>
          </a:p>
          <a:p>
            <a:pPr algn="ctr"/>
            <a:r>
              <a:rPr lang="en-US" sz="2400">
                <a:solidFill>
                  <a:sysClr val="windowText" lastClr="000000"/>
                </a:solidFill>
              </a:rPr>
              <a:t>Less infrastructure and support for measuring specific chemicals of health concern</a:t>
            </a:r>
          </a:p>
        </p:txBody>
      </p:sp>
      <p:sp>
        <p:nvSpPr>
          <p:cNvPr id="7" name="Rectangle 6">
            <a:extLst>
              <a:ext uri="{FF2B5EF4-FFF2-40B4-BE49-F238E27FC236}">
                <a16:creationId xmlns:a16="http://schemas.microsoft.com/office/drawing/2014/main" id="{E515B5AF-2B91-FC4F-A5B7-9D0DCEAE6718}"/>
              </a:ext>
            </a:extLst>
          </p:cNvPr>
          <p:cNvSpPr/>
          <p:nvPr/>
        </p:nvSpPr>
        <p:spPr>
          <a:xfrm>
            <a:off x="8128799" y="2382982"/>
            <a:ext cx="3934691" cy="2092037"/>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ysClr val="windowText" lastClr="000000"/>
                </a:solidFill>
              </a:rPr>
              <a:t>Measurement frequency </a:t>
            </a:r>
          </a:p>
          <a:p>
            <a:pPr algn="ctr"/>
            <a:r>
              <a:rPr lang="en-US" sz="2400">
                <a:solidFill>
                  <a:sysClr val="windowText" lastClr="000000"/>
                </a:solidFill>
              </a:rPr>
              <a:t>Continuous and high time resolution measurements are needed.</a:t>
            </a:r>
          </a:p>
        </p:txBody>
      </p:sp>
      <p:sp>
        <p:nvSpPr>
          <p:cNvPr id="8" name="TextBox 7">
            <a:extLst>
              <a:ext uri="{FF2B5EF4-FFF2-40B4-BE49-F238E27FC236}">
                <a16:creationId xmlns:a16="http://schemas.microsoft.com/office/drawing/2014/main" id="{46FE4492-64DC-A149-A552-FCF86CA81E4E}"/>
              </a:ext>
            </a:extLst>
          </p:cNvPr>
          <p:cNvSpPr txBox="1"/>
          <p:nvPr/>
        </p:nvSpPr>
        <p:spPr>
          <a:xfrm>
            <a:off x="2189019" y="5666510"/>
            <a:ext cx="7647708" cy="830997"/>
          </a:xfrm>
          <a:prstGeom prst="rect">
            <a:avLst/>
          </a:prstGeom>
          <a:solidFill>
            <a:schemeClr val="bg1">
              <a:lumMod val="85000"/>
            </a:schemeClr>
          </a:solidFill>
          <a:ln w="28575">
            <a:solidFill>
              <a:schemeClr val="tx1"/>
            </a:solidFill>
          </a:ln>
        </p:spPr>
        <p:txBody>
          <a:bodyPr wrap="square" rtlCol="0">
            <a:spAutoFit/>
          </a:bodyPr>
          <a:lstStyle/>
          <a:p>
            <a:pPr algn="ctr"/>
            <a:r>
              <a:rPr lang="en-US" sz="2400" b="1"/>
              <a:t>Regulations are set at the federal level and major changes have not been seen since 1996!</a:t>
            </a:r>
          </a:p>
        </p:txBody>
      </p:sp>
    </p:spTree>
    <p:extLst>
      <p:ext uri="{BB962C8B-B14F-4D97-AF65-F5344CB8AC3E}">
        <p14:creationId xmlns:p14="http://schemas.microsoft.com/office/powerpoint/2010/main" val="965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ky, road, outdoor&#10;&#10;Description automatically generated">
            <a:extLst>
              <a:ext uri="{FF2B5EF4-FFF2-40B4-BE49-F238E27FC236}">
                <a16:creationId xmlns:a16="http://schemas.microsoft.com/office/drawing/2014/main" id="{A79FC29A-B1D7-FE42-89EF-44688A67A2E4}"/>
              </a:ext>
            </a:extLst>
          </p:cNvPr>
          <p:cNvPicPr>
            <a:picLocks noChangeAspect="1"/>
          </p:cNvPicPr>
          <p:nvPr/>
        </p:nvPicPr>
        <p:blipFill rotWithShape="1">
          <a:blip r:embed="rId3">
            <a:alphaModFix amt="70000"/>
          </a:blip>
          <a:srcRect b="15625"/>
          <a:stretch/>
        </p:blipFill>
        <p:spPr>
          <a:xfrm>
            <a:off x="0" y="0"/>
            <a:ext cx="12192000" cy="6858000"/>
          </a:xfrm>
          <a:prstGeom prst="rect">
            <a:avLst/>
          </a:prstGeom>
        </p:spPr>
      </p:pic>
      <p:sp>
        <p:nvSpPr>
          <p:cNvPr id="2" name="Title 1">
            <a:extLst>
              <a:ext uri="{FF2B5EF4-FFF2-40B4-BE49-F238E27FC236}">
                <a16:creationId xmlns:a16="http://schemas.microsoft.com/office/drawing/2014/main" id="{B04F9171-A1B6-5245-9EF9-0C025EBBA864}"/>
              </a:ext>
            </a:extLst>
          </p:cNvPr>
          <p:cNvSpPr>
            <a:spLocks noGrp="1"/>
          </p:cNvSpPr>
          <p:nvPr>
            <p:ph type="title"/>
          </p:nvPr>
        </p:nvSpPr>
        <p:spPr>
          <a:xfrm>
            <a:off x="838200" y="365126"/>
            <a:ext cx="10515600" cy="742118"/>
          </a:xfrm>
        </p:spPr>
        <p:txBody>
          <a:bodyPr/>
          <a:lstStyle/>
          <a:p>
            <a:r>
              <a:rPr lang="en-US" b="1" dirty="0"/>
              <a:t>Goals of the HAP-MAP project</a:t>
            </a:r>
          </a:p>
        </p:txBody>
      </p:sp>
      <p:sp>
        <p:nvSpPr>
          <p:cNvPr id="7" name="Rectangle 6">
            <a:extLst>
              <a:ext uri="{FF2B5EF4-FFF2-40B4-BE49-F238E27FC236}">
                <a16:creationId xmlns:a16="http://schemas.microsoft.com/office/drawing/2014/main" id="{5F746491-5241-EA4A-8642-95118DE79B92}"/>
              </a:ext>
            </a:extLst>
          </p:cNvPr>
          <p:cNvSpPr/>
          <p:nvPr/>
        </p:nvSpPr>
        <p:spPr>
          <a:xfrm>
            <a:off x="6680861" y="1107243"/>
            <a:ext cx="5299456" cy="2097024"/>
          </a:xfrm>
          <a:prstGeom prst="rect">
            <a:avLst/>
          </a:prstGeom>
          <a:solidFill>
            <a:schemeClr val="accent6">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a:t>Use state-of-the-art measurement tools to characterize the spatial/chemical/temporal nature of toxic air emissions to </a:t>
            </a:r>
          </a:p>
        </p:txBody>
      </p:sp>
      <p:grpSp>
        <p:nvGrpSpPr>
          <p:cNvPr id="12" name="Group 11">
            <a:extLst>
              <a:ext uri="{FF2B5EF4-FFF2-40B4-BE49-F238E27FC236}">
                <a16:creationId xmlns:a16="http://schemas.microsoft.com/office/drawing/2014/main" id="{422E310C-70C0-EA4B-8867-7DEFBA43BE65}"/>
              </a:ext>
            </a:extLst>
          </p:cNvPr>
          <p:cNvGrpSpPr/>
          <p:nvPr/>
        </p:nvGrpSpPr>
        <p:grpSpPr>
          <a:xfrm>
            <a:off x="244332" y="1107243"/>
            <a:ext cx="6372352" cy="2097024"/>
            <a:chOff x="183249" y="915776"/>
            <a:chExt cx="4779264" cy="1572768"/>
          </a:xfrm>
        </p:grpSpPr>
        <p:sp>
          <p:nvSpPr>
            <p:cNvPr id="8" name="Left Arrow 7">
              <a:extLst>
                <a:ext uri="{FF2B5EF4-FFF2-40B4-BE49-F238E27FC236}">
                  <a16:creationId xmlns:a16="http://schemas.microsoft.com/office/drawing/2014/main" id="{42817A25-449B-6249-959D-9229F659EC30}"/>
                </a:ext>
              </a:extLst>
            </p:cNvPr>
            <p:cNvSpPr/>
            <p:nvPr/>
          </p:nvSpPr>
          <p:spPr>
            <a:xfrm>
              <a:off x="4157841" y="1360784"/>
              <a:ext cx="804672" cy="682752"/>
            </a:xfrm>
            <a:prstGeom prst="leftArrow">
              <a:avLst/>
            </a:prstGeom>
            <a:gradFill flip="none" rotWithShape="1">
              <a:gsLst>
                <a:gs pos="0">
                  <a:schemeClr val="accent6">
                    <a:lumMod val="20000"/>
                    <a:lumOff val="80000"/>
                  </a:schemeClr>
                </a:gs>
                <a:gs pos="100000">
                  <a:schemeClr val="accent2">
                    <a:lumMod val="60000"/>
                    <a:lumOff val="40000"/>
                  </a:schemeClr>
                </a:gs>
              </a:gsLst>
              <a:lin ang="108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BC1EEE0A-04D4-5E45-8E52-43D9610A4B62}"/>
                </a:ext>
              </a:extLst>
            </p:cNvPr>
            <p:cNvSpPr/>
            <p:nvPr/>
          </p:nvSpPr>
          <p:spPr>
            <a:xfrm>
              <a:off x="183249" y="915776"/>
              <a:ext cx="3974592" cy="1572768"/>
            </a:xfrm>
            <a:prstGeom prst="rect">
              <a:avLst/>
            </a:prstGeom>
            <a:solidFill>
              <a:schemeClr val="accent2">
                <a:lumMod val="40000"/>
                <a:lumOff val="60000"/>
              </a:schemeClr>
            </a:solid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a:t>Improve our assessment of air pollution exposure and cumulative risk for fenceline communities </a:t>
              </a:r>
            </a:p>
          </p:txBody>
        </p:sp>
      </p:grpSp>
      <p:sp>
        <p:nvSpPr>
          <p:cNvPr id="10" name="TextBox 9">
            <a:extLst>
              <a:ext uri="{FF2B5EF4-FFF2-40B4-BE49-F238E27FC236}">
                <a16:creationId xmlns:a16="http://schemas.microsoft.com/office/drawing/2014/main" id="{894E660A-6A6F-FC40-A48D-2AA386E32143}"/>
              </a:ext>
            </a:extLst>
          </p:cNvPr>
          <p:cNvSpPr txBox="1"/>
          <p:nvPr/>
        </p:nvSpPr>
        <p:spPr>
          <a:xfrm>
            <a:off x="4424709" y="6253038"/>
            <a:ext cx="2903176" cy="461665"/>
          </a:xfrm>
          <a:prstGeom prst="rect">
            <a:avLst/>
          </a:prstGeom>
          <a:solidFill>
            <a:schemeClr val="bg1">
              <a:lumMod val="85000"/>
            </a:schemeClr>
          </a:solidFill>
        </p:spPr>
        <p:txBody>
          <a:bodyPr wrap="square" rtlCol="0">
            <a:spAutoFit/>
          </a:bodyPr>
          <a:lstStyle/>
          <a:p>
            <a:pPr algn="ctr"/>
            <a:r>
              <a:rPr lang="en-US" sz="2400"/>
              <a:t>Monroe Refinery</a:t>
            </a:r>
          </a:p>
        </p:txBody>
      </p:sp>
      <p:sp>
        <p:nvSpPr>
          <p:cNvPr id="11" name="TextBox 10">
            <a:extLst>
              <a:ext uri="{FF2B5EF4-FFF2-40B4-BE49-F238E27FC236}">
                <a16:creationId xmlns:a16="http://schemas.microsoft.com/office/drawing/2014/main" id="{E2E13F77-BD11-E14D-953C-D69F6EBA917F}"/>
              </a:ext>
            </a:extLst>
          </p:cNvPr>
          <p:cNvSpPr txBox="1"/>
          <p:nvPr/>
        </p:nvSpPr>
        <p:spPr>
          <a:xfrm>
            <a:off x="3121152" y="5987893"/>
            <a:ext cx="9070848" cy="830997"/>
          </a:xfrm>
          <a:prstGeom prst="rect">
            <a:avLst/>
          </a:prstGeom>
          <a:solidFill>
            <a:schemeClr val="bg1"/>
          </a:solidFill>
          <a:ln w="19050">
            <a:solidFill>
              <a:schemeClr val="tx1"/>
            </a:solidFill>
          </a:ln>
        </p:spPr>
        <p:txBody>
          <a:bodyPr wrap="square" rtlCol="0">
            <a:spAutoFit/>
          </a:bodyPr>
          <a:lstStyle/>
          <a:p>
            <a:r>
              <a:rPr lang="en-US" sz="2400"/>
              <a:t>Regulatory measurements and models are inadequate to properly assess human health risk for fenceline communities</a:t>
            </a:r>
          </a:p>
        </p:txBody>
      </p:sp>
    </p:spTree>
    <p:extLst>
      <p:ext uri="{BB962C8B-B14F-4D97-AF65-F5344CB8AC3E}">
        <p14:creationId xmlns:p14="http://schemas.microsoft.com/office/powerpoint/2010/main" val="252656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02333-6B14-5C40-9EB0-7B5509C715F4}"/>
              </a:ext>
            </a:extLst>
          </p:cNvPr>
          <p:cNvSpPr/>
          <p:nvPr/>
        </p:nvSpPr>
        <p:spPr>
          <a:xfrm>
            <a:off x="0" y="6057488"/>
            <a:ext cx="2505205" cy="800513"/>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pic>
        <p:nvPicPr>
          <p:cNvPr id="6" name="Picture 5" descr="A picture containing text, indoor, working, table&#10;&#10;Description automatically generated">
            <a:extLst>
              <a:ext uri="{FF2B5EF4-FFF2-40B4-BE49-F238E27FC236}">
                <a16:creationId xmlns:a16="http://schemas.microsoft.com/office/drawing/2014/main" id="{30AAD17C-6D03-5645-B5C2-0A846E65451C}"/>
              </a:ext>
            </a:extLst>
          </p:cNvPr>
          <p:cNvPicPr>
            <a:picLocks noChangeAspect="1"/>
          </p:cNvPicPr>
          <p:nvPr/>
        </p:nvPicPr>
        <p:blipFill>
          <a:blip r:embed="rId3"/>
          <a:stretch>
            <a:fillRect/>
          </a:stretch>
        </p:blipFill>
        <p:spPr>
          <a:xfrm>
            <a:off x="180154" y="1082798"/>
            <a:ext cx="4921663" cy="3691247"/>
          </a:xfrm>
          <a:prstGeom prst="rect">
            <a:avLst/>
          </a:prstGeom>
        </p:spPr>
      </p:pic>
      <p:sp>
        <p:nvSpPr>
          <p:cNvPr id="4" name="Title 3">
            <a:extLst>
              <a:ext uri="{FF2B5EF4-FFF2-40B4-BE49-F238E27FC236}">
                <a16:creationId xmlns:a16="http://schemas.microsoft.com/office/drawing/2014/main" id="{C14ABED8-2B27-C74A-9F96-AA08CDB6B922}"/>
              </a:ext>
            </a:extLst>
          </p:cNvPr>
          <p:cNvSpPr>
            <a:spLocks noGrp="1"/>
          </p:cNvSpPr>
          <p:nvPr>
            <p:ph type="title"/>
          </p:nvPr>
        </p:nvSpPr>
        <p:spPr>
          <a:xfrm>
            <a:off x="180155" y="-4390"/>
            <a:ext cx="11594311" cy="833179"/>
          </a:xfrm>
        </p:spPr>
        <p:txBody>
          <a:bodyPr/>
          <a:lstStyle/>
          <a:p>
            <a:r>
              <a:rPr lang="en-US"/>
              <a:t>Framework of HAP-MAP project</a:t>
            </a:r>
          </a:p>
        </p:txBody>
      </p:sp>
      <p:sp>
        <p:nvSpPr>
          <p:cNvPr id="7" name="Rectangle 6">
            <a:extLst>
              <a:ext uri="{FF2B5EF4-FFF2-40B4-BE49-F238E27FC236}">
                <a16:creationId xmlns:a16="http://schemas.microsoft.com/office/drawing/2014/main" id="{9F8800E1-EAF1-004A-9C1A-D7DBCDBF18DD}"/>
              </a:ext>
            </a:extLst>
          </p:cNvPr>
          <p:cNvSpPr/>
          <p:nvPr/>
        </p:nvSpPr>
        <p:spPr>
          <a:xfrm>
            <a:off x="180155" y="828791"/>
            <a:ext cx="4921661" cy="1071261"/>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rPr>
              <a:t>Fixed Site </a:t>
            </a:r>
            <a:r>
              <a:rPr lang="en-US" sz="2400">
                <a:solidFill>
                  <a:schemeClr val="tx1"/>
                </a:solidFill>
              </a:rPr>
              <a:t>– @ Widener Univ.</a:t>
            </a:r>
          </a:p>
          <a:p>
            <a:pPr algn="ctr"/>
            <a:r>
              <a:rPr lang="en-US" sz="2133">
                <a:solidFill>
                  <a:schemeClr val="tx1"/>
                </a:solidFill>
              </a:rPr>
              <a:t>high time resolution: VOCs, HAPs, PM composition, Metals</a:t>
            </a:r>
          </a:p>
        </p:txBody>
      </p:sp>
      <p:sp>
        <p:nvSpPr>
          <p:cNvPr id="9" name="Rectangle 8">
            <a:extLst>
              <a:ext uri="{FF2B5EF4-FFF2-40B4-BE49-F238E27FC236}">
                <a16:creationId xmlns:a16="http://schemas.microsoft.com/office/drawing/2014/main" id="{BEF5E560-8C4E-D346-8D80-5BB4ED807962}"/>
              </a:ext>
            </a:extLst>
          </p:cNvPr>
          <p:cNvSpPr/>
          <p:nvPr/>
        </p:nvSpPr>
        <p:spPr>
          <a:xfrm>
            <a:off x="268849" y="5288203"/>
            <a:ext cx="3449411" cy="1146272"/>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rPr>
              <a:t>Low-cost Sensors</a:t>
            </a:r>
          </a:p>
          <a:p>
            <a:pPr algn="ctr"/>
            <a:r>
              <a:rPr lang="en-US" sz="2133">
                <a:solidFill>
                  <a:schemeClr val="tx1"/>
                </a:solidFill>
              </a:rPr>
              <a:t>PM</a:t>
            </a:r>
            <a:r>
              <a:rPr lang="en-US" sz="2133" baseline="-25000">
                <a:solidFill>
                  <a:schemeClr val="tx1"/>
                </a:solidFill>
              </a:rPr>
              <a:t>1</a:t>
            </a:r>
            <a:r>
              <a:rPr lang="en-US" sz="2133">
                <a:solidFill>
                  <a:schemeClr val="tx1"/>
                </a:solidFill>
              </a:rPr>
              <a:t>, PM</a:t>
            </a:r>
            <a:r>
              <a:rPr lang="en-US" sz="2133" baseline="-25000">
                <a:solidFill>
                  <a:schemeClr val="tx1"/>
                </a:solidFill>
              </a:rPr>
              <a:t>2.5</a:t>
            </a:r>
            <a:r>
              <a:rPr lang="en-US" sz="2133">
                <a:solidFill>
                  <a:schemeClr val="tx1"/>
                </a:solidFill>
              </a:rPr>
              <a:t>, PM</a:t>
            </a:r>
            <a:r>
              <a:rPr lang="en-US" sz="2133" baseline="-25000">
                <a:solidFill>
                  <a:schemeClr val="tx1"/>
                </a:solidFill>
              </a:rPr>
              <a:t>10</a:t>
            </a:r>
          </a:p>
        </p:txBody>
      </p:sp>
      <p:pic>
        <p:nvPicPr>
          <p:cNvPr id="13" name="Picture 12" descr="A group of people posing for a photo in front of a truck&#10;&#10;Description automatically generated">
            <a:extLst>
              <a:ext uri="{FF2B5EF4-FFF2-40B4-BE49-F238E27FC236}">
                <a16:creationId xmlns:a16="http://schemas.microsoft.com/office/drawing/2014/main" id="{6774BC33-A5C2-914A-AD4D-8F4EDFC9E59F}"/>
              </a:ext>
            </a:extLst>
          </p:cNvPr>
          <p:cNvPicPr>
            <a:picLocks noChangeAspect="1"/>
          </p:cNvPicPr>
          <p:nvPr/>
        </p:nvPicPr>
        <p:blipFill>
          <a:blip r:embed="rId4"/>
          <a:stretch>
            <a:fillRect/>
          </a:stretch>
        </p:blipFill>
        <p:spPr>
          <a:xfrm>
            <a:off x="6702471" y="1380255"/>
            <a:ext cx="5143500" cy="3429000"/>
          </a:xfrm>
          <a:prstGeom prst="rect">
            <a:avLst/>
          </a:prstGeom>
        </p:spPr>
      </p:pic>
      <p:sp>
        <p:nvSpPr>
          <p:cNvPr id="8" name="Rectangle 7">
            <a:extLst>
              <a:ext uri="{FF2B5EF4-FFF2-40B4-BE49-F238E27FC236}">
                <a16:creationId xmlns:a16="http://schemas.microsoft.com/office/drawing/2014/main" id="{52E95D6E-81C8-DC4F-ABBF-EEECA4C70191}"/>
              </a:ext>
            </a:extLst>
          </p:cNvPr>
          <p:cNvSpPr/>
          <p:nvPr/>
        </p:nvSpPr>
        <p:spPr>
          <a:xfrm>
            <a:off x="6726241" y="828790"/>
            <a:ext cx="5103897" cy="1071263"/>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rPr>
              <a:t>Aerodyne Mobile Laboratory – </a:t>
            </a:r>
            <a:r>
              <a:rPr lang="en-US" sz="2133">
                <a:solidFill>
                  <a:schemeClr val="tx1"/>
                </a:solidFill>
              </a:rPr>
              <a:t>spatial VOCs, HAPs, PM composition</a:t>
            </a:r>
          </a:p>
        </p:txBody>
      </p:sp>
      <p:sp>
        <p:nvSpPr>
          <p:cNvPr id="16" name="TextBox 15">
            <a:extLst>
              <a:ext uri="{FF2B5EF4-FFF2-40B4-BE49-F238E27FC236}">
                <a16:creationId xmlns:a16="http://schemas.microsoft.com/office/drawing/2014/main" id="{3B9B6A31-577B-CF4A-803D-DF30E21A0B35}"/>
              </a:ext>
            </a:extLst>
          </p:cNvPr>
          <p:cNvSpPr txBox="1"/>
          <p:nvPr/>
        </p:nvSpPr>
        <p:spPr>
          <a:xfrm>
            <a:off x="4889607" y="5832826"/>
            <a:ext cx="7168271" cy="830997"/>
          </a:xfrm>
          <a:prstGeom prst="rect">
            <a:avLst/>
          </a:prstGeom>
          <a:solidFill>
            <a:schemeClr val="accent6">
              <a:lumMod val="20000"/>
              <a:lumOff val="80000"/>
            </a:schemeClr>
          </a:solidFill>
          <a:ln>
            <a:solidFill>
              <a:schemeClr val="tx1"/>
            </a:solidFill>
          </a:ln>
        </p:spPr>
        <p:txBody>
          <a:bodyPr wrap="square" rtlCol="0">
            <a:spAutoFit/>
          </a:bodyPr>
          <a:lstStyle/>
          <a:p>
            <a:r>
              <a:rPr lang="en-US" sz="2400" b="1"/>
              <a:t>Collaboration with: </a:t>
            </a:r>
            <a:r>
              <a:rPr lang="en-US" sz="2400"/>
              <a:t>Widener University, Several community-based organizations, and PA-DEP</a:t>
            </a:r>
          </a:p>
        </p:txBody>
      </p:sp>
      <p:grpSp>
        <p:nvGrpSpPr>
          <p:cNvPr id="28" name="Group 27">
            <a:extLst>
              <a:ext uri="{FF2B5EF4-FFF2-40B4-BE49-F238E27FC236}">
                <a16:creationId xmlns:a16="http://schemas.microsoft.com/office/drawing/2014/main" id="{09074DF8-A376-AD4E-91C6-3668F1464E84}"/>
              </a:ext>
            </a:extLst>
          </p:cNvPr>
          <p:cNvGrpSpPr/>
          <p:nvPr/>
        </p:nvGrpSpPr>
        <p:grpSpPr>
          <a:xfrm>
            <a:off x="2640986" y="1900053"/>
            <a:ext cx="6806645" cy="3374809"/>
            <a:chOff x="1980739" y="1425039"/>
            <a:chExt cx="5104984" cy="2531107"/>
          </a:xfrm>
        </p:grpSpPr>
        <p:sp>
          <p:nvSpPr>
            <p:cNvPr id="17" name="Rectangle 16">
              <a:extLst>
                <a:ext uri="{FF2B5EF4-FFF2-40B4-BE49-F238E27FC236}">
                  <a16:creationId xmlns:a16="http://schemas.microsoft.com/office/drawing/2014/main" id="{19DB8513-03B9-5B4A-8011-3AF3B9E943C8}"/>
                </a:ext>
              </a:extLst>
            </p:cNvPr>
            <p:cNvSpPr/>
            <p:nvPr/>
          </p:nvSpPr>
          <p:spPr>
            <a:xfrm>
              <a:off x="2693692" y="2044041"/>
              <a:ext cx="4027741" cy="1674421"/>
            </a:xfrm>
            <a:prstGeom prst="rect">
              <a:avLst/>
            </a:prstGeom>
            <a:solidFill>
              <a:schemeClr val="accent2">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Integrate measurements into </a:t>
              </a:r>
              <a:r>
                <a:rPr lang="en-US" sz="2400" b="1"/>
                <a:t>Cumulative Risk Assessment </a:t>
              </a:r>
              <a:r>
                <a:rPr lang="en-US" sz="2400"/>
                <a:t>Framework to assess </a:t>
              </a:r>
              <a:r>
                <a:rPr lang="en-US" sz="2400" b="1"/>
                <a:t>neighborhood level risk</a:t>
              </a:r>
            </a:p>
          </p:txBody>
        </p:sp>
        <p:cxnSp>
          <p:nvCxnSpPr>
            <p:cNvPr id="21" name="Straight Arrow Connector 20">
              <a:extLst>
                <a:ext uri="{FF2B5EF4-FFF2-40B4-BE49-F238E27FC236}">
                  <a16:creationId xmlns:a16="http://schemas.microsoft.com/office/drawing/2014/main" id="{7B54E6F2-A961-774A-9597-36C2B3244892}"/>
                </a:ext>
              </a:extLst>
            </p:cNvPr>
            <p:cNvCxnSpPr>
              <a:stCxn id="7" idx="2"/>
            </p:cNvCxnSpPr>
            <p:nvPr/>
          </p:nvCxnSpPr>
          <p:spPr>
            <a:xfrm>
              <a:off x="1980739" y="1425039"/>
              <a:ext cx="714960" cy="62488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F6027D4E-3622-B343-96E9-03A5B189E09E}"/>
                </a:ext>
              </a:extLst>
            </p:cNvPr>
            <p:cNvCxnSpPr>
              <a:cxnSpLocks/>
            </p:cNvCxnSpPr>
            <p:nvPr/>
          </p:nvCxnSpPr>
          <p:spPr>
            <a:xfrm flipH="1">
              <a:off x="6521050" y="1425039"/>
              <a:ext cx="564673" cy="619002"/>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E975482-E1E4-8846-A66D-D2443E10EEA2}"/>
                </a:ext>
              </a:extLst>
            </p:cNvPr>
            <p:cNvCxnSpPr>
              <a:cxnSpLocks/>
            </p:cNvCxnSpPr>
            <p:nvPr/>
          </p:nvCxnSpPr>
          <p:spPr>
            <a:xfrm flipV="1">
              <a:off x="2729256" y="3718462"/>
              <a:ext cx="999596" cy="23768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33184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3431-961C-834D-8E8D-E48480EF4AA3}"/>
              </a:ext>
            </a:extLst>
          </p:cNvPr>
          <p:cNvSpPr>
            <a:spLocks noGrp="1"/>
          </p:cNvSpPr>
          <p:nvPr>
            <p:ph type="title"/>
          </p:nvPr>
        </p:nvSpPr>
        <p:spPr>
          <a:xfrm>
            <a:off x="894498" y="-6349"/>
            <a:ext cx="10515600" cy="1325563"/>
          </a:xfrm>
        </p:spPr>
        <p:txBody>
          <a:bodyPr/>
          <a:lstStyle/>
          <a:p>
            <a:r>
              <a:rPr lang="en-US" dirty="0"/>
              <a:t>Fixed Site at Widener University</a:t>
            </a:r>
          </a:p>
        </p:txBody>
      </p:sp>
      <p:sp>
        <p:nvSpPr>
          <p:cNvPr id="3" name="Content Placeholder 2">
            <a:extLst>
              <a:ext uri="{FF2B5EF4-FFF2-40B4-BE49-F238E27FC236}">
                <a16:creationId xmlns:a16="http://schemas.microsoft.com/office/drawing/2014/main" id="{1A9D7133-C6A9-DF40-8365-294C78FF6E9D}"/>
              </a:ext>
            </a:extLst>
          </p:cNvPr>
          <p:cNvSpPr>
            <a:spLocks noGrp="1"/>
          </p:cNvSpPr>
          <p:nvPr>
            <p:ph idx="1"/>
          </p:nvPr>
        </p:nvSpPr>
        <p:spPr>
          <a:xfrm>
            <a:off x="324279" y="978086"/>
            <a:ext cx="11656039" cy="1074065"/>
          </a:xfrm>
        </p:spPr>
        <p:txBody>
          <a:bodyPr>
            <a:normAutofit/>
          </a:bodyPr>
          <a:lstStyle/>
          <a:p>
            <a:r>
              <a:rPr lang="en-US"/>
              <a:t>Instruments to Measure PM composition, toxic VOCs, and many other compounds.</a:t>
            </a:r>
          </a:p>
        </p:txBody>
      </p:sp>
      <p:pic>
        <p:nvPicPr>
          <p:cNvPr id="5" name="Picture 4" descr="A picture containing text, indoor, window, desk&#10;&#10;Description automatically generated">
            <a:extLst>
              <a:ext uri="{FF2B5EF4-FFF2-40B4-BE49-F238E27FC236}">
                <a16:creationId xmlns:a16="http://schemas.microsoft.com/office/drawing/2014/main" id="{DD510441-A76B-134E-853F-1BC948EF99AC}"/>
              </a:ext>
            </a:extLst>
          </p:cNvPr>
          <p:cNvPicPr>
            <a:picLocks noChangeAspect="1"/>
          </p:cNvPicPr>
          <p:nvPr/>
        </p:nvPicPr>
        <p:blipFill>
          <a:blip r:embed="rId2"/>
          <a:stretch>
            <a:fillRect/>
          </a:stretch>
        </p:blipFill>
        <p:spPr>
          <a:xfrm>
            <a:off x="324279" y="2249993"/>
            <a:ext cx="6380117" cy="4253412"/>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9014A0E5-BC47-5640-BD8F-CB04D43080A9}"/>
              </a:ext>
            </a:extLst>
          </p:cNvPr>
          <p:cNvPicPr>
            <a:picLocks noChangeAspect="1"/>
          </p:cNvPicPr>
          <p:nvPr/>
        </p:nvPicPr>
        <p:blipFill>
          <a:blip r:embed="rId3"/>
          <a:stretch>
            <a:fillRect/>
          </a:stretch>
        </p:blipFill>
        <p:spPr>
          <a:xfrm rot="5400000">
            <a:off x="6472169" y="2642034"/>
            <a:ext cx="4459953" cy="3344965"/>
          </a:xfrm>
          <a:prstGeom prst="rect">
            <a:avLst/>
          </a:prstGeom>
        </p:spPr>
      </p:pic>
      <p:sp>
        <p:nvSpPr>
          <p:cNvPr id="8" name="TextBox 7">
            <a:extLst>
              <a:ext uri="{FF2B5EF4-FFF2-40B4-BE49-F238E27FC236}">
                <a16:creationId xmlns:a16="http://schemas.microsoft.com/office/drawing/2014/main" id="{9C0EFB8D-4043-4743-9DFA-2985A88BE014}"/>
              </a:ext>
            </a:extLst>
          </p:cNvPr>
          <p:cNvSpPr txBox="1"/>
          <p:nvPr/>
        </p:nvSpPr>
        <p:spPr>
          <a:xfrm>
            <a:off x="7337182" y="5503818"/>
            <a:ext cx="2851847" cy="830997"/>
          </a:xfrm>
          <a:prstGeom prst="rect">
            <a:avLst/>
          </a:prstGeom>
          <a:solidFill>
            <a:srgbClr val="FFFFFF"/>
          </a:solidFill>
        </p:spPr>
        <p:txBody>
          <a:bodyPr wrap="square" rtlCol="0">
            <a:spAutoFit/>
          </a:bodyPr>
          <a:lstStyle/>
          <a:p>
            <a:r>
              <a:rPr lang="en-US" sz="2400"/>
              <a:t>Particles on Filters for lab analysis</a:t>
            </a:r>
          </a:p>
        </p:txBody>
      </p:sp>
    </p:spTree>
    <p:extLst>
      <p:ext uri="{BB962C8B-B14F-4D97-AF65-F5344CB8AC3E}">
        <p14:creationId xmlns:p14="http://schemas.microsoft.com/office/powerpoint/2010/main" val="429389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C720-B6C6-734B-BE95-093D9EC0211B}"/>
              </a:ext>
            </a:extLst>
          </p:cNvPr>
          <p:cNvSpPr>
            <a:spLocks noGrp="1"/>
          </p:cNvSpPr>
          <p:nvPr>
            <p:ph type="title"/>
          </p:nvPr>
        </p:nvSpPr>
        <p:spPr>
          <a:xfrm>
            <a:off x="163729" y="-26816"/>
            <a:ext cx="11092107" cy="1087044"/>
          </a:xfrm>
        </p:spPr>
        <p:txBody>
          <a:bodyPr>
            <a:normAutofit/>
          </a:bodyPr>
          <a:lstStyle/>
          <a:p>
            <a:pPr algn="ctr"/>
            <a:r>
              <a:rPr lang="en-US" dirty="0"/>
              <a:t>PM</a:t>
            </a:r>
            <a:r>
              <a:rPr lang="en-US" baseline="-25000" dirty="0"/>
              <a:t>1,2.5,10</a:t>
            </a:r>
            <a:r>
              <a:rPr lang="en-US" dirty="0"/>
              <a:t> monitoring with Quant-AQ monitors</a:t>
            </a:r>
          </a:p>
        </p:txBody>
      </p:sp>
      <p:sp>
        <p:nvSpPr>
          <p:cNvPr id="3" name="Content Placeholder 2">
            <a:extLst>
              <a:ext uri="{FF2B5EF4-FFF2-40B4-BE49-F238E27FC236}">
                <a16:creationId xmlns:a16="http://schemas.microsoft.com/office/drawing/2014/main" id="{9211E0DC-9B61-3349-A221-38914E25EB51}"/>
              </a:ext>
            </a:extLst>
          </p:cNvPr>
          <p:cNvSpPr>
            <a:spLocks noGrp="1"/>
          </p:cNvSpPr>
          <p:nvPr>
            <p:ph idx="1"/>
          </p:nvPr>
        </p:nvSpPr>
        <p:spPr>
          <a:xfrm>
            <a:off x="2327565" y="5867553"/>
            <a:ext cx="9652753" cy="1047392"/>
          </a:xfrm>
        </p:spPr>
        <p:txBody>
          <a:bodyPr>
            <a:normAutofit/>
          </a:bodyPr>
          <a:lstStyle/>
          <a:p>
            <a:pPr marL="0" indent="0">
              <a:buNone/>
            </a:pPr>
            <a:r>
              <a:rPr lang="en-US"/>
              <a:t>Have 1+ years of data for a detailed look at PM in the area and more to come with new studies!</a:t>
            </a:r>
          </a:p>
        </p:txBody>
      </p:sp>
      <p:pic>
        <p:nvPicPr>
          <p:cNvPr id="7" name="Picture 6" descr="A picture containing grass, outdoor, sky, sport&#10;&#10;Description automatically generated">
            <a:extLst>
              <a:ext uri="{FF2B5EF4-FFF2-40B4-BE49-F238E27FC236}">
                <a16:creationId xmlns:a16="http://schemas.microsoft.com/office/drawing/2014/main" id="{96F71B95-CDB8-EE41-A5B0-694C95F8E98B}"/>
              </a:ext>
            </a:extLst>
          </p:cNvPr>
          <p:cNvPicPr>
            <a:picLocks noChangeAspect="1"/>
          </p:cNvPicPr>
          <p:nvPr/>
        </p:nvPicPr>
        <p:blipFill>
          <a:blip r:embed="rId2"/>
          <a:stretch>
            <a:fillRect/>
          </a:stretch>
        </p:blipFill>
        <p:spPr>
          <a:xfrm>
            <a:off x="163730" y="945699"/>
            <a:ext cx="4879583" cy="3659687"/>
          </a:xfrm>
          <a:prstGeom prst="rect">
            <a:avLst/>
          </a:prstGeom>
        </p:spPr>
      </p:pic>
      <p:pic>
        <p:nvPicPr>
          <p:cNvPr id="9" name="Picture 8">
            <a:extLst>
              <a:ext uri="{FF2B5EF4-FFF2-40B4-BE49-F238E27FC236}">
                <a16:creationId xmlns:a16="http://schemas.microsoft.com/office/drawing/2014/main" id="{346D1440-6049-CC46-BBEB-5B24BC0D82FD}"/>
              </a:ext>
            </a:extLst>
          </p:cNvPr>
          <p:cNvPicPr>
            <a:picLocks noChangeAspect="1"/>
          </p:cNvPicPr>
          <p:nvPr/>
        </p:nvPicPr>
        <p:blipFill>
          <a:blip r:embed="rId3"/>
          <a:stretch>
            <a:fillRect/>
          </a:stretch>
        </p:blipFill>
        <p:spPr>
          <a:xfrm rot="5400000">
            <a:off x="3106313" y="1941563"/>
            <a:ext cx="4088679" cy="3066508"/>
          </a:xfrm>
          <a:prstGeom prst="rect">
            <a:avLst/>
          </a:prstGeom>
        </p:spPr>
      </p:pic>
      <p:pic>
        <p:nvPicPr>
          <p:cNvPr id="11" name="Picture 10" descr="A picture containing outdoor&#10;&#10;Description automatically generated">
            <a:extLst>
              <a:ext uri="{FF2B5EF4-FFF2-40B4-BE49-F238E27FC236}">
                <a16:creationId xmlns:a16="http://schemas.microsoft.com/office/drawing/2014/main" id="{D570A6BA-D831-534F-976C-FB516401499C}"/>
              </a:ext>
            </a:extLst>
          </p:cNvPr>
          <p:cNvPicPr>
            <a:picLocks noChangeAspect="1"/>
          </p:cNvPicPr>
          <p:nvPr/>
        </p:nvPicPr>
        <p:blipFill>
          <a:blip r:embed="rId4"/>
          <a:stretch>
            <a:fillRect/>
          </a:stretch>
        </p:blipFill>
        <p:spPr>
          <a:xfrm rot="5400000">
            <a:off x="5569151" y="1456783"/>
            <a:ext cx="4088676" cy="3066507"/>
          </a:xfrm>
          <a:prstGeom prst="rect">
            <a:avLst/>
          </a:prstGeom>
        </p:spPr>
      </p:pic>
      <p:pic>
        <p:nvPicPr>
          <p:cNvPr id="5" name="Picture 4" descr="A picture containing person, building&#10;&#10;Description automatically generated">
            <a:extLst>
              <a:ext uri="{FF2B5EF4-FFF2-40B4-BE49-F238E27FC236}">
                <a16:creationId xmlns:a16="http://schemas.microsoft.com/office/drawing/2014/main" id="{0944DEE3-8B7D-ED43-A54B-2186B9BADDA4}"/>
              </a:ext>
            </a:extLst>
          </p:cNvPr>
          <p:cNvPicPr>
            <a:picLocks noChangeAspect="1"/>
          </p:cNvPicPr>
          <p:nvPr/>
        </p:nvPicPr>
        <p:blipFill>
          <a:blip r:embed="rId5"/>
          <a:stretch>
            <a:fillRect/>
          </a:stretch>
        </p:blipFill>
        <p:spPr>
          <a:xfrm>
            <a:off x="8803358" y="1609413"/>
            <a:ext cx="2452479" cy="4088675"/>
          </a:xfrm>
          <a:prstGeom prst="rect">
            <a:avLst/>
          </a:prstGeom>
        </p:spPr>
      </p:pic>
    </p:spTree>
    <p:extLst>
      <p:ext uri="{BB962C8B-B14F-4D97-AF65-F5344CB8AC3E}">
        <p14:creationId xmlns:p14="http://schemas.microsoft.com/office/powerpoint/2010/main" val="363880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ruck parked on the side of a road&#10;&#10;Description automatically generated with low confidence">
            <a:extLst>
              <a:ext uri="{FF2B5EF4-FFF2-40B4-BE49-F238E27FC236}">
                <a16:creationId xmlns:a16="http://schemas.microsoft.com/office/drawing/2014/main" id="{A2082542-06B4-2841-A84C-56E6AB3A709C}"/>
              </a:ext>
            </a:extLst>
          </p:cNvPr>
          <p:cNvPicPr>
            <a:picLocks noChangeAspect="1"/>
          </p:cNvPicPr>
          <p:nvPr/>
        </p:nvPicPr>
        <p:blipFill rotWithShape="1">
          <a:blip r:embed="rId3"/>
          <a:srcRect b="25000"/>
          <a:stretch/>
        </p:blipFill>
        <p:spPr>
          <a:xfrm>
            <a:off x="0" y="0"/>
            <a:ext cx="12192000" cy="6858000"/>
          </a:xfrm>
          <a:prstGeom prst="rect">
            <a:avLst/>
          </a:prstGeom>
        </p:spPr>
      </p:pic>
      <p:sp>
        <p:nvSpPr>
          <p:cNvPr id="2" name="Title 1">
            <a:extLst>
              <a:ext uri="{FF2B5EF4-FFF2-40B4-BE49-F238E27FC236}">
                <a16:creationId xmlns:a16="http://schemas.microsoft.com/office/drawing/2014/main" id="{99E983E4-7A25-0C44-9C7C-501B048C0099}"/>
              </a:ext>
            </a:extLst>
          </p:cNvPr>
          <p:cNvSpPr>
            <a:spLocks noGrp="1"/>
          </p:cNvSpPr>
          <p:nvPr>
            <p:ph type="title"/>
          </p:nvPr>
        </p:nvSpPr>
        <p:spPr>
          <a:xfrm>
            <a:off x="4876800" y="112520"/>
            <a:ext cx="7103517" cy="740920"/>
          </a:xfrm>
        </p:spPr>
        <p:txBody>
          <a:bodyPr>
            <a:normAutofit/>
          </a:bodyPr>
          <a:lstStyle/>
          <a:p>
            <a:r>
              <a:rPr lang="en-US">
                <a:solidFill>
                  <a:schemeClr val="bg1"/>
                </a:solidFill>
              </a:rPr>
              <a:t>Mobile Measurements</a:t>
            </a:r>
          </a:p>
        </p:txBody>
      </p:sp>
      <p:sp>
        <p:nvSpPr>
          <p:cNvPr id="3" name="Content Placeholder 2">
            <a:extLst>
              <a:ext uri="{FF2B5EF4-FFF2-40B4-BE49-F238E27FC236}">
                <a16:creationId xmlns:a16="http://schemas.microsoft.com/office/drawing/2014/main" id="{E56D8877-3780-124E-A8BE-A5745CE09B8B}"/>
              </a:ext>
            </a:extLst>
          </p:cNvPr>
          <p:cNvSpPr>
            <a:spLocks noGrp="1"/>
          </p:cNvSpPr>
          <p:nvPr>
            <p:ph idx="1"/>
          </p:nvPr>
        </p:nvSpPr>
        <p:spPr>
          <a:xfrm>
            <a:off x="2184245" y="6269173"/>
            <a:ext cx="9796072" cy="476308"/>
          </a:xfrm>
          <a:noFill/>
        </p:spPr>
        <p:txBody>
          <a:bodyPr>
            <a:normAutofit/>
          </a:bodyPr>
          <a:lstStyle/>
          <a:p>
            <a:pPr marL="0" indent="0">
              <a:buNone/>
            </a:pPr>
            <a:r>
              <a:rPr lang="en-US" sz="2400">
                <a:solidFill>
                  <a:schemeClr val="bg1"/>
                </a:solidFill>
              </a:rPr>
              <a:t>Aerodyne Research Mobile Laboratory: Tara </a:t>
            </a:r>
            <a:r>
              <a:rPr lang="en-US" sz="2400" err="1">
                <a:solidFill>
                  <a:schemeClr val="bg1"/>
                </a:solidFill>
              </a:rPr>
              <a:t>Yacovitch</a:t>
            </a:r>
            <a:r>
              <a:rPr lang="en-US" sz="2400">
                <a:solidFill>
                  <a:schemeClr val="bg1"/>
                </a:solidFill>
              </a:rPr>
              <a:t> (AML PI) </a:t>
            </a:r>
          </a:p>
        </p:txBody>
      </p:sp>
      <p:sp>
        <p:nvSpPr>
          <p:cNvPr id="8" name="TextBox 7">
            <a:extLst>
              <a:ext uri="{FF2B5EF4-FFF2-40B4-BE49-F238E27FC236}">
                <a16:creationId xmlns:a16="http://schemas.microsoft.com/office/drawing/2014/main" id="{EA703856-27A1-2645-AAEC-B741B01C1DFE}"/>
              </a:ext>
            </a:extLst>
          </p:cNvPr>
          <p:cNvSpPr txBox="1"/>
          <p:nvPr/>
        </p:nvSpPr>
        <p:spPr>
          <a:xfrm>
            <a:off x="6766560" y="853440"/>
            <a:ext cx="5319597" cy="1938992"/>
          </a:xfrm>
          <a:prstGeom prst="rect">
            <a:avLst/>
          </a:prstGeom>
          <a:noFill/>
        </p:spPr>
        <p:txBody>
          <a:bodyPr wrap="square" rtlCol="0">
            <a:spAutoFit/>
          </a:bodyPr>
          <a:lstStyle/>
          <a:p>
            <a:pPr marL="380990" indent="-380990">
              <a:buFont typeface="Arial" panose="020B0604020202020204" pitchFamily="34" charset="0"/>
              <a:buChar char="•"/>
            </a:pPr>
            <a:r>
              <a:rPr lang="en-US" sz="2400">
                <a:solidFill>
                  <a:schemeClr val="bg1"/>
                </a:solidFill>
              </a:rPr>
              <a:t>Plume finding</a:t>
            </a:r>
          </a:p>
          <a:p>
            <a:pPr marL="380990" indent="-380990">
              <a:buFont typeface="Arial" panose="020B0604020202020204" pitchFamily="34" charset="0"/>
              <a:buChar char="•"/>
            </a:pPr>
            <a:r>
              <a:rPr lang="en-US" sz="2400">
                <a:solidFill>
                  <a:schemeClr val="bg1"/>
                </a:solidFill>
              </a:rPr>
              <a:t>Neighborhood Mapping</a:t>
            </a:r>
          </a:p>
          <a:p>
            <a:pPr marL="380990" indent="-380990">
              <a:buFont typeface="Arial" panose="020B0604020202020204" pitchFamily="34" charset="0"/>
              <a:buChar char="•"/>
            </a:pPr>
            <a:r>
              <a:rPr lang="en-US" sz="2400">
                <a:solidFill>
                  <a:schemeClr val="bg1"/>
                </a:solidFill>
              </a:rPr>
              <a:t>Can respond to community complaints quickly</a:t>
            </a:r>
          </a:p>
          <a:p>
            <a:pPr marL="380990" indent="-380990">
              <a:buFont typeface="Arial" panose="020B0604020202020204" pitchFamily="34" charset="0"/>
              <a:buChar char="•"/>
            </a:pPr>
            <a:r>
              <a:rPr lang="en-US" sz="2400">
                <a:solidFill>
                  <a:schemeClr val="bg1"/>
                </a:solidFill>
              </a:rPr>
              <a:t>Will find highest concentrations</a:t>
            </a:r>
          </a:p>
        </p:txBody>
      </p:sp>
    </p:spTree>
    <p:extLst>
      <p:ext uri="{BB962C8B-B14F-4D97-AF65-F5344CB8AC3E}">
        <p14:creationId xmlns:p14="http://schemas.microsoft.com/office/powerpoint/2010/main" val="296883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C36F3-D470-ED47-A1C9-5960499DE323}"/>
              </a:ext>
            </a:extLst>
          </p:cNvPr>
          <p:cNvSpPr>
            <a:spLocks noGrp="1"/>
          </p:cNvSpPr>
          <p:nvPr>
            <p:ph type="title"/>
          </p:nvPr>
        </p:nvSpPr>
        <p:spPr>
          <a:xfrm>
            <a:off x="1" y="-1"/>
            <a:ext cx="12123852" cy="973649"/>
          </a:xfrm>
        </p:spPr>
        <p:txBody>
          <a:bodyPr>
            <a:normAutofit/>
          </a:bodyPr>
          <a:lstStyle/>
          <a:p>
            <a:r>
              <a:rPr lang="en-US"/>
              <a:t>Major Facilities and area covered in initial study</a:t>
            </a:r>
          </a:p>
        </p:txBody>
      </p:sp>
      <p:pic>
        <p:nvPicPr>
          <p:cNvPr id="21" name="Picture 20" descr="Map&#10;&#10;Description automatically generated">
            <a:extLst>
              <a:ext uri="{FF2B5EF4-FFF2-40B4-BE49-F238E27FC236}">
                <a16:creationId xmlns:a16="http://schemas.microsoft.com/office/drawing/2014/main" id="{94F0A64D-34C8-664B-B0FE-25ECA2E4CABB}"/>
              </a:ext>
            </a:extLst>
          </p:cNvPr>
          <p:cNvPicPr>
            <a:picLocks noChangeAspect="1"/>
          </p:cNvPicPr>
          <p:nvPr/>
        </p:nvPicPr>
        <p:blipFill>
          <a:blip r:embed="rId3"/>
          <a:stretch>
            <a:fillRect/>
          </a:stretch>
        </p:blipFill>
        <p:spPr>
          <a:xfrm>
            <a:off x="2679705" y="895947"/>
            <a:ext cx="9444148" cy="5962053"/>
          </a:xfrm>
          <a:prstGeom prst="rect">
            <a:avLst/>
          </a:prstGeom>
        </p:spPr>
      </p:pic>
      <p:sp>
        <p:nvSpPr>
          <p:cNvPr id="3" name="Rectangle 2">
            <a:extLst>
              <a:ext uri="{FF2B5EF4-FFF2-40B4-BE49-F238E27FC236}">
                <a16:creationId xmlns:a16="http://schemas.microsoft.com/office/drawing/2014/main" id="{4F975FC6-2D7B-9C47-9938-119DB1EB2FB1}"/>
              </a:ext>
            </a:extLst>
          </p:cNvPr>
          <p:cNvSpPr/>
          <p:nvPr/>
        </p:nvSpPr>
        <p:spPr>
          <a:xfrm>
            <a:off x="2852727" y="6264124"/>
            <a:ext cx="5638082" cy="461665"/>
          </a:xfrm>
          <a:prstGeom prst="rect">
            <a:avLst/>
          </a:prstGeom>
          <a:solidFill>
            <a:srgbClr val="FFFFFF"/>
          </a:solidFill>
        </p:spPr>
        <p:txBody>
          <a:bodyPr wrap="none">
            <a:spAutoFit/>
          </a:bodyPr>
          <a:lstStyle/>
          <a:p>
            <a:r>
              <a:rPr lang="en-US" sz="2400">
                <a:latin typeface="Times New Roman" panose="02020603050405020304" pitchFamily="18" charset="0"/>
                <a:ea typeface="MS Mincho" panose="02020609040205080304" pitchFamily="49" charset="-128"/>
                <a:cs typeface="Arial" panose="020B0604020202020204" pitchFamily="34" charset="0"/>
              </a:rPr>
              <a:t>Created as an interactive google map (</a:t>
            </a:r>
            <a:r>
              <a:rPr lang="en-US" sz="2400" u="sng">
                <a:solidFill>
                  <a:srgbClr val="0000FF"/>
                </a:solidFill>
                <a:latin typeface="Times New Roman" panose="02020603050405020304" pitchFamily="18" charset="0"/>
                <a:ea typeface="MS Mincho" panose="02020609040205080304" pitchFamily="49" charset="-128"/>
                <a:cs typeface="Arial" panose="020B0604020202020204" pitchFamily="34" charset="0"/>
                <a:hlinkClick r:id="rId4"/>
              </a:rPr>
              <a:t>link</a:t>
            </a:r>
            <a:r>
              <a:rPr lang="en-US" sz="2400">
                <a:latin typeface="Times New Roman" panose="02020603050405020304" pitchFamily="18" charset="0"/>
                <a:ea typeface="MS Mincho" panose="02020609040205080304" pitchFamily="49" charset="-128"/>
                <a:cs typeface="Arial" panose="020B0604020202020204" pitchFamily="34" charset="0"/>
              </a:rPr>
              <a:t>).</a:t>
            </a:r>
            <a:r>
              <a:rPr lang="en-US" sz="2400"/>
              <a:t> </a:t>
            </a:r>
          </a:p>
        </p:txBody>
      </p:sp>
      <p:sp>
        <p:nvSpPr>
          <p:cNvPr id="4" name="TextBox 3">
            <a:extLst>
              <a:ext uri="{FF2B5EF4-FFF2-40B4-BE49-F238E27FC236}">
                <a16:creationId xmlns:a16="http://schemas.microsoft.com/office/drawing/2014/main" id="{1D5A7D70-97F2-504B-A73C-5B08A44783B1}"/>
              </a:ext>
            </a:extLst>
          </p:cNvPr>
          <p:cNvSpPr txBox="1"/>
          <p:nvPr/>
        </p:nvSpPr>
        <p:spPr>
          <a:xfrm>
            <a:off x="9544808" y="1267969"/>
            <a:ext cx="1769368" cy="420564"/>
          </a:xfrm>
          <a:prstGeom prst="rect">
            <a:avLst/>
          </a:prstGeom>
          <a:solidFill>
            <a:schemeClr val="bg1"/>
          </a:solidFill>
        </p:spPr>
        <p:txBody>
          <a:bodyPr wrap="square" rtlCol="0">
            <a:spAutoFit/>
          </a:bodyPr>
          <a:lstStyle/>
          <a:p>
            <a:r>
              <a:rPr lang="en-US" sz="2133">
                <a:solidFill>
                  <a:srgbClr val="00B0F0"/>
                </a:solidFill>
              </a:rPr>
              <a:t>Widener U.</a:t>
            </a:r>
          </a:p>
        </p:txBody>
      </p:sp>
      <p:sp>
        <p:nvSpPr>
          <p:cNvPr id="6" name="TextBox 5">
            <a:extLst>
              <a:ext uri="{FF2B5EF4-FFF2-40B4-BE49-F238E27FC236}">
                <a16:creationId xmlns:a16="http://schemas.microsoft.com/office/drawing/2014/main" id="{74AC8F98-9F1D-DC4D-B7A0-8F4494C32C3E}"/>
              </a:ext>
            </a:extLst>
          </p:cNvPr>
          <p:cNvSpPr txBox="1"/>
          <p:nvPr/>
        </p:nvSpPr>
        <p:spPr>
          <a:xfrm>
            <a:off x="633984" y="2942796"/>
            <a:ext cx="9183077" cy="1200329"/>
          </a:xfrm>
          <a:prstGeom prst="rect">
            <a:avLst/>
          </a:prstGeom>
          <a:solidFill>
            <a:schemeClr val="accent2">
              <a:lumMod val="20000"/>
              <a:lumOff val="80000"/>
            </a:schemeClr>
          </a:solidFill>
          <a:ln w="38100">
            <a:solidFill>
              <a:srgbClr val="FF0000"/>
            </a:solidFill>
          </a:ln>
        </p:spPr>
        <p:txBody>
          <a:bodyPr wrap="square" rtlCol="0" anchor="ctr">
            <a:spAutoFit/>
          </a:bodyPr>
          <a:lstStyle/>
          <a:p>
            <a:pPr algn="ctr"/>
            <a:r>
              <a:rPr lang="en-US" sz="2400"/>
              <a:t>Next a quick look at 2 of the many measured air pollutants in the study to demonstrate how we can improve our understanding of air pollution exposure and risk.  </a:t>
            </a:r>
          </a:p>
        </p:txBody>
      </p:sp>
    </p:spTree>
    <p:extLst>
      <p:ext uri="{BB962C8B-B14F-4D97-AF65-F5344CB8AC3E}">
        <p14:creationId xmlns:p14="http://schemas.microsoft.com/office/powerpoint/2010/main" val="401353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1590</Words>
  <Application>Microsoft Office PowerPoint</Application>
  <PresentationFormat>Widescreen</PresentationFormat>
  <Paragraphs>124</Paragraphs>
  <Slides>16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Lucida Grande</vt:lpstr>
      <vt:lpstr>Times New Roman</vt:lpstr>
      <vt:lpstr>Office Theme</vt:lpstr>
      <vt:lpstr>PowerPoint Presentation</vt:lpstr>
      <vt:lpstr>Air Monitoring Research: Science to Inform Policy – Improving Air Quality assessments for fenceline communities</vt:lpstr>
      <vt:lpstr>Where are we falling short with communities?</vt:lpstr>
      <vt:lpstr>Goals of the HAP-MAP project</vt:lpstr>
      <vt:lpstr>Framework of HAP-MAP project</vt:lpstr>
      <vt:lpstr>Fixed Site at Widener University</vt:lpstr>
      <vt:lpstr>PM1,2.5,10 monitoring with Quant-AQ monitors</vt:lpstr>
      <vt:lpstr>Mobile Measurements</vt:lpstr>
      <vt:lpstr>Major Facilities and area covered in initial study</vt:lpstr>
      <vt:lpstr>Formaldehyde measurements</vt:lpstr>
      <vt:lpstr>Formaldehyde Map</vt:lpstr>
      <vt:lpstr>Spatial map of benzene</vt:lpstr>
      <vt:lpstr>Cumulative Risk – preliminary results</vt:lpstr>
      <vt:lpstr>Developmental health risk – cumulative risk</vt:lpstr>
      <vt:lpstr>Overall conclusions from Initial study</vt:lpstr>
      <vt:lpstr>ASSESS Community Health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Rush, Shawn</dc:creator>
  <cp:lastModifiedBy>Aquilino, Ronald P.</cp:lastModifiedBy>
  <cp:revision>2</cp:revision>
  <dcterms:created xsi:type="dcterms:W3CDTF">2023-06-07T22:54:24Z</dcterms:created>
  <dcterms:modified xsi:type="dcterms:W3CDTF">2023-06-12T12:29:13Z</dcterms:modified>
</cp:coreProperties>
</file>