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61" r:id="rId4"/>
    <p:sldId id="262" r:id="rId5"/>
    <p:sldId id="263" r:id="rId6"/>
    <p:sldId id="264" r:id="rId7"/>
    <p:sldId id="276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4E2227-9987-4719-9FDD-77A4388042D5}" v="345" dt="2022-04-18T20:21:20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95" d="100"/>
          <a:sy n="95" d="100"/>
        </p:scale>
        <p:origin x="115" y="-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C7B521-94F0-41DB-97CA-553423D30588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3" csCatId="accent1" phldr="1"/>
      <dgm:spPr/>
    </dgm:pt>
    <dgm:pt modelId="{05D4205A-C9FB-4F85-9BFB-615B522ACBF2}">
      <dgm:prSet phldrT="[Text]"/>
      <dgm:spPr/>
      <dgm:t>
        <a:bodyPr/>
        <a:lstStyle/>
        <a:p>
          <a:r>
            <a:rPr lang="en-US" dirty="0"/>
            <a:t>Educate and empower volunteers to protect environmental resources</a:t>
          </a:r>
        </a:p>
      </dgm:t>
    </dgm:pt>
    <dgm:pt modelId="{8EC6134E-FA2C-4CD9-A4AE-6F0C93BFA570}" type="parTrans" cxnId="{66E82E4F-C470-40BE-B971-0A53F20C6C6C}">
      <dgm:prSet/>
      <dgm:spPr/>
      <dgm:t>
        <a:bodyPr/>
        <a:lstStyle/>
        <a:p>
          <a:endParaRPr lang="en-US"/>
        </a:p>
      </dgm:t>
    </dgm:pt>
    <dgm:pt modelId="{6005DBFE-6334-4569-ADBF-678EF7475385}" type="sibTrans" cxnId="{66E82E4F-C470-40BE-B971-0A53F20C6C6C}">
      <dgm:prSet/>
      <dgm:spPr/>
      <dgm:t>
        <a:bodyPr/>
        <a:lstStyle/>
        <a:p>
          <a:endParaRPr lang="en-US"/>
        </a:p>
      </dgm:t>
    </dgm:pt>
    <dgm:pt modelId="{379C6FBB-6AB3-4B9C-92FE-9978288E0730}">
      <dgm:prSet phldrT="[Text]"/>
      <dgm:spPr/>
      <dgm:t>
        <a:bodyPr/>
        <a:lstStyle/>
        <a:p>
          <a:r>
            <a:rPr lang="en-US" dirty="0"/>
            <a:t>Create partnerships and leverage resources to increase watershed restoration and awareness efforts</a:t>
          </a:r>
        </a:p>
      </dgm:t>
    </dgm:pt>
    <dgm:pt modelId="{1D6F24F5-BDCC-43C3-B5B9-D84FD740A0C2}" type="parTrans" cxnId="{E112C4D0-EF73-4394-87F7-EA5EEA199992}">
      <dgm:prSet/>
      <dgm:spPr/>
      <dgm:t>
        <a:bodyPr/>
        <a:lstStyle/>
        <a:p>
          <a:endParaRPr lang="en-US"/>
        </a:p>
      </dgm:t>
    </dgm:pt>
    <dgm:pt modelId="{0C60D14A-03E9-4348-A5C5-F598267A7DA5}" type="sibTrans" cxnId="{E112C4D0-EF73-4394-87F7-EA5EEA199992}">
      <dgm:prSet/>
      <dgm:spPr/>
      <dgm:t>
        <a:bodyPr/>
        <a:lstStyle/>
        <a:p>
          <a:endParaRPr lang="en-US"/>
        </a:p>
      </dgm:t>
    </dgm:pt>
    <dgm:pt modelId="{A0965311-8036-421B-9B40-97FAD9C24238}">
      <dgm:prSet phldrT="[Text]"/>
      <dgm:spPr/>
      <dgm:t>
        <a:bodyPr/>
        <a:lstStyle/>
        <a:p>
          <a:r>
            <a:rPr lang="en-US" dirty="0"/>
            <a:t>Educate the community about water and natural resources.</a:t>
          </a:r>
        </a:p>
      </dgm:t>
    </dgm:pt>
    <dgm:pt modelId="{2AEC0288-064C-4D19-B799-0B0DBB50C8E7}" type="parTrans" cxnId="{FFA63EBC-93F3-48B6-AE41-254946D22D63}">
      <dgm:prSet/>
      <dgm:spPr/>
      <dgm:t>
        <a:bodyPr/>
        <a:lstStyle/>
        <a:p>
          <a:endParaRPr lang="en-US"/>
        </a:p>
      </dgm:t>
    </dgm:pt>
    <dgm:pt modelId="{645D4D7D-A090-46FE-A2E7-2DAA62007D82}" type="sibTrans" cxnId="{FFA63EBC-93F3-48B6-AE41-254946D22D63}">
      <dgm:prSet/>
      <dgm:spPr/>
      <dgm:t>
        <a:bodyPr/>
        <a:lstStyle/>
        <a:p>
          <a:endParaRPr lang="en-US"/>
        </a:p>
      </dgm:t>
    </dgm:pt>
    <dgm:pt modelId="{8956BFBE-FCAF-4B27-9720-65E0D25F9480}">
      <dgm:prSet/>
      <dgm:spPr/>
      <dgm:t>
        <a:bodyPr/>
        <a:lstStyle/>
        <a:p>
          <a:r>
            <a:rPr lang="en-US" dirty="0"/>
            <a:t>Advance on-the-ground restoration projects.</a:t>
          </a:r>
        </a:p>
      </dgm:t>
    </dgm:pt>
    <dgm:pt modelId="{67A09477-A5D6-4A15-BD32-148A68C214F6}" type="parTrans" cxnId="{0B2B64BB-E6B9-4A37-8F41-5CDBA3E9B29C}">
      <dgm:prSet/>
      <dgm:spPr/>
      <dgm:t>
        <a:bodyPr/>
        <a:lstStyle/>
        <a:p>
          <a:endParaRPr lang="en-US"/>
        </a:p>
      </dgm:t>
    </dgm:pt>
    <dgm:pt modelId="{E45F31F2-F605-48B5-B50A-238906C61335}" type="sibTrans" cxnId="{0B2B64BB-E6B9-4A37-8F41-5CDBA3E9B29C}">
      <dgm:prSet/>
      <dgm:spPr/>
      <dgm:t>
        <a:bodyPr/>
        <a:lstStyle/>
        <a:p>
          <a:endParaRPr lang="en-US"/>
        </a:p>
      </dgm:t>
    </dgm:pt>
    <dgm:pt modelId="{653AA25C-01DB-496C-A129-D192078DF0C3}" type="pres">
      <dgm:prSet presAssocID="{1BC7B521-94F0-41DB-97CA-553423D30588}" presName="linearFlow" presStyleCnt="0">
        <dgm:presLayoutVars>
          <dgm:dir/>
          <dgm:resizeHandles val="exact"/>
        </dgm:presLayoutVars>
      </dgm:prSet>
      <dgm:spPr/>
    </dgm:pt>
    <dgm:pt modelId="{CB995437-BC9C-4E7E-A6E9-1E8B29FB024B}" type="pres">
      <dgm:prSet presAssocID="{05D4205A-C9FB-4F85-9BFB-615B522ACBF2}" presName="comp" presStyleCnt="0"/>
      <dgm:spPr/>
    </dgm:pt>
    <dgm:pt modelId="{67267D8F-778D-4F3A-B438-854CF94B3E5C}" type="pres">
      <dgm:prSet presAssocID="{05D4205A-C9FB-4F85-9BFB-615B522ACBF2}" presName="rect2" presStyleLbl="node1" presStyleIdx="0" presStyleCnt="4">
        <dgm:presLayoutVars>
          <dgm:bulletEnabled val="1"/>
        </dgm:presLayoutVars>
      </dgm:prSet>
      <dgm:spPr/>
    </dgm:pt>
    <dgm:pt modelId="{8FB6A684-1235-4BC6-9A3A-D6D0766E539A}" type="pres">
      <dgm:prSet presAssocID="{05D4205A-C9FB-4F85-9BFB-615B522ACBF2}" presName="rect1" presStyleLbl="ln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8B473A63-7EE0-4A02-8A30-C4F580E4704F}" type="pres">
      <dgm:prSet presAssocID="{6005DBFE-6334-4569-ADBF-678EF7475385}" presName="sibTrans" presStyleCnt="0"/>
      <dgm:spPr/>
    </dgm:pt>
    <dgm:pt modelId="{9AB28C8C-8C99-43EA-BF50-14EE420242B7}" type="pres">
      <dgm:prSet presAssocID="{379C6FBB-6AB3-4B9C-92FE-9978288E0730}" presName="comp" presStyleCnt="0"/>
      <dgm:spPr/>
    </dgm:pt>
    <dgm:pt modelId="{9C54737D-4887-40B7-AAED-D781D9FE662E}" type="pres">
      <dgm:prSet presAssocID="{379C6FBB-6AB3-4B9C-92FE-9978288E0730}" presName="rect2" presStyleLbl="node1" presStyleIdx="1" presStyleCnt="4">
        <dgm:presLayoutVars>
          <dgm:bulletEnabled val="1"/>
        </dgm:presLayoutVars>
      </dgm:prSet>
      <dgm:spPr/>
    </dgm:pt>
    <dgm:pt modelId="{1AAFADAD-8495-4D09-B902-73C3D9F2603A}" type="pres">
      <dgm:prSet presAssocID="{379C6FBB-6AB3-4B9C-92FE-9978288E0730}" presName="rect1" presStyleLbl="ln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362088F2-5AE1-487B-984D-E37FEF29374C}" type="pres">
      <dgm:prSet presAssocID="{0C60D14A-03E9-4348-A5C5-F598267A7DA5}" presName="sibTrans" presStyleCnt="0"/>
      <dgm:spPr/>
    </dgm:pt>
    <dgm:pt modelId="{E7B529AC-0451-4752-AC81-997704E47FCC}" type="pres">
      <dgm:prSet presAssocID="{A0965311-8036-421B-9B40-97FAD9C24238}" presName="comp" presStyleCnt="0"/>
      <dgm:spPr/>
    </dgm:pt>
    <dgm:pt modelId="{08F5D9C7-EE12-4372-B793-C49245351D7C}" type="pres">
      <dgm:prSet presAssocID="{A0965311-8036-421B-9B40-97FAD9C24238}" presName="rect2" presStyleLbl="node1" presStyleIdx="2" presStyleCnt="4">
        <dgm:presLayoutVars>
          <dgm:bulletEnabled val="1"/>
        </dgm:presLayoutVars>
      </dgm:prSet>
      <dgm:spPr/>
    </dgm:pt>
    <dgm:pt modelId="{A2F87054-EB11-463F-8AFB-F0CAC294EBCD}" type="pres">
      <dgm:prSet presAssocID="{A0965311-8036-421B-9B40-97FAD9C24238}" presName="rect1" presStyleLbl="ln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E511696-29DB-48BE-9E86-0CE8EB67AF3C}" type="pres">
      <dgm:prSet presAssocID="{645D4D7D-A090-46FE-A2E7-2DAA62007D82}" presName="sibTrans" presStyleCnt="0"/>
      <dgm:spPr/>
    </dgm:pt>
    <dgm:pt modelId="{3C5E254A-FD68-42D6-9095-2215E5DC90D5}" type="pres">
      <dgm:prSet presAssocID="{8956BFBE-FCAF-4B27-9720-65E0D25F9480}" presName="comp" presStyleCnt="0"/>
      <dgm:spPr/>
    </dgm:pt>
    <dgm:pt modelId="{91004996-2E4B-4BE8-9D84-21DAED393EED}" type="pres">
      <dgm:prSet presAssocID="{8956BFBE-FCAF-4B27-9720-65E0D25F9480}" presName="rect2" presStyleLbl="node1" presStyleIdx="3" presStyleCnt="4">
        <dgm:presLayoutVars>
          <dgm:bulletEnabled val="1"/>
        </dgm:presLayoutVars>
      </dgm:prSet>
      <dgm:spPr/>
    </dgm:pt>
    <dgm:pt modelId="{854AA833-FBBE-41E9-9134-133C359FF31A}" type="pres">
      <dgm:prSet presAssocID="{8956BFBE-FCAF-4B27-9720-65E0D25F9480}" presName="rect1" presStyleLbl="ln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Watering Plant"/>
        </a:ext>
      </dgm:extLst>
    </dgm:pt>
  </dgm:ptLst>
  <dgm:cxnLst>
    <dgm:cxn modelId="{53133C31-6D14-42CD-B463-588C98DFB836}" type="presOf" srcId="{05D4205A-C9FB-4F85-9BFB-615B522ACBF2}" destId="{67267D8F-778D-4F3A-B438-854CF94B3E5C}" srcOrd="0" destOrd="0" presId="urn:microsoft.com/office/officeart/2008/layout/AlternatingPictureBlocks"/>
    <dgm:cxn modelId="{1B44C65F-9ADC-4A97-AC21-A58B7A6C710A}" type="presOf" srcId="{1BC7B521-94F0-41DB-97CA-553423D30588}" destId="{653AA25C-01DB-496C-A129-D192078DF0C3}" srcOrd="0" destOrd="0" presId="urn:microsoft.com/office/officeart/2008/layout/AlternatingPictureBlocks"/>
    <dgm:cxn modelId="{66E82E4F-C470-40BE-B971-0A53F20C6C6C}" srcId="{1BC7B521-94F0-41DB-97CA-553423D30588}" destId="{05D4205A-C9FB-4F85-9BFB-615B522ACBF2}" srcOrd="0" destOrd="0" parTransId="{8EC6134E-FA2C-4CD9-A4AE-6F0C93BFA570}" sibTransId="{6005DBFE-6334-4569-ADBF-678EF7475385}"/>
    <dgm:cxn modelId="{D7ABDD9D-20BE-455D-850F-26E94A499B3B}" type="presOf" srcId="{8956BFBE-FCAF-4B27-9720-65E0D25F9480}" destId="{91004996-2E4B-4BE8-9D84-21DAED393EED}" srcOrd="0" destOrd="0" presId="urn:microsoft.com/office/officeart/2008/layout/AlternatingPictureBlocks"/>
    <dgm:cxn modelId="{C9E0FAB6-8182-456B-94A8-9CF8CAD347B9}" type="presOf" srcId="{A0965311-8036-421B-9B40-97FAD9C24238}" destId="{08F5D9C7-EE12-4372-B793-C49245351D7C}" srcOrd="0" destOrd="0" presId="urn:microsoft.com/office/officeart/2008/layout/AlternatingPictureBlocks"/>
    <dgm:cxn modelId="{0B2B64BB-E6B9-4A37-8F41-5CDBA3E9B29C}" srcId="{1BC7B521-94F0-41DB-97CA-553423D30588}" destId="{8956BFBE-FCAF-4B27-9720-65E0D25F9480}" srcOrd="3" destOrd="0" parTransId="{67A09477-A5D6-4A15-BD32-148A68C214F6}" sibTransId="{E45F31F2-F605-48B5-B50A-238906C61335}"/>
    <dgm:cxn modelId="{FFA63EBC-93F3-48B6-AE41-254946D22D63}" srcId="{1BC7B521-94F0-41DB-97CA-553423D30588}" destId="{A0965311-8036-421B-9B40-97FAD9C24238}" srcOrd="2" destOrd="0" parTransId="{2AEC0288-064C-4D19-B799-0B0DBB50C8E7}" sibTransId="{645D4D7D-A090-46FE-A2E7-2DAA62007D82}"/>
    <dgm:cxn modelId="{E112C4D0-EF73-4394-87F7-EA5EEA199992}" srcId="{1BC7B521-94F0-41DB-97CA-553423D30588}" destId="{379C6FBB-6AB3-4B9C-92FE-9978288E0730}" srcOrd="1" destOrd="0" parTransId="{1D6F24F5-BDCC-43C3-B5B9-D84FD740A0C2}" sibTransId="{0C60D14A-03E9-4348-A5C5-F598267A7DA5}"/>
    <dgm:cxn modelId="{45213CEF-0B77-4D49-8BE5-7FEB0B7C8251}" type="presOf" srcId="{379C6FBB-6AB3-4B9C-92FE-9978288E0730}" destId="{9C54737D-4887-40B7-AAED-D781D9FE662E}" srcOrd="0" destOrd="0" presId="urn:microsoft.com/office/officeart/2008/layout/AlternatingPictureBlocks"/>
    <dgm:cxn modelId="{069BDA88-3B0D-4A38-BBE0-1387BC68C13F}" type="presParOf" srcId="{653AA25C-01DB-496C-A129-D192078DF0C3}" destId="{CB995437-BC9C-4E7E-A6E9-1E8B29FB024B}" srcOrd="0" destOrd="0" presId="urn:microsoft.com/office/officeart/2008/layout/AlternatingPictureBlocks"/>
    <dgm:cxn modelId="{BC65F805-5AE5-4F0C-B688-E7783757D1FA}" type="presParOf" srcId="{CB995437-BC9C-4E7E-A6E9-1E8B29FB024B}" destId="{67267D8F-778D-4F3A-B438-854CF94B3E5C}" srcOrd="0" destOrd="0" presId="urn:microsoft.com/office/officeart/2008/layout/AlternatingPictureBlocks"/>
    <dgm:cxn modelId="{40B82B39-513C-4270-8350-0841D971AB48}" type="presParOf" srcId="{CB995437-BC9C-4E7E-A6E9-1E8B29FB024B}" destId="{8FB6A684-1235-4BC6-9A3A-D6D0766E539A}" srcOrd="1" destOrd="0" presId="urn:microsoft.com/office/officeart/2008/layout/AlternatingPictureBlocks"/>
    <dgm:cxn modelId="{4EB707B8-5735-4DE4-B5CD-D0B6E433FC46}" type="presParOf" srcId="{653AA25C-01DB-496C-A129-D192078DF0C3}" destId="{8B473A63-7EE0-4A02-8A30-C4F580E4704F}" srcOrd="1" destOrd="0" presId="urn:microsoft.com/office/officeart/2008/layout/AlternatingPictureBlocks"/>
    <dgm:cxn modelId="{5FAD89D8-8A68-4B0E-8451-0C530EAC5981}" type="presParOf" srcId="{653AA25C-01DB-496C-A129-D192078DF0C3}" destId="{9AB28C8C-8C99-43EA-BF50-14EE420242B7}" srcOrd="2" destOrd="0" presId="urn:microsoft.com/office/officeart/2008/layout/AlternatingPictureBlocks"/>
    <dgm:cxn modelId="{6D20B63E-908D-4EF0-98CA-06D6CC31E539}" type="presParOf" srcId="{9AB28C8C-8C99-43EA-BF50-14EE420242B7}" destId="{9C54737D-4887-40B7-AAED-D781D9FE662E}" srcOrd="0" destOrd="0" presId="urn:microsoft.com/office/officeart/2008/layout/AlternatingPictureBlocks"/>
    <dgm:cxn modelId="{F93F2F58-D535-40B2-8D3F-E673EC32BFF4}" type="presParOf" srcId="{9AB28C8C-8C99-43EA-BF50-14EE420242B7}" destId="{1AAFADAD-8495-4D09-B902-73C3D9F2603A}" srcOrd="1" destOrd="0" presId="urn:microsoft.com/office/officeart/2008/layout/AlternatingPictureBlocks"/>
    <dgm:cxn modelId="{84C9806F-14E1-4B7E-BA1F-0B8399A5F60A}" type="presParOf" srcId="{653AA25C-01DB-496C-A129-D192078DF0C3}" destId="{362088F2-5AE1-487B-984D-E37FEF29374C}" srcOrd="3" destOrd="0" presId="urn:microsoft.com/office/officeart/2008/layout/AlternatingPictureBlocks"/>
    <dgm:cxn modelId="{FD73AC02-A6F7-4944-95D1-A6EAEBCBFF7E}" type="presParOf" srcId="{653AA25C-01DB-496C-A129-D192078DF0C3}" destId="{E7B529AC-0451-4752-AC81-997704E47FCC}" srcOrd="4" destOrd="0" presId="urn:microsoft.com/office/officeart/2008/layout/AlternatingPictureBlocks"/>
    <dgm:cxn modelId="{E73A14C5-BD56-4752-81C8-A3BFF65251E7}" type="presParOf" srcId="{E7B529AC-0451-4752-AC81-997704E47FCC}" destId="{08F5D9C7-EE12-4372-B793-C49245351D7C}" srcOrd="0" destOrd="0" presId="urn:microsoft.com/office/officeart/2008/layout/AlternatingPictureBlocks"/>
    <dgm:cxn modelId="{990B9995-4D18-4763-9039-902612CF5E10}" type="presParOf" srcId="{E7B529AC-0451-4752-AC81-997704E47FCC}" destId="{A2F87054-EB11-463F-8AFB-F0CAC294EBCD}" srcOrd="1" destOrd="0" presId="urn:microsoft.com/office/officeart/2008/layout/AlternatingPictureBlocks"/>
    <dgm:cxn modelId="{6266250A-8F9D-4908-AAD4-622DBBCEC154}" type="presParOf" srcId="{653AA25C-01DB-496C-A129-D192078DF0C3}" destId="{3E511696-29DB-48BE-9E86-0CE8EB67AF3C}" srcOrd="5" destOrd="0" presId="urn:microsoft.com/office/officeart/2008/layout/AlternatingPictureBlocks"/>
    <dgm:cxn modelId="{85DC9C15-5159-4E00-96D6-A5674D1EF7BD}" type="presParOf" srcId="{653AA25C-01DB-496C-A129-D192078DF0C3}" destId="{3C5E254A-FD68-42D6-9095-2215E5DC90D5}" srcOrd="6" destOrd="0" presId="urn:microsoft.com/office/officeart/2008/layout/AlternatingPictureBlocks"/>
    <dgm:cxn modelId="{2E208DB4-35EE-4D4E-BFE4-8D86CB9475EC}" type="presParOf" srcId="{3C5E254A-FD68-42D6-9095-2215E5DC90D5}" destId="{91004996-2E4B-4BE8-9D84-21DAED393EED}" srcOrd="0" destOrd="0" presId="urn:microsoft.com/office/officeart/2008/layout/AlternatingPictureBlocks"/>
    <dgm:cxn modelId="{2C12A2AB-F05C-415A-9EF1-2D2AB3865695}" type="presParOf" srcId="{3C5E254A-FD68-42D6-9095-2215E5DC90D5}" destId="{854AA833-FBBE-41E9-9134-133C359FF31A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67D8F-778D-4F3A-B438-854CF94B3E5C}">
      <dsp:nvSpPr>
        <dsp:cNvPr id="0" name=""/>
        <dsp:cNvSpPr/>
      </dsp:nvSpPr>
      <dsp:spPr>
        <a:xfrm>
          <a:off x="2874136" y="800"/>
          <a:ext cx="2052462" cy="92829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Educate and empower volunteers to protect environmental resources</a:t>
          </a:r>
        </a:p>
      </dsp:txBody>
      <dsp:txXfrm>
        <a:off x="2874136" y="800"/>
        <a:ext cx="2052462" cy="928295"/>
      </dsp:txXfrm>
    </dsp:sp>
    <dsp:sp modelId="{8FB6A684-1235-4BC6-9A3A-D6D0766E539A}">
      <dsp:nvSpPr>
        <dsp:cNvPr id="0" name=""/>
        <dsp:cNvSpPr/>
      </dsp:nvSpPr>
      <dsp:spPr>
        <a:xfrm>
          <a:off x="1863222" y="800"/>
          <a:ext cx="919012" cy="9282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4737D-4887-40B7-AAED-D781D9FE662E}">
      <dsp:nvSpPr>
        <dsp:cNvPr id="0" name=""/>
        <dsp:cNvSpPr/>
      </dsp:nvSpPr>
      <dsp:spPr>
        <a:xfrm>
          <a:off x="1863222" y="1082265"/>
          <a:ext cx="2052462" cy="928295"/>
        </a:xfrm>
        <a:prstGeom prst="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Create partnerships and leverage resources to increase watershed restoration and awareness efforts</a:t>
          </a:r>
        </a:p>
      </dsp:txBody>
      <dsp:txXfrm>
        <a:off x="1863222" y="1082265"/>
        <a:ext cx="2052462" cy="928295"/>
      </dsp:txXfrm>
    </dsp:sp>
    <dsp:sp modelId="{1AAFADAD-8495-4D09-B902-73C3D9F2603A}">
      <dsp:nvSpPr>
        <dsp:cNvPr id="0" name=""/>
        <dsp:cNvSpPr/>
      </dsp:nvSpPr>
      <dsp:spPr>
        <a:xfrm>
          <a:off x="4007585" y="1082265"/>
          <a:ext cx="919012" cy="9282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5D9C7-EE12-4372-B793-C49245351D7C}">
      <dsp:nvSpPr>
        <dsp:cNvPr id="0" name=""/>
        <dsp:cNvSpPr/>
      </dsp:nvSpPr>
      <dsp:spPr>
        <a:xfrm>
          <a:off x="2874136" y="2163729"/>
          <a:ext cx="2052462" cy="928295"/>
        </a:xfrm>
        <a:prstGeom prst="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Educate the community about water and natural resources.</a:t>
          </a:r>
        </a:p>
      </dsp:txBody>
      <dsp:txXfrm>
        <a:off x="2874136" y="2163729"/>
        <a:ext cx="2052462" cy="928295"/>
      </dsp:txXfrm>
    </dsp:sp>
    <dsp:sp modelId="{A2F87054-EB11-463F-8AFB-F0CAC294EBCD}">
      <dsp:nvSpPr>
        <dsp:cNvPr id="0" name=""/>
        <dsp:cNvSpPr/>
      </dsp:nvSpPr>
      <dsp:spPr>
        <a:xfrm>
          <a:off x="1863222" y="2163729"/>
          <a:ext cx="919012" cy="9282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04996-2E4B-4BE8-9D84-21DAED393EED}">
      <dsp:nvSpPr>
        <dsp:cNvPr id="0" name=""/>
        <dsp:cNvSpPr/>
      </dsp:nvSpPr>
      <dsp:spPr>
        <a:xfrm>
          <a:off x="1863222" y="3245194"/>
          <a:ext cx="2052462" cy="928295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Advance on-the-ground restoration projects.</a:t>
          </a:r>
        </a:p>
      </dsp:txBody>
      <dsp:txXfrm>
        <a:off x="1863222" y="3245194"/>
        <a:ext cx="2052462" cy="928295"/>
      </dsp:txXfrm>
    </dsp:sp>
    <dsp:sp modelId="{854AA833-FBBE-41E9-9134-133C359FF31A}">
      <dsp:nvSpPr>
        <dsp:cNvPr id="0" name=""/>
        <dsp:cNvSpPr/>
      </dsp:nvSpPr>
      <dsp:spPr>
        <a:xfrm>
          <a:off x="4007585" y="3245194"/>
          <a:ext cx="919012" cy="9282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101A0-32C8-4B8F-994E-25AB179C1E8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546BA-14FC-4BF0-84D6-21DE5693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9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ymaps.arcgis.com/stories/b9746eec807f48d99decd3a583eede12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atch.com/pennsylvania/haverford/94-percent-delcos-streams-are-impaired-state-report-say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https://storymaps.arcgis.com/stories/b9746eec807f48d99decd3a583eede12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https://patch.com/pennsylvania/haverford/94-percent-delcos-streams-are-impaired-state-report-says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546BA-14FC-4BF0-84D6-21DE5693DF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1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5A38-BBCE-435E-8FB4-0971D9278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CD0DC-F316-4169-AF3F-77396FE3B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BFA50-00CB-4DE3-8A74-0F77F8FE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EE897-692A-463B-9B5D-F3E9F986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F3AD5-5909-4061-AF0B-F432350E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95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EE62-9176-4B1A-84F5-A46227F6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8F1CA2-9706-4C60-B63C-63DBD22ED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41F7-58FD-4EBF-A769-A60CF6A8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3A4E1-7EB9-4884-81F3-A3C132C18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866F1-8FE3-4133-B9A6-3A054A18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C1851-BD93-4BF2-94A8-FCED8486E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6C645-6515-46EF-A170-C7A15D51D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138FE-9EFF-40A0-8C73-DF80606E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867E-E9E3-4EA3-95A2-06B2483E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459AD-C8EE-467D-A7C4-1A189D39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13FB-A420-407C-9D12-FC1E2319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213B-BD2A-4F3F-91CC-E4A94AA59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3FC32-40FE-4B60-8011-46DDEDD8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8AD2F-C32F-49A2-BC46-BB1C294B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F8CAC-4D67-4E99-9394-3089C80D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8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09C7-7359-46E3-AA07-44CDA780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88D3E-E69D-4478-AD73-B19974923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65D25-E430-435E-BE61-DFF34539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585ED-6E23-4D6B-9EEB-14E9B4D6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3BFFE-2CE5-4272-8016-574FEC00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2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9BC4-25CA-4CC4-AD9F-97497F38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A3FD1-8A86-4D76-9792-08943EF79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2B6B3-0788-453C-B3EA-8AC95FAAF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81D83-528B-49B8-9AFE-EF2A7D06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DD70E-A5A1-4F3A-87D4-9B83F5CB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C53E7-07AC-40F4-BD99-DACA3179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75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C78FD-2B27-4D82-B628-1EEE2C53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7F631-F988-4B13-911E-EF28AC159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DACD1-63BC-4877-BDFB-A8A504207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D1104-92E5-4B6B-9453-45ED9DB07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D2CD0-1BEB-4FE7-80C8-7A350E5B1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08773-A543-4F83-BE58-4A9B12EB6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2CCB0-3402-4C08-9C69-00E3C4822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DB073E-D86A-46CD-9AD6-4C62B7F2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7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A7F4-F701-4276-8589-B22DC538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15B02B-629E-429C-9A21-80F137F6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F818B-328A-4A40-8929-6041E37B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078F0-8925-4B42-9447-1D56E9C7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2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740FC-1F2D-41F4-8728-5FE8AF29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FFD15-50E4-43B0-8C5E-F373EE002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FEE5A-7855-45DB-8572-39C102A8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7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68E9-E4E8-4D64-A7CB-F05E01DE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91521-2E61-450D-B364-2AC934E8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AFF25-C5D6-48CC-AB48-B0ECB4592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892B7-FD72-451C-AB30-AB3D50F4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62379-CB76-4799-B4EF-9424510F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D00D7-FB5E-4966-9A13-853CD94E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0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86506-669E-487A-9EE9-6AD70892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3706A-48B0-4D57-A417-1C93240B1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A4EE9-80C7-4824-BAAC-525CFAEEB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37CDE-0CFC-4F67-9AD0-4D18DC094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9345E-4D86-44CF-8E08-D47C7694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0E1CA-A99A-4008-8B47-0DE2768D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A9CA9-0551-41B8-BC57-F24E4DC9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4B625-9E8D-482F-A2A4-5F091EF0E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09531-B166-4D6C-A5A5-9038FF4E0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19E14-2595-4C5F-8DE6-1F535635E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21F1A-A39A-4CCF-813D-1FD6D7D2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2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xh1135@psu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urturenaturecenter.org/programs/community/wfp-cert/" TargetMode="External"/><Relationship Id="rId5" Type="http://schemas.openxmlformats.org/officeDocument/2006/relationships/hyperlink" Target="https://extension.psu.edu/programs/watershed-stewards/counties/chester-delaware" TargetMode="External"/><Relationship Id="rId4" Type="http://schemas.openxmlformats.org/officeDocument/2006/relationships/hyperlink" Target="https://extension.psu.edu/programs/watershed-steward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Watershed Friendly Behaviors and Properties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99A3A0-086C-4A85-9D16-9D3AD8234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4445"/>
            <a:ext cx="9144000" cy="1655762"/>
          </a:xfrm>
        </p:spPr>
        <p:txBody>
          <a:bodyPr/>
          <a:lstStyle/>
          <a:p>
            <a:r>
              <a:rPr lang="en-US" dirty="0"/>
              <a:t>Meagan Hopkins-Doerr</a:t>
            </a:r>
          </a:p>
          <a:p>
            <a:r>
              <a:rPr lang="en-US" dirty="0"/>
              <a:t>Penn State Extension Master Watershed Steward Program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72626E0-5670-4FF6-9872-6F11FA67F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18" y="4948495"/>
            <a:ext cx="2118564" cy="12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6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15" descr="A close up of a flower garden&#10;&#10;Description automatically generated">
            <a:extLst>
              <a:ext uri="{FF2B5EF4-FFF2-40B4-BE49-F238E27FC236}">
                <a16:creationId xmlns:a16="http://schemas.microsoft.com/office/drawing/2014/main" id="{16538CB8-2E18-41F4-9B4C-E5B68EA1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129" y="3795802"/>
            <a:ext cx="2444395" cy="1364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284" y="192506"/>
            <a:ext cx="8927432" cy="204536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Slow down the stormwater.</a:t>
            </a:r>
            <a:br>
              <a:rPr lang="en-US" sz="4400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B187F-8302-409C-A66E-D084E9C8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463" y="1588241"/>
            <a:ext cx="2188034" cy="24078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8767C2-2E71-475A-BE5C-62580F7F78B2}"/>
              </a:ext>
            </a:extLst>
          </p:cNvPr>
          <p:cNvGrpSpPr/>
          <p:nvPr/>
        </p:nvGrpSpPr>
        <p:grpSpPr>
          <a:xfrm>
            <a:off x="3250690" y="1930939"/>
            <a:ext cx="2859448" cy="2505280"/>
            <a:chOff x="-363898" y="1601287"/>
            <a:chExt cx="2859448" cy="25052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DE0EFE-4494-42E5-A268-99B8A627E494}"/>
                </a:ext>
              </a:extLst>
            </p:cNvPr>
            <p:cNvSpPr txBox="1"/>
            <p:nvPr/>
          </p:nvSpPr>
          <p:spPr>
            <a:xfrm>
              <a:off x="-363898" y="3737235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Rain garden</a:t>
              </a:r>
            </a:p>
          </p:txBody>
        </p:sp>
        <p:pic>
          <p:nvPicPr>
            <p:cNvPr id="7" name="Picture Placeholder 10" descr="A close up of a flower field&#10;&#10;Description automatically generated">
              <a:extLst>
                <a:ext uri="{FF2B5EF4-FFF2-40B4-BE49-F238E27FC236}">
                  <a16:creationId xmlns:a16="http://schemas.microsoft.com/office/drawing/2014/main" id="{2C4DD6E5-4327-467B-A94D-53F048BB4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569474" y="1601287"/>
              <a:ext cx="1926076" cy="213631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E03CC1-D489-4186-ADB8-3A332F7106C9}"/>
              </a:ext>
            </a:extLst>
          </p:cNvPr>
          <p:cNvGrpSpPr/>
          <p:nvPr/>
        </p:nvGrpSpPr>
        <p:grpSpPr>
          <a:xfrm>
            <a:off x="7299088" y="4258063"/>
            <a:ext cx="4291264" cy="1579373"/>
            <a:chOff x="2737281" y="1752600"/>
            <a:chExt cx="5052860" cy="19879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F27CA9-94E4-4DD7-80FE-1555CF90822F}"/>
                </a:ext>
              </a:extLst>
            </p:cNvPr>
            <p:cNvGrpSpPr/>
            <p:nvPr/>
          </p:nvGrpSpPr>
          <p:grpSpPr>
            <a:xfrm>
              <a:off x="2737281" y="1752600"/>
              <a:ext cx="5052860" cy="1987960"/>
              <a:chOff x="2889681" y="1524000"/>
              <a:chExt cx="5052860" cy="1987960"/>
            </a:xfrm>
          </p:grpSpPr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FF3D2A9B-CA62-45B7-8327-BFEFA6855E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76600" y="1524000"/>
                <a:ext cx="1447800" cy="153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C2829C-3CF5-4C9C-98C4-73882931E1C4}"/>
                  </a:ext>
                </a:extLst>
              </p:cNvPr>
              <p:cNvSpPr txBox="1"/>
              <p:nvPr/>
            </p:nvSpPr>
            <p:spPr>
              <a:xfrm>
                <a:off x="2889681" y="3047081"/>
                <a:ext cx="5052860" cy="46487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Permeable  surfaces instead of solid </a:t>
                </a:r>
              </a:p>
            </p:txBody>
          </p:sp>
        </p:grp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A7EF9E9C-1B7E-4D96-9E70-B3B11804C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1752600"/>
              <a:ext cx="1524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513BC70-F477-4763-B5D5-5FAE6944E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7735" y="4066887"/>
            <a:ext cx="2162108" cy="13903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16DD85-0362-4CF9-B425-626C0B7D80CF}"/>
              </a:ext>
            </a:extLst>
          </p:cNvPr>
          <p:cNvSpPr txBox="1"/>
          <p:nvPr/>
        </p:nvSpPr>
        <p:spPr>
          <a:xfrm>
            <a:off x="1855160" y="5479448"/>
            <a:ext cx="165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Plant trees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E0912C-AFC5-443F-8DB7-D476ACB6CC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7815" y="1697884"/>
            <a:ext cx="3419394" cy="19234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7832A3-B15C-4CB2-A51C-67B0AFF55DEE}"/>
              </a:ext>
            </a:extLst>
          </p:cNvPr>
          <p:cNvSpPr txBox="1"/>
          <p:nvPr/>
        </p:nvSpPr>
        <p:spPr>
          <a:xfrm>
            <a:off x="7242530" y="3621293"/>
            <a:ext cx="388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Pocket meadows and container gardens</a:t>
            </a:r>
          </a:p>
        </p:txBody>
      </p:sp>
    </p:spTree>
    <p:extLst>
      <p:ext uri="{BB962C8B-B14F-4D97-AF65-F5344CB8AC3E}">
        <p14:creationId xmlns:p14="http://schemas.microsoft.com/office/powerpoint/2010/main" val="2153713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284" y="1580147"/>
            <a:ext cx="8927432" cy="2045369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Reduce Water Pollution</a:t>
            </a:r>
          </a:p>
        </p:txBody>
      </p:sp>
    </p:spTree>
    <p:extLst>
      <p:ext uri="{BB962C8B-B14F-4D97-AF65-F5344CB8AC3E}">
        <p14:creationId xmlns:p14="http://schemas.microsoft.com/office/powerpoint/2010/main" val="2703667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4152" y="264696"/>
            <a:ext cx="7503695" cy="1443790"/>
          </a:xfrm>
        </p:spPr>
        <p:txBody>
          <a:bodyPr anchor="ctr">
            <a:normAutofit fontScale="90000"/>
          </a:bodyPr>
          <a:lstStyle/>
          <a:p>
            <a:br>
              <a:rPr lang="en-US" dirty="0"/>
            </a:br>
            <a:r>
              <a:rPr lang="en-US" sz="3600" dirty="0"/>
              <a:t>Key actions you </a:t>
            </a:r>
            <a:br>
              <a:rPr lang="en-US" sz="3600" dirty="0"/>
            </a:br>
            <a:r>
              <a:rPr lang="en-US" sz="3600" dirty="0"/>
              <a:t>can do to prevent runoff pollution.</a:t>
            </a:r>
            <a:br>
              <a:rPr lang="en-US" sz="4400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FF143F-8467-463A-B5C9-ABA4B26890D5}"/>
              </a:ext>
            </a:extLst>
          </p:cNvPr>
          <p:cNvSpPr txBox="1"/>
          <p:nvPr/>
        </p:nvSpPr>
        <p:spPr>
          <a:xfrm>
            <a:off x="3850105" y="1708486"/>
            <a:ext cx="668153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Minimize the use of pesticides and herbicides</a:t>
            </a:r>
          </a:p>
          <a:p>
            <a:r>
              <a:rPr lang="en-US" dirty="0"/>
              <a:t>Use fertilizer and amendments sparingly</a:t>
            </a:r>
          </a:p>
          <a:p>
            <a:r>
              <a:rPr lang="en-US" dirty="0"/>
              <a:t>Properly dispose of animal waste </a:t>
            </a:r>
          </a:p>
          <a:p>
            <a:r>
              <a:rPr lang="en-US" dirty="0"/>
              <a:t>Collect or mulch grass clippings</a:t>
            </a:r>
          </a:p>
          <a:p>
            <a:r>
              <a:rPr lang="en-US" dirty="0"/>
              <a:t>Pick up other trash</a:t>
            </a:r>
          </a:p>
          <a:p>
            <a:r>
              <a:rPr lang="en-US" dirty="0"/>
              <a:t>Avoid using salt/ice melt on driveway or walkways</a:t>
            </a:r>
          </a:p>
          <a:p>
            <a:r>
              <a:rPr lang="en-US" dirty="0"/>
              <a:t>Avoid activities like car washing and oil changing  on driveways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49ACB-1003-4638-9F14-16385CCC7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014" y="3933632"/>
            <a:ext cx="1688268" cy="2025321"/>
          </a:xfrm>
          <a:prstGeom prst="rect">
            <a:avLst/>
          </a:prstGeom>
        </p:spPr>
      </p:pic>
      <p:pic>
        <p:nvPicPr>
          <p:cNvPr id="13" name="Picture 12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69077F93-1B95-4394-B6FA-E0771483B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9" r="11913" b="-4"/>
          <a:stretch/>
        </p:blipFill>
        <p:spPr>
          <a:xfrm>
            <a:off x="4834551" y="3933632"/>
            <a:ext cx="3429604" cy="2019413"/>
          </a:xfrm>
          <a:prstGeom prst="rect">
            <a:avLst/>
          </a:prstGeom>
        </p:spPr>
      </p:pic>
      <p:pic>
        <p:nvPicPr>
          <p:cNvPr id="14" name="Picture 8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7B6FECDD-3AAA-4B08-8BDD-F2516B9089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32" r="37539" b="3"/>
          <a:stretch/>
        </p:blipFill>
        <p:spPr>
          <a:xfrm>
            <a:off x="2640852" y="3933632"/>
            <a:ext cx="1688268" cy="2036361"/>
          </a:xfrm>
          <a:prstGeom prst="rect">
            <a:avLst/>
          </a:prstGeom>
        </p:spPr>
      </p:pic>
      <p:pic>
        <p:nvPicPr>
          <p:cNvPr id="16" name="Picture 2" descr="Image result for stormwater runoff images">
            <a:extLst>
              <a:ext uri="{FF2B5EF4-FFF2-40B4-BE49-F238E27FC236}">
                <a16:creationId xmlns:a16="http://schemas.microsoft.com/office/drawing/2014/main" id="{4F943872-4D8E-4206-A855-724BFD8FF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274" y="1719686"/>
            <a:ext cx="3087501" cy="1485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7317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284" y="1580147"/>
            <a:ext cx="8927432" cy="204536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6000" dirty="0"/>
              <a:t>Conserve Water</a:t>
            </a:r>
            <a:br>
              <a:rPr lang="en-US" sz="60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9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769" y="721895"/>
            <a:ext cx="7599948" cy="657727"/>
          </a:xfrm>
        </p:spPr>
        <p:txBody>
          <a:bodyPr>
            <a:normAutofit/>
          </a:bodyPr>
          <a:lstStyle/>
          <a:p>
            <a:r>
              <a:rPr lang="en-US" sz="3200" dirty="0">
                <a:cs typeface="Calibri"/>
              </a:rPr>
              <a:t>Saving Water in the Garden </a:t>
            </a:r>
            <a:endParaRPr lang="en-US" sz="3200" dirty="0"/>
          </a:p>
        </p:txBody>
      </p:sp>
      <p:pic>
        <p:nvPicPr>
          <p:cNvPr id="4" name="Picture 9" descr="A close up of a garden&#10;&#10;Description automatically generated">
            <a:extLst>
              <a:ext uri="{FF2B5EF4-FFF2-40B4-BE49-F238E27FC236}">
                <a16:creationId xmlns:a16="http://schemas.microsoft.com/office/drawing/2014/main" id="{9EB21C61-ED46-4C30-9D9E-0590F2706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36" y="1989478"/>
            <a:ext cx="1623884" cy="2209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C5A18D-D6FD-4BAD-BA0A-F07232F2E2B6}"/>
              </a:ext>
            </a:extLst>
          </p:cNvPr>
          <p:cNvSpPr txBox="1"/>
          <p:nvPr/>
        </p:nvSpPr>
        <p:spPr>
          <a:xfrm>
            <a:off x="1704436" y="4269525"/>
            <a:ext cx="1844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Use the water in your  rain barrel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581F0-2F0B-4649-B48A-38DB28B6A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32" y="1993489"/>
            <a:ext cx="1650658" cy="2209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080E50-1776-47A3-8E0B-246EC69FC0E6}"/>
              </a:ext>
            </a:extLst>
          </p:cNvPr>
          <p:cNvSpPr txBox="1"/>
          <p:nvPr/>
        </p:nvSpPr>
        <p:spPr>
          <a:xfrm>
            <a:off x="3871632" y="4269525"/>
            <a:ext cx="2526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Only water when needed</a:t>
            </a:r>
          </a:p>
        </p:txBody>
      </p:sp>
      <p:pic>
        <p:nvPicPr>
          <p:cNvPr id="11" name="Picture 8" descr="A pile of hay&#10;&#10;Description automatically generated">
            <a:extLst>
              <a:ext uri="{FF2B5EF4-FFF2-40B4-BE49-F238E27FC236}">
                <a16:creationId xmlns:a16="http://schemas.microsoft.com/office/drawing/2014/main" id="{FCA1D2FB-528C-4475-B417-E5062D57A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350" y="1989478"/>
            <a:ext cx="2936837" cy="2209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8A5667-5889-48D9-B2AB-110CE7964494}"/>
              </a:ext>
            </a:extLst>
          </p:cNvPr>
          <p:cNvSpPr txBox="1"/>
          <p:nvPr/>
        </p:nvSpPr>
        <p:spPr>
          <a:xfrm>
            <a:off x="5862941" y="4265514"/>
            <a:ext cx="6160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drip hoses and mulch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AEAEA0-979C-41FA-8D93-6BCEFAA9B58E}"/>
              </a:ext>
            </a:extLst>
          </p:cNvPr>
          <p:cNvSpPr txBox="1"/>
          <p:nvPr/>
        </p:nvSpPr>
        <p:spPr>
          <a:xfrm>
            <a:off x="9111916" y="4199020"/>
            <a:ext cx="6160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Plant natives that </a:t>
            </a:r>
          </a:p>
          <a:p>
            <a:r>
              <a:rPr lang="en-US" dirty="0"/>
              <a:t>do not </a:t>
            </a:r>
          </a:p>
          <a:p>
            <a:r>
              <a:rPr lang="en-US" dirty="0"/>
              <a:t>need watering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CFAF17-CC39-4535-9A2B-9465C78B95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26" r="5503" b="7368"/>
          <a:stretch/>
        </p:blipFill>
        <p:spPr>
          <a:xfrm>
            <a:off x="9129247" y="1989478"/>
            <a:ext cx="1430438" cy="220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88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284" y="1852863"/>
            <a:ext cx="8927432" cy="1042737"/>
          </a:xfrm>
        </p:spPr>
        <p:txBody>
          <a:bodyPr>
            <a:noAutofit/>
          </a:bodyPr>
          <a:lstStyle/>
          <a:p>
            <a:r>
              <a:rPr lang="en-US" sz="5500" dirty="0"/>
              <a:t>Support Wildlife</a:t>
            </a:r>
          </a:p>
        </p:txBody>
      </p:sp>
    </p:spTree>
    <p:extLst>
      <p:ext uri="{BB962C8B-B14F-4D97-AF65-F5344CB8AC3E}">
        <p14:creationId xmlns:p14="http://schemas.microsoft.com/office/powerpoint/2010/main" val="2034442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284" y="1580147"/>
            <a:ext cx="8927432" cy="104273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lang="en-US" sz="44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C5A73-1A58-4C65-8D10-CB26270256B9}"/>
              </a:ext>
            </a:extLst>
          </p:cNvPr>
          <p:cNvSpPr txBox="1"/>
          <p:nvPr/>
        </p:nvSpPr>
        <p:spPr>
          <a:xfrm>
            <a:off x="3015916" y="670901"/>
            <a:ext cx="6160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Supporting wildlife at Home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FC477-F458-42DA-84CC-41B7BE65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527" y="1644315"/>
            <a:ext cx="5959642" cy="44697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B298E6-27FB-4A3C-BAD3-F636E96D1C39}"/>
              </a:ext>
            </a:extLst>
          </p:cNvPr>
          <p:cNvSpPr txBox="1"/>
          <p:nvPr/>
        </p:nvSpPr>
        <p:spPr>
          <a:xfrm>
            <a:off x="1540042" y="1811302"/>
            <a:ext cx="61601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Plant native plants </a:t>
            </a:r>
          </a:p>
          <a:p>
            <a:r>
              <a:rPr lang="en-US" dirty="0"/>
              <a:t>Provide shade over ponds and streams </a:t>
            </a:r>
          </a:p>
          <a:p>
            <a:r>
              <a:rPr lang="en-US" dirty="0"/>
              <a:t>Allow and facilitate natural composting </a:t>
            </a:r>
          </a:p>
          <a:p>
            <a:r>
              <a:rPr lang="en-US" dirty="0"/>
              <a:t>Control/remove invasive species</a:t>
            </a:r>
          </a:p>
          <a:p>
            <a:r>
              <a:rPr lang="en-US" dirty="0"/>
              <a:t>Provide shelter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F1DAFB-A72E-4204-9A7D-63A1EA667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32" y="300641"/>
            <a:ext cx="1049745" cy="1343674"/>
          </a:xfrm>
          <a:prstGeom prst="rect">
            <a:avLst/>
          </a:prstGeom>
        </p:spPr>
      </p:pic>
      <p:pic>
        <p:nvPicPr>
          <p:cNvPr id="13" name="Picture 12" descr="A close up of a fly&#10;&#10;Description automatically generated with medium confidence">
            <a:extLst>
              <a:ext uri="{FF2B5EF4-FFF2-40B4-BE49-F238E27FC236}">
                <a16:creationId xmlns:a16="http://schemas.microsoft.com/office/drawing/2014/main" id="{1D847C92-083B-49D1-A854-5A215A579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79" y="5272244"/>
            <a:ext cx="1818914" cy="1212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CF6D67-CFBE-401A-937D-6BA44039B2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64" b="32673"/>
          <a:stretch/>
        </p:blipFill>
        <p:spPr>
          <a:xfrm>
            <a:off x="3572978" y="3499301"/>
            <a:ext cx="1836367" cy="1553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F8EECA-A6E2-48CA-9666-435F48F3C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042" y="3897824"/>
            <a:ext cx="1818915" cy="19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44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284" y="1580147"/>
            <a:ext cx="8927432" cy="1042737"/>
          </a:xfrm>
        </p:spPr>
        <p:txBody>
          <a:bodyPr>
            <a:noAutofit/>
          </a:bodyPr>
          <a:lstStyle/>
          <a:p>
            <a:r>
              <a:rPr lang="en-US" sz="5500" dirty="0"/>
              <a:t>Do you already do these things?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9037A-C619-4598-A76E-829991646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505" y="3127621"/>
            <a:ext cx="6187976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8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284" y="1580147"/>
            <a:ext cx="8927432" cy="1042737"/>
          </a:xfrm>
        </p:spPr>
        <p:txBody>
          <a:bodyPr>
            <a:noAutofit/>
          </a:bodyPr>
          <a:lstStyle/>
          <a:p>
            <a:r>
              <a:rPr lang="en-US" sz="5500" dirty="0"/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C5A73-1A58-4C65-8D10-CB26270256B9}"/>
              </a:ext>
            </a:extLst>
          </p:cNvPr>
          <p:cNvSpPr txBox="1"/>
          <p:nvPr/>
        </p:nvSpPr>
        <p:spPr>
          <a:xfrm>
            <a:off x="1495926" y="2690336"/>
            <a:ext cx="92001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Meagan Hopkins-Doerr</a:t>
            </a:r>
          </a:p>
          <a:p>
            <a:pPr algn="ct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mxh1135@psu.edu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610-696-3500</a:t>
            </a:r>
          </a:p>
          <a:p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 Watershed Steward Program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https://extension.psu.edu/programs/watershed-stewards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MWS of Chester and Delaware Counties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https://extension.psu.edu/programs/watershed-stewards/counties/chester-delaware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Interested in the Watershed Friendly Property Certification?</a:t>
            </a: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https://nurturenaturecenter.org/programs/community/wfp-cert/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1165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8905" y="2235200"/>
            <a:ext cx="8454189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We believe that all people should have access to science-based education. </a:t>
            </a:r>
          </a:p>
        </p:txBody>
      </p:sp>
    </p:spTree>
    <p:extLst>
      <p:ext uri="{BB962C8B-B14F-4D97-AF65-F5344CB8AC3E}">
        <p14:creationId xmlns:p14="http://schemas.microsoft.com/office/powerpoint/2010/main" val="438265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3158" y="125997"/>
            <a:ext cx="9593179" cy="1823453"/>
          </a:xfrm>
        </p:spPr>
        <p:txBody>
          <a:bodyPr>
            <a:normAutofit/>
          </a:bodyPr>
          <a:lstStyle/>
          <a:p>
            <a:r>
              <a:rPr lang="en-US" sz="4000" dirty="0"/>
              <a:t>What and who are </a:t>
            </a:r>
            <a:br>
              <a:rPr lang="en-US" sz="4000" dirty="0"/>
            </a:br>
            <a:r>
              <a:rPr lang="en-US" sz="4000" dirty="0"/>
              <a:t>Penn State Extension</a:t>
            </a:r>
            <a:br>
              <a:rPr lang="en-US" sz="4000" dirty="0"/>
            </a:br>
            <a:r>
              <a:rPr lang="en-US" sz="4000" dirty="0"/>
              <a:t>Master Watershed Stewards?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681E3-34F8-4196-A82C-1C7FCBF16F6B}"/>
              </a:ext>
            </a:extLst>
          </p:cNvPr>
          <p:cNvSpPr txBox="1"/>
          <p:nvPr/>
        </p:nvSpPr>
        <p:spPr>
          <a:xfrm>
            <a:off x="1199148" y="2272257"/>
            <a:ext cx="5494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Master Watershed Stewards are volunteers for Penn State Extension.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105388A-0F8D-4F9D-8653-7B9871392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719076"/>
              </p:ext>
            </p:extLst>
          </p:nvPr>
        </p:nvGraphicFramePr>
        <p:xfrm>
          <a:off x="4938963" y="2005597"/>
          <a:ext cx="6789821" cy="417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A6CE651-68CD-4D27-868E-0084D6EA8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9221" y="3425180"/>
            <a:ext cx="4010526" cy="22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0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DD5FA-67CE-45F8-8B1D-16FABAECD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3379" y="1368546"/>
            <a:ext cx="5493715" cy="47559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+mj-lt"/>
              </a:rPr>
              <a:t>“Boots on the Ground” 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627C30-22ED-47A9-94B8-01C72BB32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72" y="1438284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+mj-lt"/>
              </a:rPr>
              <a:t>Public Education</a:t>
            </a:r>
          </a:p>
        </p:txBody>
      </p:sp>
      <p:pic>
        <p:nvPicPr>
          <p:cNvPr id="8" name="Picture 7" descr="A group of people in a field&#10;&#10;Description automatically generated with low confidence">
            <a:extLst>
              <a:ext uri="{FF2B5EF4-FFF2-40B4-BE49-F238E27FC236}">
                <a16:creationId xmlns:a16="http://schemas.microsoft.com/office/drawing/2014/main" id="{A7FDFD99-8A23-49FF-944D-84D57D6BE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10924" r="3165" b="11814"/>
          <a:stretch/>
        </p:blipFill>
        <p:spPr>
          <a:xfrm>
            <a:off x="7236132" y="2694109"/>
            <a:ext cx="3418881" cy="1626535"/>
          </a:xfrm>
          <a:prstGeom prst="rect">
            <a:avLst/>
          </a:prstGeom>
        </p:spPr>
      </p:pic>
      <p:pic>
        <p:nvPicPr>
          <p:cNvPr id="11" name="Picture 10" descr="A picture containing outdoor&#10;&#10;Description automatically generated">
            <a:extLst>
              <a:ext uri="{FF2B5EF4-FFF2-40B4-BE49-F238E27FC236}">
                <a16:creationId xmlns:a16="http://schemas.microsoft.com/office/drawing/2014/main" id="{E4EEE84E-2037-4E60-901D-37717F8DD8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9"/>
          <a:stretch/>
        </p:blipFill>
        <p:spPr>
          <a:xfrm rot="5400000">
            <a:off x="6895378" y="4760133"/>
            <a:ext cx="1751643" cy="1082654"/>
          </a:xfrm>
          <a:prstGeom prst="rect">
            <a:avLst/>
          </a:prstGeom>
        </p:spPr>
      </p:pic>
      <p:pic>
        <p:nvPicPr>
          <p:cNvPr id="15" name="Picture 1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3FADC647-1CDE-4261-9ED1-9ADE3590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/>
          <a:stretch/>
        </p:blipFill>
        <p:spPr>
          <a:xfrm rot="5400000">
            <a:off x="8067682" y="4757768"/>
            <a:ext cx="1755779" cy="10826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3C7822-EC34-4045-A7F7-AA0679A517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32"/>
          <a:stretch/>
        </p:blipFill>
        <p:spPr>
          <a:xfrm>
            <a:off x="9562766" y="4426230"/>
            <a:ext cx="1092247" cy="1751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67882A-D6E2-426D-BEA9-5D3CA39F2D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174" b="1307"/>
          <a:stretch/>
        </p:blipFill>
        <p:spPr>
          <a:xfrm>
            <a:off x="3580272" y="3979282"/>
            <a:ext cx="2219136" cy="1664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5A6231-F6C0-44E9-8F36-6CAD97138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108" y="2180035"/>
            <a:ext cx="2219136" cy="16429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C6D1D6-6D45-4BEE-BD1F-49B67FC44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1692" y="2169311"/>
            <a:ext cx="2219136" cy="16403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FF5E3D-D9DA-40EF-B831-4AAB94736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366" y="3985942"/>
            <a:ext cx="2209878" cy="16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36ED17-09BD-4657-A234-E99E6FDCAFF3}"/>
              </a:ext>
            </a:extLst>
          </p:cNvPr>
          <p:cNvSpPr txBox="1">
            <a:spLocks/>
          </p:cNvSpPr>
          <p:nvPr/>
        </p:nvSpPr>
        <p:spPr>
          <a:xfrm>
            <a:off x="6096000" y="1507742"/>
            <a:ext cx="5108276" cy="5105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land area that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channels rainfall and snowmelt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creeks, streams, and rivers, and eventually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outflow points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such as reservoirs, bays, and the ocean. The area channels/drains to a particular body of water and the watershed is defined by that body of water.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water: The obvious over-land water sources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risk of picking up and carrying pollutants along with it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Groundwater:  Water that filters into the ground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Cleaned and filtered by the ground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Seeps into streams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Fills aquifers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022ED-41EA-4A3A-BE83-02DB25081C9A}"/>
              </a:ext>
            </a:extLst>
          </p:cNvPr>
          <p:cNvSpPr txBox="1"/>
          <p:nvPr/>
        </p:nvSpPr>
        <p:spPr>
          <a:xfrm>
            <a:off x="2831432" y="778514"/>
            <a:ext cx="52217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What is a Watershed?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A2A47-0953-4553-8701-DD6C27C63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530" y="2249140"/>
            <a:ext cx="3590855" cy="2840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737D07-92CF-4CAA-9129-4E653C833078}"/>
              </a:ext>
            </a:extLst>
          </p:cNvPr>
          <p:cNvSpPr txBox="1"/>
          <p:nvPr/>
        </p:nvSpPr>
        <p:spPr>
          <a:xfrm>
            <a:off x="5175555" y="5253425"/>
            <a:ext cx="920445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Source: NOAA</a:t>
            </a:r>
          </a:p>
        </p:txBody>
      </p:sp>
    </p:spTree>
    <p:extLst>
      <p:ext uri="{BB962C8B-B14F-4D97-AF65-F5344CB8AC3E}">
        <p14:creationId xmlns:p14="http://schemas.microsoft.com/office/powerpoint/2010/main" val="39766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136" y="630989"/>
            <a:ext cx="8454189" cy="981243"/>
          </a:xfrm>
        </p:spPr>
        <p:txBody>
          <a:bodyPr>
            <a:normAutofit/>
          </a:bodyPr>
          <a:lstStyle/>
          <a:p>
            <a:r>
              <a:rPr lang="en-US" dirty="0"/>
              <a:t>Health of Our Waterways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73985-C00D-4344-8ECF-77FA0E53C5EB}"/>
              </a:ext>
            </a:extLst>
          </p:cNvPr>
          <p:cNvSpPr txBox="1"/>
          <p:nvPr/>
        </p:nvSpPr>
        <p:spPr>
          <a:xfrm>
            <a:off x="3015916" y="3051828"/>
            <a:ext cx="6160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EA387C-525D-42A6-85A6-2AFDEF0F5189}"/>
              </a:ext>
            </a:extLst>
          </p:cNvPr>
          <p:cNvSpPr txBox="1"/>
          <p:nvPr/>
        </p:nvSpPr>
        <p:spPr>
          <a:xfrm>
            <a:off x="3256547" y="1668185"/>
            <a:ext cx="56789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Over 18,000 Miles of PA Streams are Impaired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61CBF8-C347-499F-98A2-4B093A728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873" y="2055030"/>
            <a:ext cx="6160168" cy="4260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2A02DF-7B2E-4791-99F8-0D950E08B41F}"/>
              </a:ext>
            </a:extLst>
          </p:cNvPr>
          <p:cNvSpPr txBox="1"/>
          <p:nvPr/>
        </p:nvSpPr>
        <p:spPr>
          <a:xfrm>
            <a:off x="7361668" y="2743932"/>
            <a:ext cx="42255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Impaired = unable to support aquatic life or be used for recreation, fish consumption, or drinking water.</a:t>
            </a:r>
          </a:p>
        </p:txBody>
      </p:sp>
    </p:spTree>
    <p:extLst>
      <p:ext uri="{BB962C8B-B14F-4D97-AF65-F5344CB8AC3E}">
        <p14:creationId xmlns:p14="http://schemas.microsoft.com/office/powerpoint/2010/main" val="82895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5053" y="505326"/>
            <a:ext cx="8454189" cy="1026695"/>
          </a:xfrm>
        </p:spPr>
        <p:txBody>
          <a:bodyPr>
            <a:normAutofit fontScale="90000"/>
          </a:bodyPr>
          <a:lstStyle/>
          <a:p>
            <a:r>
              <a:rPr lang="en-US" dirty="0"/>
              <a:t>Delaware County Watersheds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53EEE-9C49-4913-9B73-C62A36A19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402" y="1852634"/>
            <a:ext cx="4665746" cy="3152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9414A-328F-40E4-A27B-3A2B7C2CD113}"/>
              </a:ext>
            </a:extLst>
          </p:cNvPr>
          <p:cNvSpPr txBox="1"/>
          <p:nvPr/>
        </p:nvSpPr>
        <p:spPr>
          <a:xfrm>
            <a:off x="2248402" y="5005367"/>
            <a:ext cx="4580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Delaware County Conservation 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B55DE-58D8-4D51-917B-F9FA6C41CE81}"/>
              </a:ext>
            </a:extLst>
          </p:cNvPr>
          <p:cNvSpPr txBox="1"/>
          <p:nvPr/>
        </p:nvSpPr>
        <p:spPr>
          <a:xfrm>
            <a:off x="7413961" y="2358190"/>
            <a:ext cx="34971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385 miles of streams</a:t>
            </a:r>
          </a:p>
          <a:p>
            <a:r>
              <a:rPr lang="en-US" sz="2400" dirty="0"/>
              <a:t>365 are impaired </a:t>
            </a:r>
          </a:p>
          <a:p>
            <a:endParaRPr lang="en-US" sz="1000" dirty="0"/>
          </a:p>
          <a:p>
            <a:r>
              <a:rPr lang="en-US" sz="1000" dirty="0"/>
              <a:t>Source: DEP Draft 2022 Pennsylvania Integrated Water Quality Report</a:t>
            </a:r>
          </a:p>
        </p:txBody>
      </p:sp>
    </p:spTree>
    <p:extLst>
      <p:ext uri="{BB962C8B-B14F-4D97-AF65-F5344CB8AC3E}">
        <p14:creationId xmlns:p14="http://schemas.microsoft.com/office/powerpoint/2010/main" val="3190519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284" y="1580147"/>
            <a:ext cx="8927432" cy="204536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900" dirty="0"/>
              <a:t>What can you do?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06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A29A1-5D60-4597-9492-17B218E14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8695" y="1561431"/>
            <a:ext cx="8454189" cy="2032001"/>
          </a:xfrm>
        </p:spPr>
        <p:txBody>
          <a:bodyPr>
            <a:normAutofit/>
          </a:bodyPr>
          <a:lstStyle/>
          <a:p>
            <a:r>
              <a:rPr lang="en-US" dirty="0"/>
              <a:t>Reduce Stormwater Runoff </a:t>
            </a:r>
            <a:br>
              <a:rPr lang="en-US" dirty="0"/>
            </a:br>
            <a:r>
              <a:rPr lang="en-US" dirty="0"/>
              <a:t>from your property</a:t>
            </a:r>
          </a:p>
        </p:txBody>
      </p:sp>
    </p:spTree>
    <p:extLst>
      <p:ext uri="{BB962C8B-B14F-4D97-AF65-F5344CB8AC3E}">
        <p14:creationId xmlns:p14="http://schemas.microsoft.com/office/powerpoint/2010/main" val="3650977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EFE13B3-AC81-4E83-918E-67038467CF10}" vid="{6DC9D36B-97A8-4042-958F-AFD9ED8669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Sustainability PPT Template</Template>
  <TotalTime>283</TotalTime>
  <Words>510</Words>
  <Application>Microsoft Office PowerPoint</Application>
  <PresentationFormat>Widescreen</PresentationFormat>
  <Paragraphs>83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Watershed Friendly Behaviors and Properties</vt:lpstr>
      <vt:lpstr>We believe that all people should have access to science-based education. </vt:lpstr>
      <vt:lpstr>What and who are  Penn State Extension Master Watershed Stewards?</vt:lpstr>
      <vt:lpstr>Partnerships</vt:lpstr>
      <vt:lpstr>PowerPoint Presentation</vt:lpstr>
      <vt:lpstr>Health of Our Waterways</vt:lpstr>
      <vt:lpstr>Delaware County Watersheds</vt:lpstr>
      <vt:lpstr> What can you do? </vt:lpstr>
      <vt:lpstr>Reduce Stormwater Runoff  from your property</vt:lpstr>
      <vt:lpstr> Slow down the stormwater. </vt:lpstr>
      <vt:lpstr> Reduce Water Pollution</vt:lpstr>
      <vt:lpstr> Key actions you  can do to prevent runoff pollution. </vt:lpstr>
      <vt:lpstr> Conserve Water </vt:lpstr>
      <vt:lpstr>Saving Water in the Garden </vt:lpstr>
      <vt:lpstr>Support Wildlife</vt:lpstr>
      <vt:lpstr>   </vt:lpstr>
      <vt:lpstr>Do you already do these things?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Watershed Friendly Behaviors and Properties</dc:title>
  <dc:creator>Hopkins-Doerr, Meagan</dc:creator>
  <cp:lastModifiedBy>Hopkins-Doerr, Meagan</cp:lastModifiedBy>
  <cp:revision>2</cp:revision>
  <dcterms:created xsi:type="dcterms:W3CDTF">2022-04-18T15:46:34Z</dcterms:created>
  <dcterms:modified xsi:type="dcterms:W3CDTF">2022-04-18T20:30:33Z</dcterms:modified>
</cp:coreProperties>
</file>