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.jpg" ContentType="image/jpeg"/>
  <Override PartName="/ppt/media/image7.jpg" ContentType="image/jpeg"/>
  <Override PartName="/ppt/media/image8.jpg" ContentType="image/jpeg"/>
  <Override PartName="/ppt/media/image12.jpg" ContentType="image/jpeg"/>
  <Override PartName="/ppt/media/image13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7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55" r:id="rId2"/>
    <p:sldId id="1671" r:id="rId3"/>
    <p:sldId id="356" r:id="rId4"/>
    <p:sldId id="357" r:id="rId5"/>
    <p:sldId id="358" r:id="rId6"/>
    <p:sldId id="359" r:id="rId7"/>
    <p:sldId id="362" r:id="rId8"/>
    <p:sldId id="363" r:id="rId9"/>
    <p:sldId id="360" r:id="rId10"/>
    <p:sldId id="361" r:id="rId11"/>
    <p:sldId id="364" r:id="rId12"/>
    <p:sldId id="365" r:id="rId13"/>
    <p:sldId id="366" r:id="rId14"/>
    <p:sldId id="367" r:id="rId15"/>
    <p:sldId id="368" r:id="rId16"/>
    <p:sldId id="369" r:id="rId17"/>
    <p:sldId id="370" r:id="rId18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7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E8299D-45CD-4879-A6F2-36CA74AD7F90}" v="5" dt="2022-04-21T06:42:00.58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558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0892" y="0"/>
            <a:ext cx="699134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10711"/>
            <a:ext cx="8115299" cy="84677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0014" y="2753889"/>
            <a:ext cx="16927971" cy="2585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00" b="0" i="0">
                <a:solidFill>
                  <a:srgbClr val="5C786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94251" y="6353391"/>
            <a:ext cx="15499497" cy="1873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rgbClr val="5C786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5C786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5C786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9BF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50134"/>
            <a:ext cx="18287999" cy="86368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5C786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56470" y="4162831"/>
            <a:ext cx="6971665" cy="1552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rgbClr val="5C786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tree, outdoor, house&#10;&#10;Description automatically generated">
            <a:extLst>
              <a:ext uri="{FF2B5EF4-FFF2-40B4-BE49-F238E27FC236}">
                <a16:creationId xmlns:a16="http://schemas.microsoft.com/office/drawing/2014/main" id="{E699EEF3-4E39-440F-B267-FA91C80FA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860"/>
            <a:ext cx="12161520" cy="912114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37C2DD8-5FDC-4752-8365-EA75AA596ECA}"/>
              </a:ext>
            </a:extLst>
          </p:cNvPr>
          <p:cNvSpPr txBox="1">
            <a:spLocks/>
          </p:cNvSpPr>
          <p:nvPr/>
        </p:nvSpPr>
        <p:spPr>
          <a:xfrm>
            <a:off x="914401" y="3619501"/>
            <a:ext cx="17531786" cy="2589171"/>
          </a:xfrm>
          <a:prstGeom prst="rect">
            <a:avLst/>
          </a:prstGeom>
        </p:spPr>
        <p:txBody>
          <a:bodyPr vert="horz" wrap="square" lIns="0" tIns="252731" rIns="0" bIns="0" rtlCol="0">
            <a:spAutoFit/>
          </a:bodyPr>
          <a:lstStyle>
            <a:lvl1pPr>
              <a:defRPr sz="3350" b="1" i="0">
                <a:solidFill>
                  <a:srgbClr val="5C7862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9336872" marR="5081" indent="-728382" defTabSz="914445">
              <a:lnSpc>
                <a:spcPts val="9131"/>
              </a:lnSpc>
              <a:spcBef>
                <a:spcPts val="1991"/>
              </a:spcBef>
            </a:pPr>
            <a:r>
              <a:rPr lang="en-US" sz="9600" spc="185" dirty="0">
                <a:solidFill>
                  <a:srgbClr val="4BACC6"/>
                </a:solidFill>
              </a:rPr>
              <a:t>Sustainability</a:t>
            </a:r>
            <a:r>
              <a:rPr lang="en-US" sz="9600" spc="185" dirty="0"/>
              <a:t> </a:t>
            </a:r>
            <a:r>
              <a:rPr lang="en-US" sz="9600" spc="315" dirty="0">
                <a:solidFill>
                  <a:srgbClr val="4BACC6"/>
                </a:solidFill>
              </a:rPr>
              <a:t>Conference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1B2BA3C-B5E0-4074-9E49-694925FE3866}"/>
              </a:ext>
            </a:extLst>
          </p:cNvPr>
          <p:cNvSpPr txBox="1">
            <a:spLocks/>
          </p:cNvSpPr>
          <p:nvPr/>
        </p:nvSpPr>
        <p:spPr>
          <a:xfrm>
            <a:off x="3352800" y="6286501"/>
            <a:ext cx="14782800" cy="1515096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8895525" marR="5081" indent="659798" defTabSz="914445">
              <a:lnSpc>
                <a:spcPct val="116599"/>
              </a:lnSpc>
              <a:spcBef>
                <a:spcPts val="100"/>
              </a:spcBef>
            </a:pPr>
            <a:r>
              <a:rPr lang="en-US" sz="4400" dirty="0">
                <a:solidFill>
                  <a:srgbClr val="4F81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</a:t>
            </a:r>
            <a:r>
              <a:rPr lang="en-US" sz="4400" spc="-155" dirty="0">
                <a:solidFill>
                  <a:srgbClr val="4F81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spc="-26" dirty="0">
                <a:solidFill>
                  <a:srgbClr val="4F81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US" sz="4400" dirty="0">
                <a:solidFill>
                  <a:srgbClr val="4F81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Melody</a:t>
            </a:r>
            <a:r>
              <a:rPr lang="en-US" sz="4400" spc="-41" dirty="0">
                <a:solidFill>
                  <a:srgbClr val="4F81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spc="56" dirty="0">
                <a:solidFill>
                  <a:srgbClr val="4F81B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Muhammad</a:t>
            </a:r>
          </a:p>
        </p:txBody>
      </p:sp>
    </p:spTree>
    <p:extLst>
      <p:ext uri="{BB962C8B-B14F-4D97-AF65-F5344CB8AC3E}">
        <p14:creationId xmlns:p14="http://schemas.microsoft.com/office/powerpoint/2010/main" val="3698785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some railroad tracks&#10;&#10;Description automatically generated with low confidence">
            <a:extLst>
              <a:ext uri="{FF2B5EF4-FFF2-40B4-BE49-F238E27FC236}">
                <a16:creationId xmlns:a16="http://schemas.microsoft.com/office/drawing/2014/main" id="{DED3ABC9-572C-48A3-B589-FC911DA1D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88" y="31750"/>
            <a:ext cx="7667625" cy="102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25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3465-30A7-4B00-8606-489BCBB5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485901"/>
            <a:ext cx="5715000" cy="1030859"/>
          </a:xfrm>
        </p:spPr>
        <p:txBody>
          <a:bodyPr/>
          <a:lstStyle/>
          <a:p>
            <a:r>
              <a:rPr lang="en-US" dirty="0"/>
              <a:t>Master Watershed Steward Trainee</a:t>
            </a:r>
          </a:p>
        </p:txBody>
      </p:sp>
      <p:pic>
        <p:nvPicPr>
          <p:cNvPr id="6" name="Picture 5" descr="A person taking a selfie with a dog&#10;&#10;Description automatically generated with medium confidence">
            <a:extLst>
              <a:ext uri="{FF2B5EF4-FFF2-40B4-BE49-F238E27FC236}">
                <a16:creationId xmlns:a16="http://schemas.microsoft.com/office/drawing/2014/main" id="{C1016D0D-8B2D-46F7-9892-3270A738C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1" y="17318"/>
            <a:ext cx="6229350" cy="830580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82A235C2-8327-47D1-B62C-C9E0B2EFC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3848100"/>
            <a:ext cx="8585201" cy="6438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C334-8EF6-4BD3-AC0B-F9DEEE2E5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5" y="2633663"/>
            <a:ext cx="5743575" cy="76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60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A38F8B-CC5D-4DB6-96A2-2D78E522958E}"/>
              </a:ext>
            </a:extLst>
          </p:cNvPr>
          <p:cNvSpPr txBox="1"/>
          <p:nvPr/>
        </p:nvSpPr>
        <p:spPr>
          <a:xfrm>
            <a:off x="10591800" y="4229102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960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4H Leader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7291" y="778760"/>
            <a:ext cx="13367634" cy="81181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 rotWithShape="1">
          <a:blip r:embed="rId2" cstate="print"/>
          <a:srcRect l="1930" t="762" r="44837" b="-762"/>
          <a:stretch/>
        </p:blipFill>
        <p:spPr>
          <a:xfrm>
            <a:off x="3200400" y="2"/>
            <a:ext cx="973542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3672" y="1977200"/>
            <a:ext cx="180975" cy="1809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760788" y="1620056"/>
            <a:ext cx="5904230" cy="7965963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1" defTabSz="914445">
              <a:spcBef>
                <a:spcPts val="860"/>
              </a:spcBef>
            </a:pPr>
            <a:r>
              <a:rPr sz="4050" dirty="0">
                <a:latin typeface="Arial"/>
                <a:cs typeface="Arial"/>
              </a:rPr>
              <a:t>Bee</a:t>
            </a:r>
            <a:r>
              <a:rPr sz="4050" spc="-120" dirty="0">
                <a:latin typeface="Arial"/>
                <a:cs typeface="Arial"/>
              </a:rPr>
              <a:t> </a:t>
            </a:r>
            <a:r>
              <a:rPr sz="4050" spc="71" dirty="0">
                <a:latin typeface="Arial"/>
                <a:cs typeface="Arial"/>
              </a:rPr>
              <a:t>hive</a:t>
            </a:r>
            <a:endParaRPr sz="4050">
              <a:latin typeface="Arial"/>
              <a:cs typeface="Arial"/>
            </a:endParaRPr>
          </a:p>
          <a:p>
            <a:pPr marL="12701" marR="233057" defTabSz="914445">
              <a:lnSpc>
                <a:spcPct val="115700"/>
              </a:lnSpc>
              <a:spcBef>
                <a:spcPts val="5"/>
              </a:spcBef>
            </a:pPr>
            <a:r>
              <a:rPr sz="4050" spc="71" dirty="0">
                <a:latin typeface="Arial"/>
                <a:cs typeface="Arial"/>
              </a:rPr>
              <a:t>sleeping</a:t>
            </a:r>
            <a:r>
              <a:rPr sz="4050" spc="-45" dirty="0">
                <a:latin typeface="Arial"/>
                <a:cs typeface="Arial"/>
              </a:rPr>
              <a:t> </a:t>
            </a:r>
            <a:r>
              <a:rPr sz="4050" spc="176" dirty="0">
                <a:latin typeface="Arial"/>
                <a:cs typeface="Arial"/>
              </a:rPr>
              <a:t>quarters/</a:t>
            </a:r>
            <a:r>
              <a:rPr sz="4050" spc="-41" dirty="0">
                <a:latin typeface="Arial"/>
                <a:cs typeface="Arial"/>
              </a:rPr>
              <a:t> </a:t>
            </a:r>
            <a:r>
              <a:rPr sz="4050" spc="165" dirty="0">
                <a:latin typeface="Arial"/>
                <a:cs typeface="Arial"/>
              </a:rPr>
              <a:t>barn </a:t>
            </a:r>
            <a:r>
              <a:rPr sz="4050" spc="185" dirty="0">
                <a:latin typeface="Arial"/>
                <a:cs typeface="Arial"/>
              </a:rPr>
              <a:t>barn</a:t>
            </a:r>
            <a:r>
              <a:rPr sz="4050" spc="-65" dirty="0">
                <a:latin typeface="Arial"/>
                <a:cs typeface="Arial"/>
              </a:rPr>
              <a:t> </a:t>
            </a:r>
            <a:r>
              <a:rPr sz="4050" spc="240" dirty="0">
                <a:latin typeface="Arial"/>
                <a:cs typeface="Arial"/>
              </a:rPr>
              <a:t>for</a:t>
            </a:r>
            <a:r>
              <a:rPr sz="4050" spc="-65" dirty="0">
                <a:latin typeface="Arial"/>
                <a:cs typeface="Arial"/>
              </a:rPr>
              <a:t> </a:t>
            </a:r>
            <a:r>
              <a:rPr sz="4050" spc="50" dirty="0">
                <a:latin typeface="Arial"/>
                <a:cs typeface="Arial"/>
              </a:rPr>
              <a:t>goats</a:t>
            </a:r>
            <a:endParaRPr sz="4050">
              <a:latin typeface="Arial"/>
              <a:cs typeface="Arial"/>
            </a:endParaRPr>
          </a:p>
          <a:p>
            <a:pPr marL="12701" marR="2747783" defTabSz="914445">
              <a:lnSpc>
                <a:spcPct val="115700"/>
              </a:lnSpc>
            </a:pPr>
            <a:r>
              <a:rPr sz="4050" spc="65" dirty="0">
                <a:latin typeface="Arial"/>
                <a:cs typeface="Arial"/>
              </a:rPr>
              <a:t>chicken</a:t>
            </a:r>
            <a:r>
              <a:rPr sz="4050" spc="-56" dirty="0">
                <a:latin typeface="Arial"/>
                <a:cs typeface="Arial"/>
              </a:rPr>
              <a:t> </a:t>
            </a:r>
            <a:r>
              <a:rPr sz="4050" spc="95" dirty="0">
                <a:latin typeface="Arial"/>
                <a:cs typeface="Arial"/>
              </a:rPr>
              <a:t>coop </a:t>
            </a:r>
            <a:r>
              <a:rPr sz="4050" spc="161" dirty="0">
                <a:latin typeface="Arial"/>
                <a:cs typeface="Arial"/>
              </a:rPr>
              <a:t>tree</a:t>
            </a:r>
            <a:r>
              <a:rPr sz="4050" spc="-71" dirty="0">
                <a:latin typeface="Arial"/>
                <a:cs typeface="Arial"/>
              </a:rPr>
              <a:t> </a:t>
            </a:r>
            <a:r>
              <a:rPr sz="4050" spc="150" dirty="0">
                <a:latin typeface="Arial"/>
                <a:cs typeface="Arial"/>
              </a:rPr>
              <a:t>orchard</a:t>
            </a:r>
            <a:endParaRPr sz="4050">
              <a:latin typeface="Arial"/>
              <a:cs typeface="Arial"/>
            </a:endParaRPr>
          </a:p>
          <a:p>
            <a:pPr marL="12701" marR="901110" defTabSz="914445">
              <a:lnSpc>
                <a:spcPct val="115700"/>
              </a:lnSpc>
            </a:pPr>
            <a:r>
              <a:rPr sz="4050" dirty="0">
                <a:latin typeface="Arial"/>
                <a:cs typeface="Arial"/>
              </a:rPr>
              <a:t>space</a:t>
            </a:r>
            <a:r>
              <a:rPr sz="4050" spc="-56" dirty="0">
                <a:latin typeface="Arial"/>
                <a:cs typeface="Arial"/>
              </a:rPr>
              <a:t> </a:t>
            </a:r>
            <a:r>
              <a:rPr sz="4050" spc="240" dirty="0">
                <a:latin typeface="Arial"/>
                <a:cs typeface="Arial"/>
              </a:rPr>
              <a:t>for</a:t>
            </a:r>
            <a:r>
              <a:rPr sz="4050" spc="-56" dirty="0">
                <a:latin typeface="Arial"/>
                <a:cs typeface="Arial"/>
              </a:rPr>
              <a:t> </a:t>
            </a:r>
            <a:r>
              <a:rPr sz="4050" spc="120" dirty="0">
                <a:latin typeface="Arial"/>
                <a:cs typeface="Arial"/>
              </a:rPr>
              <a:t>workshops </a:t>
            </a:r>
            <a:r>
              <a:rPr sz="4050" spc="105" dirty="0">
                <a:latin typeface="Arial"/>
                <a:cs typeface="Arial"/>
              </a:rPr>
              <a:t>small</a:t>
            </a:r>
            <a:r>
              <a:rPr sz="4050" spc="-60" dirty="0">
                <a:latin typeface="Arial"/>
                <a:cs typeface="Arial"/>
              </a:rPr>
              <a:t> </a:t>
            </a:r>
            <a:r>
              <a:rPr sz="4050" spc="155" dirty="0">
                <a:latin typeface="Arial"/>
                <a:cs typeface="Arial"/>
              </a:rPr>
              <a:t>Hoop</a:t>
            </a:r>
            <a:r>
              <a:rPr sz="4050" spc="-60" dirty="0">
                <a:latin typeface="Arial"/>
                <a:cs typeface="Arial"/>
              </a:rPr>
              <a:t> </a:t>
            </a:r>
            <a:r>
              <a:rPr sz="4050" spc="50" dirty="0">
                <a:latin typeface="Arial"/>
                <a:cs typeface="Arial"/>
              </a:rPr>
              <a:t>House </a:t>
            </a:r>
            <a:r>
              <a:rPr sz="4050" spc="56" dirty="0">
                <a:latin typeface="Arial"/>
                <a:cs typeface="Arial"/>
              </a:rPr>
              <a:t>benches</a:t>
            </a:r>
            <a:endParaRPr sz="4050">
              <a:latin typeface="Arial"/>
              <a:cs typeface="Arial"/>
            </a:endParaRPr>
          </a:p>
          <a:p>
            <a:pPr marL="12701" marR="2645543" defTabSz="914445">
              <a:lnSpc>
                <a:spcPct val="115700"/>
              </a:lnSpc>
              <a:spcBef>
                <a:spcPts val="5"/>
              </a:spcBef>
            </a:pPr>
            <a:r>
              <a:rPr sz="4050" spc="150" dirty="0">
                <a:latin typeface="Arial"/>
                <a:cs typeface="Arial"/>
              </a:rPr>
              <a:t>compost</a:t>
            </a:r>
            <a:r>
              <a:rPr sz="4050" spc="-60" dirty="0">
                <a:latin typeface="Arial"/>
                <a:cs typeface="Arial"/>
              </a:rPr>
              <a:t> </a:t>
            </a:r>
            <a:r>
              <a:rPr sz="4050" spc="95" dirty="0">
                <a:latin typeface="Arial"/>
                <a:cs typeface="Arial"/>
              </a:rPr>
              <a:t>bins </a:t>
            </a:r>
            <a:r>
              <a:rPr sz="4050" spc="161" dirty="0">
                <a:latin typeface="Arial"/>
                <a:cs typeface="Arial"/>
              </a:rPr>
              <a:t>rain</a:t>
            </a:r>
            <a:r>
              <a:rPr sz="4050" spc="-60" dirty="0">
                <a:latin typeface="Arial"/>
                <a:cs typeface="Arial"/>
              </a:rPr>
              <a:t> </a:t>
            </a:r>
            <a:r>
              <a:rPr sz="4050" spc="110" dirty="0">
                <a:latin typeface="Arial"/>
                <a:cs typeface="Arial"/>
              </a:rPr>
              <a:t>barrels</a:t>
            </a:r>
            <a:endParaRPr sz="4050">
              <a:latin typeface="Arial"/>
              <a:cs typeface="Arial"/>
            </a:endParaRPr>
          </a:p>
          <a:p>
            <a:pPr marL="12701" defTabSz="914445">
              <a:spcBef>
                <a:spcPts val="765"/>
              </a:spcBef>
            </a:pPr>
            <a:r>
              <a:rPr sz="4050" spc="120" dirty="0">
                <a:latin typeface="Arial"/>
                <a:cs typeface="Arial"/>
              </a:rPr>
              <a:t>pavilion</a:t>
            </a:r>
            <a:r>
              <a:rPr sz="4050" spc="-60" dirty="0">
                <a:latin typeface="Arial"/>
                <a:cs typeface="Arial"/>
              </a:rPr>
              <a:t> </a:t>
            </a:r>
            <a:r>
              <a:rPr sz="4050" spc="240" dirty="0">
                <a:latin typeface="Arial"/>
                <a:cs typeface="Arial"/>
              </a:rPr>
              <a:t>for</a:t>
            </a:r>
            <a:r>
              <a:rPr sz="4050" spc="-56" dirty="0">
                <a:latin typeface="Arial"/>
                <a:cs typeface="Arial"/>
              </a:rPr>
              <a:t> </a:t>
            </a:r>
            <a:r>
              <a:rPr sz="4050" spc="146" dirty="0">
                <a:latin typeface="Arial"/>
                <a:cs typeface="Arial"/>
              </a:rPr>
              <a:t>bad</a:t>
            </a:r>
            <a:r>
              <a:rPr sz="4050" spc="-56" dirty="0">
                <a:latin typeface="Arial"/>
                <a:cs typeface="Arial"/>
              </a:rPr>
              <a:t> </a:t>
            </a:r>
            <a:r>
              <a:rPr sz="4050" spc="146" dirty="0">
                <a:latin typeface="Arial"/>
                <a:cs typeface="Arial"/>
              </a:rPr>
              <a:t>weather</a:t>
            </a:r>
            <a:endParaRPr sz="40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3672" y="2691575"/>
            <a:ext cx="180975" cy="1809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3672" y="3405950"/>
            <a:ext cx="180975" cy="1809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3672" y="4120325"/>
            <a:ext cx="180975" cy="1809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43672" y="4834700"/>
            <a:ext cx="180975" cy="1809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3672" y="5549075"/>
            <a:ext cx="180975" cy="1809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43672" y="6263450"/>
            <a:ext cx="180975" cy="1809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3672" y="6977824"/>
            <a:ext cx="180975" cy="1809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43672" y="7692199"/>
            <a:ext cx="180975" cy="1809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43672" y="8406574"/>
            <a:ext cx="180975" cy="1809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43672" y="9120949"/>
            <a:ext cx="180975" cy="18097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02002" y="730252"/>
            <a:ext cx="8909685" cy="3597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1" marR="5081" indent="427377" defTabSz="914445">
              <a:lnSpc>
                <a:spcPct val="116700"/>
              </a:lnSpc>
              <a:spcBef>
                <a:spcPts val="95"/>
              </a:spcBef>
            </a:pPr>
            <a:r>
              <a:rPr sz="10500" b="1" spc="254" dirty="0">
                <a:solidFill>
                  <a:srgbClr val="5C7862"/>
                </a:solidFill>
                <a:latin typeface="Tahoma"/>
                <a:cs typeface="Tahoma"/>
              </a:rPr>
              <a:t>Community </a:t>
            </a:r>
            <a:r>
              <a:rPr sz="10500" b="1" spc="161" dirty="0">
                <a:solidFill>
                  <a:srgbClr val="5C7862"/>
                </a:solidFill>
                <a:latin typeface="Tahoma"/>
                <a:cs typeface="Tahoma"/>
              </a:rPr>
              <a:t>Petting</a:t>
            </a:r>
            <a:r>
              <a:rPr sz="10500" b="1" spc="-320" dirty="0">
                <a:solidFill>
                  <a:srgbClr val="5C7862"/>
                </a:solidFill>
                <a:latin typeface="Tahoma"/>
                <a:cs typeface="Tahoma"/>
              </a:rPr>
              <a:t> </a:t>
            </a:r>
            <a:r>
              <a:rPr sz="10500" b="1" spc="110" dirty="0">
                <a:solidFill>
                  <a:srgbClr val="5C7862"/>
                </a:solidFill>
                <a:latin typeface="Tahoma"/>
                <a:cs typeface="Tahoma"/>
              </a:rPr>
              <a:t>Farm</a:t>
            </a:r>
            <a:endParaRPr sz="105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281172" y="608045"/>
            <a:ext cx="3656966" cy="813172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5201" b="0" spc="60" dirty="0">
                <a:solidFill>
                  <a:srgbClr val="000000"/>
                </a:solidFill>
                <a:latin typeface="Arial"/>
                <a:cs typeface="Arial"/>
              </a:rPr>
              <a:t>20x80</a:t>
            </a:r>
            <a:r>
              <a:rPr sz="5201" b="0" spc="-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5201" b="0" spc="345" dirty="0">
                <a:solidFill>
                  <a:srgbClr val="000000"/>
                </a:solidFill>
                <a:latin typeface="Arial"/>
                <a:cs typeface="Arial"/>
              </a:rPr>
              <a:t>ft</a:t>
            </a:r>
            <a:r>
              <a:rPr sz="5201" b="0" spc="-8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5201" b="0" spc="110" dirty="0">
                <a:solidFill>
                  <a:srgbClr val="000000"/>
                </a:solidFill>
                <a:latin typeface="Arial"/>
                <a:cs typeface="Arial"/>
              </a:rPr>
              <a:t>Lot</a:t>
            </a:r>
            <a:endParaRPr sz="5201">
              <a:latin typeface="Arial"/>
              <a:cs typeface="Arial"/>
            </a:endParaRPr>
          </a:p>
        </p:txBody>
      </p:sp>
      <p:pic>
        <p:nvPicPr>
          <p:cNvPr id="18" name="Picture 17" descr="A picture containing mammal&#10;&#10;Description automatically generated">
            <a:extLst>
              <a:ext uri="{FF2B5EF4-FFF2-40B4-BE49-F238E27FC236}">
                <a16:creationId xmlns:a16="http://schemas.microsoft.com/office/drawing/2014/main" id="{E3439416-D45D-4756-9496-29ADE7C5F1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394201"/>
            <a:ext cx="4419600" cy="5892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51164" y="212115"/>
            <a:ext cx="7048500" cy="813172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5201" b="0" spc="110" dirty="0">
                <a:solidFill>
                  <a:srgbClr val="000000"/>
                </a:solidFill>
                <a:latin typeface="Arial"/>
                <a:cs typeface="Arial"/>
              </a:rPr>
              <a:t>Petting</a:t>
            </a:r>
            <a:r>
              <a:rPr sz="5201" b="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5201" b="0" spc="80" dirty="0">
                <a:solidFill>
                  <a:srgbClr val="000000"/>
                </a:solidFill>
                <a:latin typeface="Arial"/>
                <a:cs typeface="Arial"/>
              </a:rPr>
              <a:t>Farm</a:t>
            </a:r>
            <a:r>
              <a:rPr sz="5201" b="0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5201" b="0" spc="120" dirty="0">
                <a:solidFill>
                  <a:srgbClr val="000000"/>
                </a:solidFill>
                <a:latin typeface="Arial"/>
                <a:cs typeface="Arial"/>
              </a:rPr>
              <a:t>Floorplan</a:t>
            </a:r>
            <a:endParaRPr sz="5201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E1FB8-8D13-4620-BE62-4F835B0034C8}"/>
              </a:ext>
            </a:extLst>
          </p:cNvPr>
          <p:cNvSpPr txBox="1">
            <a:spLocks/>
          </p:cNvSpPr>
          <p:nvPr/>
        </p:nvSpPr>
        <p:spPr>
          <a:xfrm>
            <a:off x="864326" y="3092633"/>
            <a:ext cx="17221200" cy="1447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45"/>
            <a:r>
              <a:rPr lang="en-US" sz="1320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EdtihFamilyFarms.com</a:t>
            </a:r>
          </a:p>
        </p:txBody>
      </p:sp>
    </p:spTree>
    <p:extLst>
      <p:ext uri="{BB962C8B-B14F-4D97-AF65-F5344CB8AC3E}">
        <p14:creationId xmlns:p14="http://schemas.microsoft.com/office/powerpoint/2010/main" val="2221189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pal's Greenest School">
            <a:hlinkClick r:id="" action="ppaction://media"/>
            <a:extLst>
              <a:ext uri="{FF2B5EF4-FFF2-40B4-BE49-F238E27FC236}">
                <a16:creationId xmlns:a16="http://schemas.microsoft.com/office/drawing/2014/main" id="{7DB25111-AE7C-4F8D-BF93-455E1EDC49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213286" y="800760"/>
            <a:ext cx="16365266" cy="8536311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697865" marR="418487" indent="-685800" defTabSz="914445">
              <a:spcBef>
                <a:spcPts val="244"/>
              </a:spcBef>
              <a:buFont typeface="+mj-lt"/>
              <a:buAutoNum type="arabicPeriod"/>
            </a:pPr>
            <a:r>
              <a:rPr lang="en-US" sz="5400" b="1" spc="-1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Sustainability:</a:t>
            </a:r>
            <a:r>
              <a:rPr lang="en-US" sz="5400" b="1" spc="-23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5400" b="1" spc="-195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ability</a:t>
            </a:r>
            <a:r>
              <a:rPr lang="en-US" sz="5400" b="1" spc="-65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n-US" sz="5400" b="1" spc="-65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spc="-2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</a:t>
            </a:r>
            <a:r>
              <a:rPr lang="en-US"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maintained</a:t>
            </a:r>
            <a:r>
              <a:rPr lang="en-US" sz="5400" b="1" spc="-15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spc="-6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lang="en-US" sz="5400" b="1" spc="-14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5400" b="1" spc="-15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certain</a:t>
            </a:r>
            <a:r>
              <a:rPr lang="en-US" sz="5400" b="1" spc="-14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spc="-2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</a:t>
            </a:r>
            <a:r>
              <a:rPr lang="en-US" sz="5400" b="1" spc="-15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spc="-2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</a:t>
            </a:r>
            <a:r>
              <a:rPr lang="en-US" sz="5400" b="1" spc="-1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level.</a:t>
            </a:r>
          </a:p>
          <a:p>
            <a:pPr marL="12065" marR="418487" defTabSz="914445">
              <a:spcBef>
                <a:spcPts val="244"/>
              </a:spcBef>
            </a:pPr>
            <a:endParaRPr lang="en-US" sz="3000" b="1" spc="-11" dirty="0">
              <a:solidFill>
                <a:srgbClr val="5C786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26490" marR="418487" indent="-1114425" defTabSz="914445">
              <a:spcBef>
                <a:spcPts val="244"/>
              </a:spcBef>
              <a:buFont typeface="+mj-lt"/>
              <a:buAutoNum type="arabicPeriod" startAt="2"/>
            </a:pPr>
            <a:r>
              <a:rPr sz="5400" b="1" spc="-7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en-US" sz="5400" b="1" spc="-7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z="5400" b="1" spc="-7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sz="5400" b="1" spc="-10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sustainability</a:t>
            </a:r>
            <a:r>
              <a:rPr sz="5400" b="1" spc="-95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5400" b="1" spc="-95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spc="5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economic </a:t>
            </a:r>
            <a:r>
              <a:rPr sz="5400" b="1" spc="-1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growth</a:t>
            </a:r>
            <a:r>
              <a:rPr lang="en-US" sz="5400" b="1" spc="-1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“; </a:t>
            </a:r>
            <a:r>
              <a:rPr sz="5400" b="1" spc="-1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avoidance</a:t>
            </a:r>
            <a:r>
              <a:rPr sz="5400" b="1" spc="-3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5400" b="1" spc="-2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sz="5400" b="1" spc="-2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depletion</a:t>
            </a:r>
            <a:r>
              <a:rPr sz="5400" b="1" spc="-2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sz="5400" b="1" spc="-1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</a:t>
            </a:r>
            <a:r>
              <a:rPr sz="5400" b="1" spc="-5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</a:t>
            </a:r>
            <a:r>
              <a:rPr sz="5400" b="1" spc="-5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sz="5400" b="1" spc="-5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sz="5400" b="1" spc="-5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spc="-26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5400" b="1" spc="-1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maintain</a:t>
            </a:r>
            <a:r>
              <a:rPr sz="5400" b="1" spc="-204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  <a:r>
              <a:rPr sz="5400" b="1" spc="-204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spc="65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ecological </a:t>
            </a:r>
            <a:r>
              <a:rPr sz="5400" b="1" spc="-1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balance.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spc="-7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en-US" sz="5400" b="1" spc="-7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sz="5400" b="1" spc="-7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</a:t>
            </a:r>
            <a:r>
              <a:rPr sz="5400" b="1" spc="-135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pursuit</a:t>
            </a:r>
            <a:r>
              <a:rPr sz="5400" b="1" spc="-13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5400" b="1" spc="-13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5400" b="1" spc="4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</a:t>
            </a:r>
            <a:r>
              <a:rPr sz="5400" b="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</a:t>
            </a:r>
            <a:r>
              <a:rPr sz="5400" b="1" spc="-1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sustainability</a:t>
            </a:r>
            <a:r>
              <a:rPr lang="en-US" sz="5400" b="1" spc="-11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.“</a:t>
            </a:r>
            <a:r>
              <a:rPr lang="en-US" sz="5400" b="1" spc="6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126490" marR="418487" indent="-1114425" defTabSz="914445">
              <a:spcBef>
                <a:spcPts val="244"/>
              </a:spcBef>
              <a:buFont typeface="+mj-lt"/>
              <a:buAutoNum type="arabicPeriod" startAt="2"/>
            </a:pPr>
            <a:endParaRPr lang="en-US" sz="3000" b="1" spc="60" dirty="0">
              <a:solidFill>
                <a:srgbClr val="5C786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97865" marR="418487" indent="-685800" defTabSz="914445">
              <a:spcBef>
                <a:spcPts val="244"/>
              </a:spcBef>
              <a:buFont typeface="+mj-lt"/>
              <a:buAutoNum type="arabicPeriod" startAt="2"/>
            </a:pPr>
            <a:r>
              <a:rPr lang="en-US" sz="5400" b="1" spc="6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Small changes we can do to help the planet</a:t>
            </a:r>
            <a:endParaRPr lang="en-US" sz="5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BA56F0A1-795E-4440-BEA0-D94CFD517483}"/>
              </a:ext>
            </a:extLst>
          </p:cNvPr>
          <p:cNvSpPr/>
          <p:nvPr/>
        </p:nvSpPr>
        <p:spPr>
          <a:xfrm>
            <a:off x="1" y="11975"/>
            <a:ext cx="7478396" cy="10287000"/>
          </a:xfrm>
          <a:custGeom>
            <a:avLst/>
            <a:gdLst/>
            <a:ahLst/>
            <a:cxnLst/>
            <a:rect l="l" t="t" r="r" b="b"/>
            <a:pathLst>
              <a:path w="7478395" h="10287000">
                <a:moveTo>
                  <a:pt x="0" y="10286999"/>
                </a:moveTo>
                <a:lnTo>
                  <a:pt x="7478191" y="10286999"/>
                </a:lnTo>
                <a:lnTo>
                  <a:pt x="7478191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5C7862"/>
          </a:solidFill>
        </p:spPr>
        <p:txBody>
          <a:bodyPr wrap="square" lIns="0" tIns="0" rIns="0" bIns="0" rtlCol="0"/>
          <a:lstStyle/>
          <a:p>
            <a:pPr defTabSz="914445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733BA-C1B6-4933-9D32-4EE2EC7E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6470" y="4162831"/>
            <a:ext cx="6971665" cy="515526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object 10">
            <a:extLst>
              <a:ext uri="{FF2B5EF4-FFF2-40B4-BE49-F238E27FC236}">
                <a16:creationId xmlns:a16="http://schemas.microsoft.com/office/drawing/2014/main" id="{5ACD88CE-D643-40A4-B327-6EBD95521D5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762" y="727078"/>
            <a:ext cx="5705474" cy="7610474"/>
          </a:xfrm>
          <a:prstGeom prst="rect">
            <a:avLst/>
          </a:prstGeom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E45BF716-0E80-4A1A-A84D-9BDD1264254C}"/>
              </a:ext>
            </a:extLst>
          </p:cNvPr>
          <p:cNvSpPr txBox="1"/>
          <p:nvPr/>
        </p:nvSpPr>
        <p:spPr>
          <a:xfrm>
            <a:off x="1066801" y="8431530"/>
            <a:ext cx="2837180" cy="813172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/>
          <a:p>
            <a:pPr marL="12701" defTabSz="914445">
              <a:spcBef>
                <a:spcPts val="100"/>
              </a:spcBef>
            </a:pPr>
            <a:r>
              <a:rPr sz="5201" spc="86" dirty="0">
                <a:latin typeface="Arial"/>
                <a:cs typeface="Arial"/>
              </a:rPr>
              <a:t>Will</a:t>
            </a:r>
            <a:r>
              <a:rPr sz="5201" spc="-90" dirty="0">
                <a:latin typeface="Arial"/>
                <a:cs typeface="Arial"/>
              </a:rPr>
              <a:t> </a:t>
            </a:r>
            <a:r>
              <a:rPr sz="5201" spc="60" dirty="0">
                <a:latin typeface="Arial"/>
                <a:cs typeface="Arial"/>
              </a:rPr>
              <a:t>Allen</a:t>
            </a:r>
            <a:endParaRPr sz="5201" dirty="0">
              <a:latin typeface="Arial"/>
              <a:cs typeface="Arial"/>
            </a:endParaRPr>
          </a:p>
        </p:txBody>
      </p:sp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E0D6ED0F-6056-4433-892D-24DB20840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81" y="11973"/>
            <a:ext cx="5043977" cy="6725301"/>
          </a:xfrm>
          <a:prstGeom prst="rect">
            <a:avLst/>
          </a:prstGeom>
        </p:spPr>
      </p:pic>
      <p:pic>
        <p:nvPicPr>
          <p:cNvPr id="15" name="Picture 1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331096E3-5A1D-4A88-A59D-EB75EE0AAC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657" y="11976"/>
            <a:ext cx="5043975" cy="6725301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945DAA33-7448-4AF5-84B8-CD31B6FD6AD6}"/>
              </a:ext>
            </a:extLst>
          </p:cNvPr>
          <p:cNvPicPr/>
          <p:nvPr/>
        </p:nvPicPr>
        <p:blipFill rotWithShape="1">
          <a:blip r:embed="rId5" cstate="print"/>
          <a:srcRect l="612" t="3511" r="-612" b="18293"/>
          <a:stretch/>
        </p:blipFill>
        <p:spPr>
          <a:xfrm>
            <a:off x="8311157" y="6737275"/>
            <a:ext cx="10038320" cy="3561701"/>
          </a:xfrm>
          <a:prstGeom prst="rect">
            <a:avLst/>
          </a:prstGeom>
        </p:spPr>
      </p:pic>
      <p:pic>
        <p:nvPicPr>
          <p:cNvPr id="8" name="object 6">
            <a:extLst>
              <a:ext uri="{FF2B5EF4-FFF2-40B4-BE49-F238E27FC236}">
                <a16:creationId xmlns:a16="http://schemas.microsoft.com/office/drawing/2014/main" id="{47E50E2D-2897-48B4-8173-CBCE1857826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63605" y="13493820"/>
            <a:ext cx="146469" cy="146469"/>
          </a:xfrm>
          <a:prstGeom prst="rect">
            <a:avLst/>
          </a:prstGeom>
        </p:spPr>
      </p:pic>
      <p:pic>
        <p:nvPicPr>
          <p:cNvPr id="9" name="object 7">
            <a:extLst>
              <a:ext uri="{FF2B5EF4-FFF2-40B4-BE49-F238E27FC236}">
                <a16:creationId xmlns:a16="http://schemas.microsoft.com/office/drawing/2014/main" id="{AF9BE6B2-6AC0-4FFF-BE26-5315A25A693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63605" y="15527157"/>
            <a:ext cx="146469" cy="14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8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F3396A2-79EA-4A9D-8C0D-669C1D4E9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07" y="-1"/>
            <a:ext cx="7200132" cy="1027123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D2AC7C4-1A07-42D9-8850-A86C56D26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88" y="8239904"/>
            <a:ext cx="15137525" cy="2031325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4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dirty="0">
                <a:solidFill>
                  <a:srgbClr val="12121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area of the land is 57,255,000 square miles.</a:t>
            </a:r>
          </a:p>
          <a:p>
            <a:pPr defTabSz="91444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dirty="0">
                <a:solidFill>
                  <a:srgbClr val="12121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area of the water is 139,685,000square miles</a:t>
            </a:r>
          </a:p>
          <a:p>
            <a:pPr defTabSz="91444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rgbClr val="12121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area of the land and water is 196,940,000 square miles</a:t>
            </a:r>
            <a:endParaRPr lang="en-US" altLang="en-US" sz="4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 with low confidence">
            <a:extLst>
              <a:ext uri="{FF2B5EF4-FFF2-40B4-BE49-F238E27FC236}">
                <a16:creationId xmlns:a16="http://schemas.microsoft.com/office/drawing/2014/main" id="{8B90C20B-37D2-4EBD-894C-333ACD63F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51239"/>
            <a:ext cx="13601700" cy="102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6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1E47D6F-8001-4807-982B-2D8632B9E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E12E6B-669B-40C5-B3DB-FDECCED2FFD3}"/>
              </a:ext>
            </a:extLst>
          </p:cNvPr>
          <p:cNvSpPr txBox="1"/>
          <p:nvPr/>
        </p:nvSpPr>
        <p:spPr>
          <a:xfrm>
            <a:off x="2687783" y="1028700"/>
            <a:ext cx="13335000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45"/>
            <a:r>
              <a:rPr lang="en-US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 Gardener Class of 2019</a:t>
            </a:r>
          </a:p>
        </p:txBody>
      </p:sp>
    </p:spTree>
    <p:extLst>
      <p:ext uri="{BB962C8B-B14F-4D97-AF65-F5344CB8AC3E}">
        <p14:creationId xmlns:p14="http://schemas.microsoft.com/office/powerpoint/2010/main" val="84031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bedclothes&#10;&#10;Description automatically generated">
            <a:extLst>
              <a:ext uri="{FF2B5EF4-FFF2-40B4-BE49-F238E27FC236}">
                <a16:creationId xmlns:a16="http://schemas.microsoft.com/office/drawing/2014/main" id="{44D3FEB1-95D9-4040-B1FF-B69CA5D027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1285875"/>
            <a:ext cx="10287000" cy="7715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D019C-7850-4E34-8CD3-1FFE32D78916}"/>
              </a:ext>
            </a:extLst>
          </p:cNvPr>
          <p:cNvSpPr txBox="1"/>
          <p:nvPr/>
        </p:nvSpPr>
        <p:spPr>
          <a:xfrm>
            <a:off x="533400" y="4152900"/>
            <a:ext cx="5142186" cy="156966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defTabSz="914445"/>
            <a:r>
              <a:rPr lang="en-US" sz="4800" dirty="0">
                <a:solidFill>
                  <a:srgbClr val="5C78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Delaware County Tree Tender</a:t>
            </a:r>
          </a:p>
        </p:txBody>
      </p:sp>
    </p:spTree>
    <p:extLst>
      <p:ext uri="{BB962C8B-B14F-4D97-AF65-F5344CB8AC3E}">
        <p14:creationId xmlns:p14="http://schemas.microsoft.com/office/powerpoint/2010/main" val="3599066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A230598B-AE82-48EB-A0B6-374254C62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8" y="82550"/>
            <a:ext cx="7591425" cy="101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84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149</Words>
  <Application>Microsoft Office PowerPoint</Application>
  <PresentationFormat>Custom</PresentationFormat>
  <Paragraphs>25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Tahoma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 Watershed Steward Trainee</vt:lpstr>
      <vt:lpstr>PowerPoint Presentation</vt:lpstr>
      <vt:lpstr>PowerPoint Presentation</vt:lpstr>
      <vt:lpstr>PowerPoint Presentation</vt:lpstr>
      <vt:lpstr>20x80 ft Lot</vt:lpstr>
      <vt:lpstr>Petting Farm Floorplan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White Zero Waste Living Education Video Presentation</dc:title>
  <dc:creator>infiniteenterprizes</dc:creator>
  <cp:keywords>DAE-F5k_pdc,BABeNhnaCW4</cp:keywords>
  <cp:lastModifiedBy>Rush, Shawn</cp:lastModifiedBy>
  <cp:revision>6</cp:revision>
  <dcterms:created xsi:type="dcterms:W3CDTF">2022-04-18T18:52:58Z</dcterms:created>
  <dcterms:modified xsi:type="dcterms:W3CDTF">2022-04-21T06:42:27Z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2022-04-18T00:00:00Z</vt:filetime>
  </property>
  <property fmtid="{D5CDD505-2E9C-101B-9397-08002B2CF9AE}" pid="3" name="Creator">
    <vt:lpwstr>Canva</vt:lpwstr>
  </property>
  <property fmtid="{D5CDD505-2E9C-101B-9397-08002B2CF9AE}" pid="4" name="LastSaved">
    <vt:filetime>2022-04-18T00:00:00Z</vt:filetime>
  </property>
</Properties>
</file>