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4"/>
    <p:sldMasterId id="214748367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</p:sldIdLst>
  <p:sldSz cy="5143500" cx="9144000"/>
  <p:notesSz cx="6858000" cy="9144000"/>
  <p:embeddedFontLst>
    <p:embeddedFont>
      <p:font typeface="Raleway"/>
      <p:regular r:id="rId19"/>
      <p:bold r:id="rId20"/>
      <p:italic r:id="rId21"/>
      <p:boldItalic r:id="rId22"/>
    </p:embeddedFont>
    <p:embeddedFont>
      <p:font typeface="Proxima Nova"/>
      <p:regular r:id="rId23"/>
      <p:bold r:id="rId24"/>
      <p:italic r:id="rId25"/>
      <p:boldItalic r:id="rId26"/>
    </p:embeddedFont>
    <p:embeddedFont>
      <p:font typeface="PT Sans Narrow"/>
      <p:regular r:id="rId27"/>
      <p:bold r:id="rId28"/>
    </p:embeddedFont>
    <p:embeddedFont>
      <p:font typeface="Lato"/>
      <p:regular r:id="rId29"/>
      <p:bold r:id="rId30"/>
      <p:italic r:id="rId31"/>
      <p:boldItalic r:id="rId32"/>
    </p:embeddedFont>
    <p:embeddedFont>
      <p:font typeface="Lustria"/>
      <p:regular r:id="rId33"/>
    </p:embeddedFont>
    <p:embeddedFont>
      <p:font typeface="Open Sans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aleway-bold.fntdata"/><Relationship Id="rId22" Type="http://schemas.openxmlformats.org/officeDocument/2006/relationships/font" Target="fonts/Raleway-boldItalic.fntdata"/><Relationship Id="rId21" Type="http://schemas.openxmlformats.org/officeDocument/2006/relationships/font" Target="fonts/Raleway-italic.fntdata"/><Relationship Id="rId24" Type="http://schemas.openxmlformats.org/officeDocument/2006/relationships/font" Target="fonts/ProximaNova-bold.fntdata"/><Relationship Id="rId23" Type="http://schemas.openxmlformats.org/officeDocument/2006/relationships/font" Target="fonts/ProximaNova-regular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ProximaNova-boldItalic.fntdata"/><Relationship Id="rId25" Type="http://schemas.openxmlformats.org/officeDocument/2006/relationships/font" Target="fonts/ProximaNova-italic.fntdata"/><Relationship Id="rId28" Type="http://schemas.openxmlformats.org/officeDocument/2006/relationships/font" Target="fonts/PTSansNarrow-bold.fntdata"/><Relationship Id="rId27" Type="http://schemas.openxmlformats.org/officeDocument/2006/relationships/font" Target="fonts/PTSansNarrow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Lato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Lato-italic.fntdata"/><Relationship Id="rId30" Type="http://schemas.openxmlformats.org/officeDocument/2006/relationships/font" Target="fonts/Lato-bold.fntdata"/><Relationship Id="rId11" Type="http://schemas.openxmlformats.org/officeDocument/2006/relationships/slide" Target="slides/slide5.xml"/><Relationship Id="rId33" Type="http://schemas.openxmlformats.org/officeDocument/2006/relationships/font" Target="fonts/Lustria-regular.fntdata"/><Relationship Id="rId10" Type="http://schemas.openxmlformats.org/officeDocument/2006/relationships/slide" Target="slides/slide4.xml"/><Relationship Id="rId32" Type="http://schemas.openxmlformats.org/officeDocument/2006/relationships/font" Target="fonts/Lato-boldItalic.fntdata"/><Relationship Id="rId13" Type="http://schemas.openxmlformats.org/officeDocument/2006/relationships/slide" Target="slides/slide7.xml"/><Relationship Id="rId35" Type="http://schemas.openxmlformats.org/officeDocument/2006/relationships/font" Target="fonts/OpenSans-bold.fntdata"/><Relationship Id="rId12" Type="http://schemas.openxmlformats.org/officeDocument/2006/relationships/slide" Target="slides/slide6.xml"/><Relationship Id="rId34" Type="http://schemas.openxmlformats.org/officeDocument/2006/relationships/font" Target="fonts/OpenSans-regular.fntdata"/><Relationship Id="rId15" Type="http://schemas.openxmlformats.org/officeDocument/2006/relationships/slide" Target="slides/slide9.xml"/><Relationship Id="rId37" Type="http://schemas.openxmlformats.org/officeDocument/2006/relationships/font" Target="fonts/OpenSans-boldItalic.fntdata"/><Relationship Id="rId14" Type="http://schemas.openxmlformats.org/officeDocument/2006/relationships/slide" Target="slides/slide8.xml"/><Relationship Id="rId36" Type="http://schemas.openxmlformats.org/officeDocument/2006/relationships/font" Target="fonts/OpenSans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font" Target="fonts/Raleway-regular.fntdata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24bcfade8f_1_7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24bcfade8f_1_7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24bcfade8f_1_4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24bcfade8f_1_4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24bcfade8f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24bcfade8f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24bcfade8f_2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24bcfade8f_2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24bcfade8f_1_8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24bcfade8f_1_8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24bcfade8f_1_8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24bcfade8f_1_8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24bcfade8f_1_3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24bcfade8f_1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24bcfade8f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24bcfade8f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24bcfade8f_1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24bcfade8f_1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24bcfade8f_1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24bcfade8f_1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24bcfade8f_1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24bcfade8f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4bcfade8f_2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4bcfade8f_2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rgbClr val="A1B70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rgbClr val="A1B70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rgbClr val="005B69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rgbClr val="005B69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rgbClr val="005B69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rgbClr val="005B69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A62A2A"/>
              </a:buClr>
              <a:buSzPts val="5400"/>
              <a:buNone/>
              <a:defRPr sz="5400">
                <a:solidFill>
                  <a:srgbClr val="A62A2A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400"/>
              <a:buNone/>
              <a:defRPr sz="2400">
                <a:solidFill>
                  <a:srgbClr val="555555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" name="Google Shape;2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38827" y="4292625"/>
            <a:ext cx="1129374" cy="688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rgbClr val="005B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5B69"/>
              </a:solidFill>
            </a:endParaRPr>
          </a:p>
        </p:txBody>
      </p:sp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A1B70C"/>
              </a:buClr>
              <a:buSzPts val="13000"/>
              <a:buNone/>
              <a:defRPr sz="13000">
                <a:solidFill>
                  <a:srgbClr val="A1B70C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title"/>
          </p:nvPr>
        </p:nvSpPr>
        <p:spPr>
          <a:xfrm>
            <a:off x="310300" y="485200"/>
            <a:ext cx="73455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3600"/>
              <a:buNone/>
              <a:defRPr i="0" u="none" cap="none" strike="noStrike">
                <a:solidFill>
                  <a:srgbClr val="980000"/>
                </a:solidFill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0" i="0" sz="4800" u="none" cap="none" strike="noStrike">
                <a:solidFill>
                  <a:srgbClr val="404040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0" i="0" sz="4800" u="none" cap="none" strike="noStrike">
                <a:solidFill>
                  <a:srgbClr val="404040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0" i="0" sz="4800" u="none" cap="none" strike="noStrike">
                <a:solidFill>
                  <a:srgbClr val="404040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0" i="0" sz="4800" u="none" cap="none" strike="noStrike">
                <a:solidFill>
                  <a:srgbClr val="404040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0" i="0" sz="4800" u="none" cap="none" strike="noStrike">
                <a:solidFill>
                  <a:srgbClr val="404040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0" i="0" sz="4800" u="none" cap="none" strike="noStrike">
                <a:solidFill>
                  <a:srgbClr val="404040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0" i="0" sz="4800" u="none" cap="none" strike="noStrike">
                <a:solidFill>
                  <a:srgbClr val="404040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0" i="0" sz="4800" u="none" cap="none" strike="noStrike">
                <a:solidFill>
                  <a:srgbClr val="404040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65" name="Google Shape;65;p13"/>
          <p:cNvSpPr txBox="1"/>
          <p:nvPr>
            <p:ph idx="1" type="body"/>
          </p:nvPr>
        </p:nvSpPr>
        <p:spPr>
          <a:xfrm>
            <a:off x="412137" y="1277075"/>
            <a:ext cx="7345500" cy="29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i="0" u="none" cap="none" strike="noStrike">
                <a:solidFill>
                  <a:schemeClr val="dk1"/>
                </a:solidFill>
              </a:defRPr>
            </a:lvl1pPr>
            <a:lvl2pPr indent="-3429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i="0" sz="1800" u="none" cap="none" strike="noStrike">
                <a:solidFill>
                  <a:schemeClr val="dk1"/>
                </a:solidFill>
              </a:defRPr>
            </a:lvl2pPr>
            <a:lvl3pPr indent="-3429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i="0" sz="1800" u="none" cap="none" strike="noStrike">
                <a:solidFill>
                  <a:schemeClr val="dk1"/>
                </a:solidFill>
              </a:defRPr>
            </a:lvl3pPr>
            <a:lvl4pPr indent="-3429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i="0" sz="1800" u="none" cap="none" strike="noStrike">
                <a:solidFill>
                  <a:schemeClr val="dk1"/>
                </a:solidFill>
              </a:defRPr>
            </a:lvl4pPr>
            <a:lvl5pPr indent="-3429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i="0" sz="1800" u="none" cap="none" strike="noStrike">
                <a:solidFill>
                  <a:schemeClr val="dk1"/>
                </a:solidFill>
              </a:defRPr>
            </a:lvl5pPr>
            <a:lvl6pPr indent="-3429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i="0" sz="1800" u="none" cap="none" strike="noStrike">
                <a:solidFill>
                  <a:schemeClr val="dk1"/>
                </a:solidFill>
              </a:defRPr>
            </a:lvl6pPr>
            <a:lvl7pPr indent="-3429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i="0" sz="1800" u="none" cap="none" strike="noStrike">
                <a:solidFill>
                  <a:schemeClr val="dk1"/>
                </a:solidFill>
              </a:defRPr>
            </a:lvl7pPr>
            <a:lvl8pPr indent="-3429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i="0" sz="1800" u="none" cap="none" strike="noStrike">
                <a:solidFill>
                  <a:schemeClr val="dk1"/>
                </a:solidFill>
              </a:defRPr>
            </a:lvl8pPr>
            <a:lvl9pPr indent="-342900" lvl="8" marL="4114800" marR="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■"/>
              <a:defRPr i="0" sz="1800" u="none" cap="none" strike="noStrike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6" name="Google Shape;66;p13"/>
          <p:cNvSpPr txBox="1"/>
          <p:nvPr>
            <p:ph idx="11" type="ftr"/>
          </p:nvPr>
        </p:nvSpPr>
        <p:spPr>
          <a:xfrm>
            <a:off x="5959475" y="4779169"/>
            <a:ext cx="2895600" cy="19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67" name="Google Shape;67;p13"/>
          <p:cNvSpPr txBox="1"/>
          <p:nvPr>
            <p:ph idx="12" type="sldNum"/>
          </p:nvPr>
        </p:nvSpPr>
        <p:spPr>
          <a:xfrm>
            <a:off x="4191000" y="4767263"/>
            <a:ext cx="762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0BCC1"/>
              </a:buClr>
              <a:buFont typeface="Lustria"/>
              <a:buNone/>
              <a:defRPr b="0" i="0" sz="1200" u="none">
                <a:solidFill>
                  <a:srgbClr val="B0BCC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0BCC1"/>
              </a:buClr>
              <a:buFont typeface="Lustria"/>
              <a:buNone/>
              <a:defRPr b="0" i="0" sz="1200" u="none">
                <a:solidFill>
                  <a:srgbClr val="B0BCC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0BCC1"/>
              </a:buClr>
              <a:buFont typeface="Lustria"/>
              <a:buNone/>
              <a:defRPr b="0" i="0" sz="1200" u="none">
                <a:solidFill>
                  <a:srgbClr val="B0BCC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0BCC1"/>
              </a:buClr>
              <a:buFont typeface="Lustria"/>
              <a:buNone/>
              <a:defRPr b="0" i="0" sz="1200" u="none">
                <a:solidFill>
                  <a:srgbClr val="B0BCC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0BCC1"/>
              </a:buClr>
              <a:buFont typeface="Lustria"/>
              <a:buNone/>
              <a:defRPr b="0" i="0" sz="1200" u="none">
                <a:solidFill>
                  <a:srgbClr val="B0BCC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0BCC1"/>
              </a:buClr>
              <a:buFont typeface="Lustria"/>
              <a:buNone/>
              <a:defRPr b="0" i="0" sz="1200" u="none">
                <a:solidFill>
                  <a:srgbClr val="B0BCC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0BCC1"/>
              </a:buClr>
              <a:buFont typeface="Lustria"/>
              <a:buNone/>
              <a:defRPr b="0" i="0" sz="1200" u="none">
                <a:solidFill>
                  <a:srgbClr val="B0BCC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0BCC1"/>
              </a:buClr>
              <a:buFont typeface="Lustria"/>
              <a:buNone/>
              <a:defRPr b="0" i="0" sz="1200" u="none">
                <a:solidFill>
                  <a:srgbClr val="B0BCC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0BCC1"/>
              </a:buClr>
              <a:buFont typeface="Lustria"/>
              <a:buNone/>
              <a:defRPr b="0" i="0" sz="1200" u="none">
                <a:solidFill>
                  <a:srgbClr val="B0BCC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/>
          <p:nvPr/>
        </p:nvSpPr>
        <p:spPr>
          <a:xfrm>
            <a:off x="1191" y="1191"/>
            <a:ext cx="1200" cy="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70" name="Google Shape;70;p1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mbria"/>
              <a:buNone/>
              <a:defRPr b="0" i="0" sz="24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1400"/>
            </a:lvl9pPr>
          </a:lstStyle>
          <a:p/>
        </p:txBody>
      </p:sp>
      <p:sp>
        <p:nvSpPr>
          <p:cNvPr id="71" name="Google Shape;71;p14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4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DA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DA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DA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DA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DA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DA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DA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DA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DA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74" name="Google Shape;74;p14"/>
          <p:cNvCxnSpPr/>
          <p:nvPr/>
        </p:nvCxnSpPr>
        <p:spPr>
          <a:xfrm>
            <a:off x="0" y="1260872"/>
            <a:ext cx="91440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1" name="Google Shape;81;p1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2" name="Google Shape;82;p1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16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5" name="Google Shape;85;p16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6" name="Google Shape;86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9" name="Google Shape;89;p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1" name="Google Shape;91;p17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2" name="Google Shape;92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5" name="Google Shape;95;p1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96" name="Google Shape;96;p1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1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8" name="Google Shape;98;p18"/>
          <p:cNvSpPr txBox="1"/>
          <p:nvPr>
            <p:ph type="title"/>
          </p:nvPr>
        </p:nvSpPr>
        <p:spPr>
          <a:xfrm>
            <a:off x="727650" y="57192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9" name="Google Shape;99;p18"/>
          <p:cNvSpPr txBox="1"/>
          <p:nvPr>
            <p:ph idx="1" type="body"/>
          </p:nvPr>
        </p:nvSpPr>
        <p:spPr>
          <a:xfrm>
            <a:off x="727650" y="1441200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0" name="Google Shape;100;p1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00" y="94175"/>
            <a:ext cx="1584171" cy="29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4" name="Google Shape;104;p1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5" name="Google Shape;105;p1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1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7" name="Google Shape;107;p19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8" name="Google Shape;108;p19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9" name="Google Shape;109;p19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0" name="Google Shape;110;p1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3" name="Google Shape;113;p2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14" name="Google Shape;114;p2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2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6" name="Google Shape;116;p20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7" name="Google Shape;117;p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0" name="Google Shape;120;p2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1" name="Google Shape;121;p2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2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3" name="Google Shape;123;p21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4" name="Google Shape;124;p21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5" name="Google Shape;125;p2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rgbClr val="005B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A62A2A"/>
              </a:buClr>
              <a:buSzPts val="3600"/>
              <a:buNone/>
              <a:defRPr>
                <a:solidFill>
                  <a:srgbClr val="A62A2A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22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28" name="Google Shape;128;p2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2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0" name="Google Shape;130;p22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1" name="Google Shape;131;p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4" name="Google Shape;134;p2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5" name="Google Shape;135;p2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2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7" name="Google Shape;137;p23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38" name="Google Shape;138;p23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9" name="Google Shape;139;p23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40" name="Google Shape;140;p2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43" name="Google Shape;143;p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25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46" name="Google Shape;146;p2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2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8" name="Google Shape;148;p25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5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0" name="Google Shape;150;p2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rgbClr val="005B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A62A2A"/>
              </a:buClr>
              <a:buSzPts val="3600"/>
              <a:buNone/>
              <a:defRPr>
                <a:solidFill>
                  <a:srgbClr val="A62A2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800"/>
              <a:buChar char="●"/>
              <a:defRPr>
                <a:solidFill>
                  <a:srgbClr val="303030"/>
                </a:solidFill>
              </a:defRPr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Clr>
                <a:srgbClr val="303030"/>
              </a:buClr>
              <a:buSzPts val="1400"/>
              <a:buChar char="○"/>
              <a:defRPr>
                <a:solidFill>
                  <a:srgbClr val="303030"/>
                </a:solidFill>
              </a:defRPr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Clr>
                <a:srgbClr val="303030"/>
              </a:buClr>
              <a:buSzPts val="1400"/>
              <a:buChar char="■"/>
              <a:defRPr>
                <a:solidFill>
                  <a:srgbClr val="303030"/>
                </a:solidFill>
              </a:defRPr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Clr>
                <a:srgbClr val="303030"/>
              </a:buClr>
              <a:buSzPts val="1400"/>
              <a:buChar char="●"/>
              <a:defRPr>
                <a:solidFill>
                  <a:srgbClr val="303030"/>
                </a:solidFill>
              </a:defRPr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Clr>
                <a:srgbClr val="303030"/>
              </a:buClr>
              <a:buSzPts val="1400"/>
              <a:buChar char="○"/>
              <a:defRPr>
                <a:solidFill>
                  <a:srgbClr val="303030"/>
                </a:solidFill>
              </a:defRPr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Clr>
                <a:srgbClr val="303030"/>
              </a:buClr>
              <a:buSzPts val="1400"/>
              <a:buChar char="■"/>
              <a:defRPr>
                <a:solidFill>
                  <a:srgbClr val="303030"/>
                </a:solidFill>
              </a:defRPr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Clr>
                <a:srgbClr val="303030"/>
              </a:buClr>
              <a:buSzPts val="1400"/>
              <a:buChar char="●"/>
              <a:defRPr>
                <a:solidFill>
                  <a:srgbClr val="303030"/>
                </a:solidFill>
              </a:defRPr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Clr>
                <a:srgbClr val="303030"/>
              </a:buClr>
              <a:buSzPts val="1400"/>
              <a:buChar char="○"/>
              <a:defRPr>
                <a:solidFill>
                  <a:srgbClr val="303030"/>
                </a:solidFill>
              </a:defRPr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Clr>
                <a:srgbClr val="303030"/>
              </a:buClr>
              <a:buSzPts val="1400"/>
              <a:buChar char="■"/>
              <a:defRPr>
                <a:solidFill>
                  <a:srgbClr val="303030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1" name="Google Shape;4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A62A2A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/>
          <p:nvPr>
            <p:ph type="title"/>
          </p:nvPr>
        </p:nvSpPr>
        <p:spPr>
          <a:xfrm>
            <a:off x="176520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None/>
              <a:defRPr sz="9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005B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" name="Google Shape;4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" name="Google Shape;49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0" name="Google Shape;50;p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1" name="Google Shape;5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5" name="Google Shape;5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A62A2A"/>
              </a:buClr>
              <a:buSzPts val="3600"/>
              <a:buFont typeface="PT Sans Narrow"/>
              <a:buNone/>
              <a:defRPr b="1" sz="3600">
                <a:solidFill>
                  <a:srgbClr val="A62A2A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800"/>
              <a:buFont typeface="Open Sans"/>
              <a:buChar char="●"/>
              <a:defRPr sz="1800">
                <a:solidFill>
                  <a:srgbClr val="30303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03030"/>
              </a:buClr>
              <a:buSzPts val="1400"/>
              <a:buFont typeface="Open Sans"/>
              <a:buChar char="○"/>
              <a:defRPr>
                <a:solidFill>
                  <a:srgbClr val="30303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03030"/>
              </a:buClr>
              <a:buSzPts val="1400"/>
              <a:buFont typeface="Open Sans"/>
              <a:buChar char="■"/>
              <a:defRPr>
                <a:solidFill>
                  <a:srgbClr val="30303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03030"/>
              </a:buClr>
              <a:buSzPts val="1400"/>
              <a:buFont typeface="Open Sans"/>
              <a:buChar char="●"/>
              <a:defRPr>
                <a:solidFill>
                  <a:srgbClr val="30303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03030"/>
              </a:buClr>
              <a:buSzPts val="1400"/>
              <a:buFont typeface="Open Sans"/>
              <a:buChar char="○"/>
              <a:defRPr>
                <a:solidFill>
                  <a:srgbClr val="30303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03030"/>
              </a:buClr>
              <a:buSzPts val="1400"/>
              <a:buFont typeface="Open Sans"/>
              <a:buChar char="■"/>
              <a:defRPr>
                <a:solidFill>
                  <a:srgbClr val="30303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03030"/>
              </a:buClr>
              <a:buSzPts val="1400"/>
              <a:buFont typeface="Open Sans"/>
              <a:buChar char="●"/>
              <a:defRPr>
                <a:solidFill>
                  <a:srgbClr val="30303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03030"/>
              </a:buClr>
              <a:buSzPts val="1400"/>
              <a:buFont typeface="Open Sans"/>
              <a:buChar char="○"/>
              <a:defRPr>
                <a:solidFill>
                  <a:srgbClr val="30303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03030"/>
              </a:buClr>
              <a:buSzPts val="1400"/>
              <a:buFont typeface="Open Sans"/>
              <a:buChar char="■"/>
              <a:defRPr>
                <a:solidFill>
                  <a:srgbClr val="30303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8" name="Google Shape;78;p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jpg"/><Relationship Id="rId4" Type="http://schemas.openxmlformats.org/officeDocument/2006/relationships/image" Target="../media/image16.png"/><Relationship Id="rId5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7.png"/><Relationship Id="rId10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8.png"/><Relationship Id="rId5" Type="http://schemas.openxmlformats.org/officeDocument/2006/relationships/image" Target="../media/image13.png"/><Relationship Id="rId6" Type="http://schemas.openxmlformats.org/officeDocument/2006/relationships/image" Target="../media/image12.png"/><Relationship Id="rId7" Type="http://schemas.openxmlformats.org/officeDocument/2006/relationships/image" Target="../media/image19.png"/><Relationship Id="rId8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hyperlink" Target="mailto:sustainability@swarthmore.edu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38761D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Sustainability in Higher Education: Swarthmore College’s Approach</a:t>
            </a:r>
            <a:endParaRPr sz="4500"/>
          </a:p>
        </p:txBody>
      </p:sp>
      <p:sp>
        <p:nvSpPr>
          <p:cNvPr id="158" name="Google Shape;158;p27"/>
          <p:cNvSpPr txBox="1"/>
          <p:nvPr>
            <p:ph idx="1" type="subTitle"/>
          </p:nvPr>
        </p:nvSpPr>
        <p:spPr>
          <a:xfrm>
            <a:off x="734150" y="2987150"/>
            <a:ext cx="7688100" cy="80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303030"/>
                </a:solidFill>
              </a:rPr>
              <a:t>Elizabeth Drake</a:t>
            </a:r>
            <a:endParaRPr sz="1900">
              <a:solidFill>
                <a:srgbClr val="30303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303030"/>
                </a:solidFill>
              </a:rPr>
              <a:t>Director of Sustainability </a:t>
            </a:r>
            <a:endParaRPr sz="1900">
              <a:solidFill>
                <a:srgbClr val="303030"/>
              </a:solidFill>
            </a:endParaRPr>
          </a:p>
        </p:txBody>
      </p:sp>
      <p:sp>
        <p:nvSpPr>
          <p:cNvPr id="159" name="Google Shape;159;p27"/>
          <p:cNvSpPr/>
          <p:nvPr/>
        </p:nvSpPr>
        <p:spPr>
          <a:xfrm>
            <a:off x="0" y="4033925"/>
            <a:ext cx="9153300" cy="1109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7"/>
          <p:cNvSpPr txBox="1"/>
          <p:nvPr/>
        </p:nvSpPr>
        <p:spPr>
          <a:xfrm>
            <a:off x="734150" y="4350275"/>
            <a:ext cx="72579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A1B70C"/>
                </a:solidFill>
                <a:latin typeface="Lato"/>
                <a:ea typeface="Lato"/>
                <a:cs typeface="Lato"/>
                <a:sym typeface="Lato"/>
              </a:rPr>
              <a:t>Delaware County </a:t>
            </a:r>
            <a:r>
              <a:rPr lang="en" sz="1900">
                <a:solidFill>
                  <a:srgbClr val="A1B70C"/>
                </a:solidFill>
                <a:latin typeface="Lato"/>
                <a:ea typeface="Lato"/>
                <a:cs typeface="Lato"/>
                <a:sym typeface="Lato"/>
              </a:rPr>
              <a:t>Sustainability</a:t>
            </a:r>
            <a:r>
              <a:rPr lang="en" sz="1900">
                <a:solidFill>
                  <a:srgbClr val="A1B70C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900">
                <a:solidFill>
                  <a:srgbClr val="A1B70C"/>
                </a:solidFill>
                <a:latin typeface="Lato"/>
                <a:ea typeface="Lato"/>
                <a:cs typeface="Lato"/>
                <a:sym typeface="Lato"/>
              </a:rPr>
              <a:t>Conference | April 21, 2022</a:t>
            </a:r>
            <a:endParaRPr sz="1900">
              <a:solidFill>
                <a:srgbClr val="A1B70C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</a:rPr>
              <a:t>Pursuing Equitable Zero Waste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253" name="Google Shape;253;p36"/>
          <p:cNvSpPr txBox="1"/>
          <p:nvPr>
            <p:ph idx="1" type="body"/>
          </p:nvPr>
        </p:nvSpPr>
        <p:spPr>
          <a:xfrm>
            <a:off x="311700" y="1152425"/>
            <a:ext cx="8520600" cy="11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Comprehensive</a:t>
            </a:r>
            <a:r>
              <a:rPr lang="en"/>
              <a:t> zero waste program include pre- and post-consumer </a:t>
            </a:r>
            <a:r>
              <a:rPr lang="en"/>
              <a:t>composting, reusable container programs, move-out donation collections, education and behavior change initiatives and more!</a:t>
            </a:r>
            <a:endParaRPr/>
          </a:p>
        </p:txBody>
      </p:sp>
      <p:pic>
        <p:nvPicPr>
          <p:cNvPr id="254" name="Google Shape;254;p36"/>
          <p:cNvPicPr preferRelativeResize="0"/>
          <p:nvPr/>
        </p:nvPicPr>
        <p:blipFill rotWithShape="1">
          <a:blip r:embed="rId3">
            <a:alphaModFix/>
          </a:blip>
          <a:srcRect b="0" l="12802" r="17578" t="0"/>
          <a:stretch/>
        </p:blipFill>
        <p:spPr>
          <a:xfrm>
            <a:off x="290800" y="2320725"/>
            <a:ext cx="2402901" cy="2588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4924" y="2320725"/>
            <a:ext cx="3860644" cy="2561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6"/>
          <p:cNvPicPr preferRelativeResize="0"/>
          <p:nvPr/>
        </p:nvPicPr>
        <p:blipFill rotWithShape="1">
          <a:blip r:embed="rId5">
            <a:alphaModFix/>
          </a:blip>
          <a:srcRect b="0" l="0" r="0" t="2534"/>
          <a:stretch/>
        </p:blipFill>
        <p:spPr>
          <a:xfrm>
            <a:off x="6800600" y="2298800"/>
            <a:ext cx="2107899" cy="2662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</a:pPr>
            <a:r>
              <a:rPr lang="en">
                <a:solidFill>
                  <a:srgbClr val="38761D"/>
                </a:solidFill>
              </a:rPr>
              <a:t>Developing Sustainability Leaders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262" name="Google Shape;262;p37"/>
          <p:cNvSpPr txBox="1"/>
          <p:nvPr>
            <p:ph idx="1" type="body"/>
          </p:nvPr>
        </p:nvSpPr>
        <p:spPr>
          <a:xfrm>
            <a:off x="311700" y="1342525"/>
            <a:ext cx="47865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500">
                <a:highlight>
                  <a:srgbClr val="FFFFFF"/>
                </a:highlight>
              </a:rPr>
              <a:t>In the President’s Sustainability Research Fellowship at Swarthmore College, students</a:t>
            </a:r>
            <a:r>
              <a:rPr b="1" lang="en" sz="2500">
                <a:highlight>
                  <a:srgbClr val="FFFFFF"/>
                </a:highlight>
              </a:rPr>
              <a:t> </a:t>
            </a:r>
            <a:r>
              <a:rPr b="1" lang="en" sz="2500">
                <a:solidFill>
                  <a:srgbClr val="005B69"/>
                </a:solidFill>
                <a:highlight>
                  <a:srgbClr val="FFFFFF"/>
                </a:highlight>
              </a:rPr>
              <a:t>learn by leading</a:t>
            </a:r>
            <a:r>
              <a:rPr lang="en" sz="2500">
                <a:highlight>
                  <a:srgbClr val="FFFFFF"/>
                </a:highlight>
              </a:rPr>
              <a:t>: by taking stewardship over vital sustainability challenges on campus and in the community. </a:t>
            </a:r>
            <a:endParaRPr sz="3100"/>
          </a:p>
        </p:txBody>
      </p:sp>
      <p:grpSp>
        <p:nvGrpSpPr>
          <p:cNvPr id="263" name="Google Shape;263;p37"/>
          <p:cNvGrpSpPr/>
          <p:nvPr/>
        </p:nvGrpSpPr>
        <p:grpSpPr>
          <a:xfrm>
            <a:off x="5324566" y="1266331"/>
            <a:ext cx="3577917" cy="3584567"/>
            <a:chOff x="4760016" y="1266325"/>
            <a:chExt cx="3916284" cy="3916275"/>
          </a:xfrm>
        </p:grpSpPr>
        <p:pic>
          <p:nvPicPr>
            <p:cNvPr id="264" name="Google Shape;264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370875" y="1266325"/>
              <a:ext cx="1305425" cy="1305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65450" y="1266325"/>
              <a:ext cx="1305425" cy="1305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3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760025" y="1266325"/>
              <a:ext cx="1305425" cy="1305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" name="Google Shape;267;p3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760025" y="2571750"/>
              <a:ext cx="1305425" cy="1305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3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065450" y="2571750"/>
              <a:ext cx="1305425" cy="1305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269;p3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760016" y="3877175"/>
              <a:ext cx="1305425" cy="1305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" name="Google Shape;270;p3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065450" y="3877175"/>
              <a:ext cx="1305425" cy="1305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37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370875" y="2571750"/>
              <a:ext cx="1305425" cy="1305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" name="Google Shape;272;p37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370875" y="3877175"/>
              <a:ext cx="1305425" cy="13054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8"/>
          <p:cNvSpPr txBox="1"/>
          <p:nvPr>
            <p:ph type="title"/>
          </p:nvPr>
        </p:nvSpPr>
        <p:spPr>
          <a:xfrm>
            <a:off x="242488" y="145480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Thank you!</a:t>
            </a:r>
            <a:endParaRPr sz="9600"/>
          </a:p>
        </p:txBody>
      </p:sp>
      <p:sp>
        <p:nvSpPr>
          <p:cNvPr id="278" name="Google Shape;278;p38"/>
          <p:cNvSpPr txBox="1"/>
          <p:nvPr>
            <p:ph idx="1" type="body"/>
          </p:nvPr>
        </p:nvSpPr>
        <p:spPr>
          <a:xfrm>
            <a:off x="311700" y="299320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sustainability@swarthmore.edu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swarthmore.edu/sustainability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</a:rPr>
              <a:t>Swarthmore College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166" name="Google Shape;166;p28"/>
          <p:cNvSpPr txBox="1"/>
          <p:nvPr>
            <p:ph idx="1" type="body"/>
          </p:nvPr>
        </p:nvSpPr>
        <p:spPr>
          <a:xfrm>
            <a:off x="296450" y="1348925"/>
            <a:ext cx="37284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Private liberal arts college located approximately 11 miles outside of Philadelphia</a:t>
            </a:r>
            <a:endParaRPr sz="1600"/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Founded in 1864 as a coeducational college by members of the Religious Society of Friends (Quakers)</a:t>
            </a:r>
            <a:endParaRPr sz="1600"/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Approximately 1,600 undergraduate students</a:t>
            </a:r>
            <a:endParaRPr sz="1600"/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Campus is a designated 425-acre arboretum </a:t>
            </a:r>
            <a:endParaRPr sz="1600"/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8" name="Google Shape;168;p28"/>
          <p:cNvPicPr preferRelativeResize="0"/>
          <p:nvPr/>
        </p:nvPicPr>
        <p:blipFill rotWithShape="1">
          <a:blip r:embed="rId3">
            <a:alphaModFix/>
          </a:blip>
          <a:srcRect b="0" l="21800" r="13832" t="0"/>
          <a:stretch/>
        </p:blipFill>
        <p:spPr>
          <a:xfrm>
            <a:off x="4162701" y="0"/>
            <a:ext cx="4974403" cy="505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</a:rPr>
              <a:t>Sustainability at Swarthmore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174" name="Google Shape;174;p29"/>
          <p:cNvSpPr txBox="1"/>
          <p:nvPr>
            <p:ph idx="1" type="body"/>
          </p:nvPr>
        </p:nvSpPr>
        <p:spPr>
          <a:xfrm>
            <a:off x="311700" y="1266325"/>
            <a:ext cx="55353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Office of Sustainability </a:t>
            </a:r>
            <a:r>
              <a:rPr lang="en" sz="1400"/>
              <a:t>(3 full-time staff, 2 recent graduate Fellows)</a:t>
            </a:r>
            <a:endParaRPr sz="14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Ecosphere committees </a:t>
            </a:r>
            <a:r>
              <a:rPr lang="en" sz="1400"/>
              <a:t>(60+ staff, faculty, students)</a:t>
            </a:r>
            <a:endParaRPr sz="14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○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Executive Committee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○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Sustainability Committee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○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Crum Woods Stewardship Committee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○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Carbon Charge Working Group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○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Zero Waste Working Group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○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Food Systems Working Group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Environmental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Studies program </a:t>
            </a:r>
            <a:r>
              <a:rPr lang="en"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(15+ faculty)</a:t>
            </a:r>
            <a:endParaRPr sz="1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5" name="Google Shape;17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5400" y="605450"/>
            <a:ext cx="2856019" cy="4042001"/>
          </a:xfrm>
          <a:prstGeom prst="rect">
            <a:avLst/>
          </a:prstGeom>
          <a:noFill/>
          <a:ln cap="flat" cmpd="sng" w="9525">
            <a:solidFill>
              <a:srgbClr val="695D4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0"/>
          <p:cNvSpPr/>
          <p:nvPr/>
        </p:nvSpPr>
        <p:spPr>
          <a:xfrm>
            <a:off x="7330975" y="1423750"/>
            <a:ext cx="852600" cy="836700"/>
          </a:xfrm>
          <a:prstGeom prst="ellipse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1" name="Google Shape;181;p30"/>
          <p:cNvSpPr/>
          <p:nvPr/>
        </p:nvSpPr>
        <p:spPr>
          <a:xfrm>
            <a:off x="3121925" y="1423750"/>
            <a:ext cx="852600" cy="836700"/>
          </a:xfrm>
          <a:prstGeom prst="ellipse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2" name="Google Shape;182;p30"/>
          <p:cNvSpPr/>
          <p:nvPr/>
        </p:nvSpPr>
        <p:spPr>
          <a:xfrm>
            <a:off x="5249013" y="1423750"/>
            <a:ext cx="852600" cy="836700"/>
          </a:xfrm>
          <a:prstGeom prst="ellipse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3" name="Google Shape;183;p3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</a:rPr>
              <a:t>Sustainability Progress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184" name="Google Shape;184;p30"/>
          <p:cNvSpPr txBox="1"/>
          <p:nvPr>
            <p:ph idx="1" type="body"/>
          </p:nvPr>
        </p:nvSpPr>
        <p:spPr>
          <a:xfrm>
            <a:off x="360150" y="3596275"/>
            <a:ext cx="84237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Ongoing</a:t>
            </a:r>
            <a:r>
              <a:rPr lang="en"/>
              <a:t>: Development of waste management systems, creation of student sustainability programs, development of Environmental Studies program, investments in sustainability infrastructure, </a:t>
            </a:r>
            <a:r>
              <a:rPr b="1" lang="en">
                <a:solidFill>
                  <a:schemeClr val="lt2"/>
                </a:solidFill>
              </a:rPr>
              <a:t>and much more!</a:t>
            </a:r>
            <a:endParaRPr/>
          </a:p>
        </p:txBody>
      </p:sp>
      <p:sp>
        <p:nvSpPr>
          <p:cNvPr id="185" name="Google Shape;185;p30"/>
          <p:cNvSpPr/>
          <p:nvPr/>
        </p:nvSpPr>
        <p:spPr>
          <a:xfrm>
            <a:off x="2164975" y="1873782"/>
            <a:ext cx="594300" cy="570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86" name="Google Shape;186;p30"/>
          <p:cNvGrpSpPr/>
          <p:nvPr/>
        </p:nvGrpSpPr>
        <p:grpSpPr>
          <a:xfrm>
            <a:off x="495900" y="1423750"/>
            <a:ext cx="1807800" cy="2000305"/>
            <a:chOff x="495888" y="1957149"/>
            <a:chExt cx="1807800" cy="1293273"/>
          </a:xfrm>
        </p:grpSpPr>
        <p:sp>
          <p:nvSpPr>
            <p:cNvPr id="187" name="Google Shape;187;p30"/>
            <p:cNvSpPr/>
            <p:nvPr/>
          </p:nvSpPr>
          <p:spPr>
            <a:xfrm>
              <a:off x="998538" y="1957149"/>
              <a:ext cx="852600" cy="5409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8" name="Google Shape;188;p30"/>
            <p:cNvSpPr txBox="1"/>
            <p:nvPr/>
          </p:nvSpPr>
          <p:spPr>
            <a:xfrm>
              <a:off x="1097538" y="2106031"/>
              <a:ext cx="6546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1200">
                  <a:solidFill>
                    <a:schemeClr val="lt2"/>
                  </a:solidFill>
                  <a:latin typeface="Open Sans"/>
                  <a:ea typeface="Open Sans"/>
                  <a:cs typeface="Open Sans"/>
                  <a:sym typeface="Open Sans"/>
                </a:rPr>
                <a:t>2011</a:t>
              </a:r>
              <a:endParaRPr b="1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9" name="Google Shape;189;p30"/>
            <p:cNvSpPr txBox="1"/>
            <p:nvPr/>
          </p:nvSpPr>
          <p:spPr>
            <a:xfrm>
              <a:off x="495888" y="2660922"/>
              <a:ext cx="1807800" cy="58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lt2"/>
                  </a:solidFill>
                  <a:latin typeface="Open Sans"/>
                  <a:ea typeface="Open Sans"/>
                  <a:cs typeface="Open Sans"/>
                  <a:sym typeface="Open Sans"/>
                </a:rPr>
                <a:t>F</a:t>
              </a:r>
              <a:r>
                <a:rPr b="1" lang="en">
                  <a:solidFill>
                    <a:schemeClr val="lt2"/>
                  </a:solidFill>
                  <a:latin typeface="Open Sans"/>
                  <a:ea typeface="Open Sans"/>
                  <a:cs typeface="Open Sans"/>
                  <a:sym typeface="Open Sans"/>
                </a:rPr>
                <a:t>irst sustainability coordinator hired</a:t>
              </a:r>
              <a:endParaRPr b="1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90" name="Google Shape;190;p30"/>
          <p:cNvGrpSpPr/>
          <p:nvPr/>
        </p:nvGrpSpPr>
        <p:grpSpPr>
          <a:xfrm>
            <a:off x="2556413" y="1654025"/>
            <a:ext cx="1929900" cy="1777454"/>
            <a:chOff x="2556401" y="2106031"/>
            <a:chExt cx="1929900" cy="1149191"/>
          </a:xfrm>
        </p:grpSpPr>
        <p:sp>
          <p:nvSpPr>
            <p:cNvPr id="191" name="Google Shape;191;p30"/>
            <p:cNvSpPr txBox="1"/>
            <p:nvPr/>
          </p:nvSpPr>
          <p:spPr>
            <a:xfrm>
              <a:off x="2556401" y="2660922"/>
              <a:ext cx="1929900" cy="59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solidFill>
                    <a:schemeClr val="lt2"/>
                  </a:solidFill>
                  <a:latin typeface="Open Sans"/>
                  <a:ea typeface="Open Sans"/>
                  <a:cs typeface="Open Sans"/>
                  <a:sym typeface="Open Sans"/>
                </a:rPr>
                <a:t>Climate Action Plan for carbon neutrality created</a:t>
              </a:r>
              <a:endParaRPr b="1" sz="15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2" name="Google Shape;192;p30"/>
            <p:cNvSpPr txBox="1"/>
            <p:nvPr/>
          </p:nvSpPr>
          <p:spPr>
            <a:xfrm>
              <a:off x="3121764" y="2106031"/>
              <a:ext cx="8529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1200">
                  <a:solidFill>
                    <a:schemeClr val="lt2"/>
                  </a:solidFill>
                  <a:latin typeface="Open Sans"/>
                  <a:ea typeface="Open Sans"/>
                  <a:cs typeface="Open Sans"/>
                  <a:sym typeface="Open Sans"/>
                </a:rPr>
                <a:t>2015</a:t>
              </a:r>
              <a:endParaRPr b="1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93" name="Google Shape;193;p30"/>
          <p:cNvGrpSpPr/>
          <p:nvPr/>
        </p:nvGrpSpPr>
        <p:grpSpPr>
          <a:xfrm>
            <a:off x="4781425" y="1673050"/>
            <a:ext cx="1709100" cy="1758429"/>
            <a:chOff x="4781413" y="2118331"/>
            <a:chExt cx="1709100" cy="1136891"/>
          </a:xfrm>
        </p:grpSpPr>
        <p:sp>
          <p:nvSpPr>
            <p:cNvPr id="194" name="Google Shape;194;p30"/>
            <p:cNvSpPr txBox="1"/>
            <p:nvPr/>
          </p:nvSpPr>
          <p:spPr>
            <a:xfrm>
              <a:off x="4781413" y="2660922"/>
              <a:ext cx="1709100" cy="59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lt2"/>
                  </a:solidFill>
                  <a:latin typeface="Open Sans"/>
                  <a:ea typeface="Open Sans"/>
                  <a:cs typeface="Open Sans"/>
                  <a:sym typeface="Open Sans"/>
                </a:rPr>
                <a:t>Adopted internal </a:t>
              </a:r>
              <a:r>
                <a:rPr b="1" lang="en">
                  <a:solidFill>
                    <a:schemeClr val="lt2"/>
                  </a:solidFill>
                  <a:latin typeface="Open Sans"/>
                  <a:ea typeface="Open Sans"/>
                  <a:cs typeface="Open Sans"/>
                  <a:sym typeface="Open Sans"/>
                </a:rPr>
                <a:t>Carbon Charge Program</a:t>
              </a:r>
              <a:endParaRPr b="1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5" name="Google Shape;195;p30"/>
            <p:cNvSpPr txBox="1"/>
            <p:nvPr/>
          </p:nvSpPr>
          <p:spPr>
            <a:xfrm>
              <a:off x="5317200" y="2118331"/>
              <a:ext cx="694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1200">
                  <a:solidFill>
                    <a:schemeClr val="lt2"/>
                  </a:solidFill>
                  <a:latin typeface="Open Sans"/>
                  <a:ea typeface="Open Sans"/>
                  <a:cs typeface="Open Sans"/>
                  <a:sym typeface="Open Sans"/>
                </a:rPr>
                <a:t>2016</a:t>
              </a:r>
              <a:endParaRPr b="1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96" name="Google Shape;196;p30"/>
          <p:cNvGrpSpPr/>
          <p:nvPr/>
        </p:nvGrpSpPr>
        <p:grpSpPr>
          <a:xfrm>
            <a:off x="6863400" y="1673050"/>
            <a:ext cx="1709100" cy="1758427"/>
            <a:chOff x="6863388" y="2118331"/>
            <a:chExt cx="1709100" cy="1136889"/>
          </a:xfrm>
        </p:grpSpPr>
        <p:sp>
          <p:nvSpPr>
            <p:cNvPr id="197" name="Google Shape;197;p30"/>
            <p:cNvSpPr txBox="1"/>
            <p:nvPr/>
          </p:nvSpPr>
          <p:spPr>
            <a:xfrm>
              <a:off x="6863388" y="2660921"/>
              <a:ext cx="1709100" cy="59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lt2"/>
                  </a:solidFill>
                  <a:latin typeface="Open Sans"/>
                  <a:ea typeface="Open Sans"/>
                  <a:cs typeface="Open Sans"/>
                  <a:sym typeface="Open Sans"/>
                </a:rPr>
                <a:t>Approved Roadmap to Zero Carbon</a:t>
              </a:r>
              <a:endParaRPr b="1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8" name="Google Shape;198;p30"/>
            <p:cNvSpPr txBox="1"/>
            <p:nvPr/>
          </p:nvSpPr>
          <p:spPr>
            <a:xfrm>
              <a:off x="7330938" y="2118331"/>
              <a:ext cx="8526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1200">
                  <a:solidFill>
                    <a:schemeClr val="lt2"/>
                  </a:solidFill>
                  <a:latin typeface="Open Sans"/>
                  <a:ea typeface="Open Sans"/>
                  <a:cs typeface="Open Sans"/>
                  <a:sym typeface="Open Sans"/>
                </a:rPr>
                <a:t>2021</a:t>
              </a:r>
              <a:endParaRPr b="1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99" name="Google Shape;199;p30"/>
          <p:cNvSpPr/>
          <p:nvPr/>
        </p:nvSpPr>
        <p:spPr>
          <a:xfrm>
            <a:off x="4337187" y="1873782"/>
            <a:ext cx="594300" cy="570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0" name="Google Shape;200;p30"/>
          <p:cNvSpPr/>
          <p:nvPr/>
        </p:nvSpPr>
        <p:spPr>
          <a:xfrm>
            <a:off x="6419162" y="1873782"/>
            <a:ext cx="594300" cy="570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</a:rPr>
              <a:t>Commitment</a:t>
            </a:r>
            <a:r>
              <a:rPr lang="en">
                <a:solidFill>
                  <a:srgbClr val="38761D"/>
                </a:solidFill>
              </a:rPr>
              <a:t> to Carbon Neutrality 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206" name="Google Shape;206;p31"/>
          <p:cNvSpPr txBox="1"/>
          <p:nvPr>
            <p:ph idx="1" type="body"/>
          </p:nvPr>
        </p:nvSpPr>
        <p:spPr>
          <a:xfrm>
            <a:off x="311700" y="1266325"/>
            <a:ext cx="48894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900"/>
              <a:buChar char="●"/>
            </a:pPr>
            <a:r>
              <a:rPr lang="en" sz="1900"/>
              <a:t>In 2010, Swarthmore became a signatory to the American College and University Presidents’ Climate Commitment</a:t>
            </a:r>
            <a:endParaRPr sz="1900"/>
          </a:p>
          <a:p>
            <a:pPr indent="-349250" lvl="0" marL="457200" rtl="0" algn="l">
              <a:spcBef>
                <a:spcPts val="600"/>
              </a:spcBef>
              <a:spcAft>
                <a:spcPts val="0"/>
              </a:spcAft>
              <a:buClr>
                <a:srgbClr val="303030"/>
              </a:buClr>
              <a:buSzPts val="1900"/>
              <a:buChar char="●"/>
            </a:pPr>
            <a:r>
              <a:rPr lang="en" sz="1900"/>
              <a:t>Our 2012 Climate Action Plan set a target carbon neutrality date of 2035</a:t>
            </a:r>
            <a:endParaRPr sz="1900"/>
          </a:p>
          <a:p>
            <a:pPr indent="-349250" lvl="0" marL="457200" rtl="0" algn="l">
              <a:spcBef>
                <a:spcPts val="600"/>
              </a:spcBef>
              <a:spcAft>
                <a:spcPts val="1600"/>
              </a:spcAft>
              <a:buClr>
                <a:srgbClr val="303030"/>
              </a:buClr>
              <a:buSzPts val="1900"/>
              <a:buChar char="●"/>
            </a:pPr>
            <a:r>
              <a:rPr b="1" lang="en" sz="1900"/>
              <a:t>This requires eliminating or offsetting all carbon emissions in the next 15 years!</a:t>
            </a:r>
            <a:endParaRPr sz="1900"/>
          </a:p>
        </p:txBody>
      </p:sp>
      <p:pic>
        <p:nvPicPr>
          <p:cNvPr id="207" name="Google Shape;207;p31"/>
          <p:cNvPicPr preferRelativeResize="0"/>
          <p:nvPr/>
        </p:nvPicPr>
        <p:blipFill rotWithShape="1">
          <a:blip r:embed="rId3">
            <a:alphaModFix/>
          </a:blip>
          <a:srcRect b="5237" l="14770" r="12290" t="3045"/>
          <a:stretch/>
        </p:blipFill>
        <p:spPr>
          <a:xfrm>
            <a:off x="5201100" y="1318850"/>
            <a:ext cx="3751849" cy="342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</a:rPr>
              <a:t>The Roadmap to Zero Carbon</a:t>
            </a:r>
            <a:endParaRPr>
              <a:solidFill>
                <a:srgbClr val="38761D"/>
              </a:solidFill>
            </a:endParaRPr>
          </a:p>
        </p:txBody>
      </p:sp>
      <p:pic>
        <p:nvPicPr>
          <p:cNvPr id="213" name="Google Shape;213;p32"/>
          <p:cNvPicPr preferRelativeResize="0"/>
          <p:nvPr/>
        </p:nvPicPr>
        <p:blipFill rotWithShape="1">
          <a:blip r:embed="rId3">
            <a:alphaModFix/>
          </a:blip>
          <a:srcRect b="0" l="0" r="0" t="7355"/>
          <a:stretch/>
        </p:blipFill>
        <p:spPr>
          <a:xfrm>
            <a:off x="470175" y="1869276"/>
            <a:ext cx="1512499" cy="1868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2"/>
          <p:cNvPicPr preferRelativeResize="0"/>
          <p:nvPr/>
        </p:nvPicPr>
        <p:blipFill rotWithShape="1">
          <a:blip r:embed="rId4">
            <a:alphaModFix/>
          </a:blip>
          <a:srcRect b="0" l="0" r="24064" t="41414"/>
          <a:stretch/>
        </p:blipFill>
        <p:spPr>
          <a:xfrm>
            <a:off x="2655575" y="1821700"/>
            <a:ext cx="2090468" cy="196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2"/>
          <p:cNvPicPr preferRelativeResize="0"/>
          <p:nvPr/>
        </p:nvPicPr>
        <p:blipFill rotWithShape="1">
          <a:blip r:embed="rId5">
            <a:alphaModFix/>
          </a:blip>
          <a:srcRect b="0" l="13398" r="33644" t="0"/>
          <a:stretch/>
        </p:blipFill>
        <p:spPr>
          <a:xfrm>
            <a:off x="5360050" y="1821700"/>
            <a:ext cx="1663532" cy="196345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2"/>
          <p:cNvSpPr/>
          <p:nvPr/>
        </p:nvSpPr>
        <p:spPr>
          <a:xfrm>
            <a:off x="2118175" y="2566950"/>
            <a:ext cx="460800" cy="348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32"/>
          <p:cNvSpPr/>
          <p:nvPr/>
        </p:nvSpPr>
        <p:spPr>
          <a:xfrm>
            <a:off x="4822650" y="2515500"/>
            <a:ext cx="460800" cy="451500"/>
          </a:xfrm>
          <a:prstGeom prst="mathPlus">
            <a:avLst>
              <a:gd fmla="val 23520" name="adj1"/>
            </a:avLst>
          </a:prstGeom>
          <a:solidFill>
            <a:schemeClr val="accent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8" name="Google Shape;218;p32"/>
          <p:cNvPicPr preferRelativeResize="0"/>
          <p:nvPr/>
        </p:nvPicPr>
        <p:blipFill rotWithShape="1">
          <a:blip r:embed="rId6">
            <a:alphaModFix/>
          </a:blip>
          <a:srcRect b="0" l="14679" r="15016" t="0"/>
          <a:stretch/>
        </p:blipFill>
        <p:spPr>
          <a:xfrm>
            <a:off x="7375700" y="1704475"/>
            <a:ext cx="1512499" cy="219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2"/>
          <p:cNvSpPr/>
          <p:nvPr/>
        </p:nvSpPr>
        <p:spPr>
          <a:xfrm>
            <a:off x="7100175" y="2515500"/>
            <a:ext cx="460800" cy="451500"/>
          </a:xfrm>
          <a:prstGeom prst="mathPlus">
            <a:avLst>
              <a:gd fmla="val 23520" name="adj1"/>
            </a:avLst>
          </a:prstGeom>
          <a:solidFill>
            <a:schemeClr val="accent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2"/>
          <p:cNvSpPr txBox="1"/>
          <p:nvPr/>
        </p:nvSpPr>
        <p:spPr>
          <a:xfrm>
            <a:off x="329100" y="3729125"/>
            <a:ext cx="1833000" cy="6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03030"/>
                </a:solidFill>
                <a:latin typeface="Lato"/>
                <a:ea typeface="Lato"/>
                <a:cs typeface="Lato"/>
                <a:sym typeface="Lato"/>
              </a:rPr>
              <a:t>Heating and cooling reliant on fossil fuel combustion</a:t>
            </a:r>
            <a:endParaRPr>
              <a:solidFill>
                <a:srgbClr val="30303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1" name="Google Shape;221;p32"/>
          <p:cNvSpPr txBox="1"/>
          <p:nvPr/>
        </p:nvSpPr>
        <p:spPr>
          <a:xfrm>
            <a:off x="2672863" y="3802900"/>
            <a:ext cx="2055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03030"/>
                </a:solidFill>
                <a:latin typeface="Lato"/>
                <a:ea typeface="Lato"/>
                <a:cs typeface="Lato"/>
                <a:sym typeface="Lato"/>
              </a:rPr>
              <a:t>Central geoexchange plant</a:t>
            </a:r>
            <a:endParaRPr>
              <a:solidFill>
                <a:srgbClr val="30303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2" name="Google Shape;222;p32"/>
          <p:cNvSpPr txBox="1"/>
          <p:nvPr/>
        </p:nvSpPr>
        <p:spPr>
          <a:xfrm>
            <a:off x="5351063" y="3802900"/>
            <a:ext cx="1681500" cy="3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03030"/>
                </a:solidFill>
                <a:latin typeface="Lato"/>
                <a:ea typeface="Lato"/>
                <a:cs typeface="Lato"/>
                <a:sym typeface="Lato"/>
              </a:rPr>
              <a:t>Renewable electricity</a:t>
            </a:r>
            <a:endParaRPr>
              <a:solidFill>
                <a:srgbClr val="30303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3" name="Google Shape;223;p32"/>
          <p:cNvSpPr txBox="1"/>
          <p:nvPr/>
        </p:nvSpPr>
        <p:spPr>
          <a:xfrm>
            <a:off x="7375650" y="3802900"/>
            <a:ext cx="1512600" cy="3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03030"/>
                </a:solidFill>
                <a:latin typeface="Lato"/>
                <a:ea typeface="Lato"/>
                <a:cs typeface="Lato"/>
                <a:sym typeface="Lato"/>
              </a:rPr>
              <a:t>Backup generation</a:t>
            </a:r>
            <a:endParaRPr>
              <a:solidFill>
                <a:srgbClr val="30303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4" name="Google Shape;224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</a:rPr>
              <a:t>Cumulative Greenhouse Gas Emissions</a:t>
            </a:r>
            <a:endParaRPr>
              <a:solidFill>
                <a:srgbClr val="38761D"/>
              </a:solidFill>
            </a:endParaRPr>
          </a:p>
        </p:txBody>
      </p:sp>
      <p:pic>
        <p:nvPicPr>
          <p:cNvPr id="230" name="Google Shape;23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250" y="1432650"/>
            <a:ext cx="6845448" cy="34283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1" name="Google Shape;231;p33"/>
          <p:cNvCxnSpPr/>
          <p:nvPr/>
        </p:nvCxnSpPr>
        <p:spPr>
          <a:xfrm rot="10800000">
            <a:off x="7287950" y="1689950"/>
            <a:ext cx="541500" cy="17220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32" name="Google Shape;232;p33"/>
          <p:cNvSpPr txBox="1"/>
          <p:nvPr/>
        </p:nvSpPr>
        <p:spPr>
          <a:xfrm>
            <a:off x="7665350" y="1432650"/>
            <a:ext cx="9927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More than 350,000 mtCO2e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3" name="Google Shape;233;p33"/>
          <p:cNvSpPr txBox="1"/>
          <p:nvPr/>
        </p:nvSpPr>
        <p:spPr>
          <a:xfrm>
            <a:off x="7632650" y="3661200"/>
            <a:ext cx="10581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~25,000 mtCO2e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34" name="Google Shape;234;p33"/>
          <p:cNvCxnSpPr/>
          <p:nvPr/>
        </p:nvCxnSpPr>
        <p:spPr>
          <a:xfrm flipH="1">
            <a:off x="7222350" y="3929400"/>
            <a:ext cx="566100" cy="27900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</a:pPr>
            <a:r>
              <a:rPr lang="en">
                <a:solidFill>
                  <a:srgbClr val="38761D"/>
                </a:solidFill>
              </a:rPr>
              <a:t>Net-Zero Dining Project</a:t>
            </a:r>
            <a:endParaRPr/>
          </a:p>
        </p:txBody>
      </p:sp>
      <p:sp>
        <p:nvSpPr>
          <p:cNvPr id="240" name="Google Shape;240;p34"/>
          <p:cNvSpPr txBox="1"/>
          <p:nvPr>
            <p:ph idx="1" type="body"/>
          </p:nvPr>
        </p:nvSpPr>
        <p:spPr>
          <a:xfrm>
            <a:off x="109100" y="1317800"/>
            <a:ext cx="3639000" cy="31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The </a:t>
            </a:r>
            <a:r>
              <a:rPr lang="en" sz="1700"/>
              <a:t>Dining &amp; Community Commons project, which will house the central geoexchange plant in the basement, </a:t>
            </a:r>
            <a:r>
              <a:rPr lang="en" sz="1700"/>
              <a:t>is currently under construction.</a:t>
            </a:r>
            <a:endParaRPr sz="1700"/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700"/>
              <a:t>We are pursuing Living Building Petal Certification for this project, which requires us to produce 105% of the building’s annual electricity load onsite with renewable energy.</a:t>
            </a:r>
            <a:endParaRPr sz="1700"/>
          </a:p>
        </p:txBody>
      </p:sp>
      <p:pic>
        <p:nvPicPr>
          <p:cNvPr id="241" name="Google Shape;241;p34"/>
          <p:cNvPicPr preferRelativeResize="0"/>
          <p:nvPr/>
        </p:nvPicPr>
        <p:blipFill rotWithShape="1">
          <a:blip r:embed="rId3">
            <a:alphaModFix/>
          </a:blip>
          <a:srcRect b="0" l="0" r="18712" t="0"/>
          <a:stretch/>
        </p:blipFill>
        <p:spPr>
          <a:xfrm>
            <a:off x="3748100" y="1317800"/>
            <a:ext cx="5395800" cy="37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</a:rPr>
              <a:t>Carbon Charge Program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247" name="Google Shape;247;p35"/>
          <p:cNvSpPr txBox="1"/>
          <p:nvPr>
            <p:ph idx="1" type="body"/>
          </p:nvPr>
        </p:nvSpPr>
        <p:spPr>
          <a:xfrm>
            <a:off x="727650" y="1365000"/>
            <a:ext cx="7688700" cy="310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Swarthmore’s Carbon Charge program includes three components:</a:t>
            </a:r>
            <a:endParaRPr sz="20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Font typeface="Proxima Nova"/>
              <a:buChar char="●"/>
            </a:pPr>
            <a:r>
              <a:rPr b="1" lang="en" sz="2000">
                <a:latin typeface="Proxima Nova"/>
                <a:ea typeface="Proxima Nova"/>
                <a:cs typeface="Proxima Nova"/>
                <a:sym typeface="Proxima Nova"/>
              </a:rPr>
              <a:t>Carbon fee</a:t>
            </a: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 → Levy on departments and offices creates funds for greenhouse gas reduction projects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Font typeface="Proxima Nova"/>
              <a:buChar char="●"/>
            </a:pPr>
            <a:r>
              <a:rPr b="1" lang="en" sz="2000">
                <a:latin typeface="Proxima Nova"/>
                <a:ea typeface="Proxima Nova"/>
                <a:cs typeface="Proxima Nova"/>
                <a:sym typeface="Proxima Nova"/>
              </a:rPr>
              <a:t>Shadow price</a:t>
            </a: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 → proxy price on carbon used in analysis for major construction/renovation projects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1000"/>
              </a:spcAft>
              <a:buSzPts val="2000"/>
              <a:buFont typeface="Proxima Nova"/>
              <a:buChar char="●"/>
            </a:pPr>
            <a:r>
              <a:rPr b="1" lang="en" sz="2000">
                <a:latin typeface="Proxima Nova"/>
                <a:ea typeface="Proxima Nova"/>
                <a:cs typeface="Proxima Nova"/>
                <a:sym typeface="Proxima Nova"/>
              </a:rPr>
              <a:t>Advocacy</a:t>
            </a: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 → educate &amp; build political will for carbon pricing as climate solution</a:t>
            </a:r>
            <a:endParaRPr sz="15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05B69"/>
      </a:dk1>
      <a:lt1>
        <a:srgbClr val="FFFFFF"/>
      </a:lt1>
      <a:dk2>
        <a:srgbClr val="1A1A1A"/>
      </a:dk2>
      <a:lt2>
        <a:srgbClr val="FFFFFF"/>
      </a:lt2>
      <a:accent1>
        <a:srgbClr val="595959"/>
      </a:accent1>
      <a:accent2>
        <a:srgbClr val="005B69"/>
      </a:accent2>
      <a:accent3>
        <a:srgbClr val="A1B70C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warthmore Sustainability ">
  <a:themeElements>
    <a:clrScheme name="Tropic">
      <a:dk1>
        <a:srgbClr val="303030"/>
      </a:dk1>
      <a:lt1>
        <a:srgbClr val="FFFFFF"/>
      </a:lt1>
      <a:dk2>
        <a:srgbClr val="A62A2A"/>
      </a:dk2>
      <a:lt2>
        <a:srgbClr val="005B69"/>
      </a:lt2>
      <a:accent1>
        <a:srgbClr val="A1B70C"/>
      </a:accent1>
      <a:accent2>
        <a:srgbClr val="631919"/>
      </a:accent2>
      <a:accent3>
        <a:srgbClr val="8F8F8F"/>
      </a:accent3>
      <a:accent4>
        <a:srgbClr val="FF9800"/>
      </a:accent4>
      <a:accent5>
        <a:srgbClr val="CE93D8"/>
      </a:accent5>
      <a:accent6>
        <a:srgbClr val="000000"/>
      </a:accent6>
      <a:hlink>
        <a:srgbClr val="4A7DBA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