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61" r:id="rId4"/>
    <p:sldId id="259" r:id="rId5"/>
    <p:sldId id="262" r:id="rId6"/>
    <p:sldId id="258" r:id="rId7"/>
    <p:sldId id="283" r:id="rId8"/>
    <p:sldId id="287" r:id="rId9"/>
    <p:sldId id="260" r:id="rId10"/>
    <p:sldId id="264" r:id="rId11"/>
    <p:sldId id="263" r:id="rId12"/>
    <p:sldId id="284" r:id="rId13"/>
    <p:sldId id="279" r:id="rId14"/>
    <p:sldId id="282" r:id="rId15"/>
    <p:sldId id="292"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08C42C1-4C91-467F-BABF-910BC170DDFF}">
          <p14:sldIdLst>
            <p14:sldId id="256"/>
            <p14:sldId id="257"/>
            <p14:sldId id="261"/>
            <p14:sldId id="259"/>
            <p14:sldId id="262"/>
            <p14:sldId id="258"/>
            <p14:sldId id="283"/>
            <p14:sldId id="287"/>
            <p14:sldId id="260"/>
            <p14:sldId id="264"/>
            <p14:sldId id="263"/>
            <p14:sldId id="284"/>
            <p14:sldId id="279"/>
            <p14:sldId id="282"/>
            <p14:sldId id="292"/>
            <p14:sldId id="269"/>
          </p14:sldIdLst>
        </p14:section>
      </p14:sectionLst>
    </p:ext>
    <p:ext uri="{EFAFB233-063F-42B5-8137-9DF3F51BA10A}">
      <p15:sldGuideLst xmlns:p15="http://schemas.microsoft.com/office/powerpoint/2012/main">
        <p15:guide id="1" orient="horz" pos="864" userDrawn="1">
          <p15:clr>
            <a:srgbClr val="A4A3A4"/>
          </p15:clr>
        </p15:guide>
        <p15:guide id="2" pos="9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1DA"/>
    <a:srgbClr val="E05B20"/>
    <a:srgbClr val="005CB9"/>
    <a:srgbClr val="00ACFC"/>
    <a:srgbClr val="E36B35"/>
    <a:srgbClr val="001B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guide orient="horz" pos="864"/>
        <p:guide pos="9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59837D-F59D-4B49-9324-90CB34EA9600}" type="datetimeFigureOut">
              <a:rPr lang="en-US" smtClean="0"/>
              <a:t>3/31/2025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D776D2-88F9-CB4F-9141-FD71D30E5A37}" type="slidenum">
              <a:rPr lang="en-US" smtClean="0"/>
              <a:t>‹#›</a:t>
            </a:fld>
            <a:endParaRPr lang="en-US"/>
          </a:p>
        </p:txBody>
      </p:sp>
    </p:spTree>
    <p:extLst>
      <p:ext uri="{BB962C8B-B14F-4D97-AF65-F5344CB8AC3E}">
        <p14:creationId xmlns:p14="http://schemas.microsoft.com/office/powerpoint/2010/main" val="1455794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776D2-88F9-CB4F-9141-FD71D30E5A37}" type="slidenum">
              <a:rPr lang="en-US" smtClean="0"/>
              <a:t>5</a:t>
            </a:fld>
            <a:endParaRPr lang="en-US"/>
          </a:p>
        </p:txBody>
      </p:sp>
    </p:spTree>
    <p:extLst>
      <p:ext uri="{BB962C8B-B14F-4D97-AF65-F5344CB8AC3E}">
        <p14:creationId xmlns:p14="http://schemas.microsoft.com/office/powerpoint/2010/main" val="1727557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776D2-88F9-CB4F-9141-FD71D30E5A37}" type="slidenum">
              <a:rPr lang="en-US" smtClean="0"/>
              <a:t>6</a:t>
            </a:fld>
            <a:endParaRPr lang="en-US"/>
          </a:p>
        </p:txBody>
      </p:sp>
    </p:spTree>
    <p:extLst>
      <p:ext uri="{BB962C8B-B14F-4D97-AF65-F5344CB8AC3E}">
        <p14:creationId xmlns:p14="http://schemas.microsoft.com/office/powerpoint/2010/main" val="1842620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776D2-88F9-CB4F-9141-FD71D30E5A37}" type="slidenum">
              <a:rPr lang="en-US" smtClean="0"/>
              <a:t>7</a:t>
            </a:fld>
            <a:endParaRPr lang="en-US"/>
          </a:p>
        </p:txBody>
      </p:sp>
    </p:spTree>
    <p:extLst>
      <p:ext uri="{BB962C8B-B14F-4D97-AF65-F5344CB8AC3E}">
        <p14:creationId xmlns:p14="http://schemas.microsoft.com/office/powerpoint/2010/main" val="594508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259C1-E48E-93C6-D236-9C9D37CAF9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F041A6-4AC8-A183-C57F-8426B55A58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EC134A-0E50-88B8-F567-6FF7CE44218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4BBD484-05DC-485C-E952-955945969ED5}"/>
              </a:ext>
            </a:extLst>
          </p:cNvPr>
          <p:cNvSpPr>
            <a:spLocks noGrp="1"/>
          </p:cNvSpPr>
          <p:nvPr>
            <p:ph type="sldNum" sz="quarter" idx="5"/>
          </p:nvPr>
        </p:nvSpPr>
        <p:spPr/>
        <p:txBody>
          <a:bodyPr/>
          <a:lstStyle/>
          <a:p>
            <a:fld id="{E8D776D2-88F9-CB4F-9141-FD71D30E5A37}" type="slidenum">
              <a:rPr lang="en-US" smtClean="0"/>
              <a:t>8</a:t>
            </a:fld>
            <a:endParaRPr lang="en-US"/>
          </a:p>
        </p:txBody>
      </p:sp>
    </p:spTree>
    <p:extLst>
      <p:ext uri="{BB962C8B-B14F-4D97-AF65-F5344CB8AC3E}">
        <p14:creationId xmlns:p14="http://schemas.microsoft.com/office/powerpoint/2010/main" val="737050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D776D2-88F9-CB4F-9141-FD71D30E5A37}" type="slidenum">
              <a:rPr lang="en-US" smtClean="0"/>
              <a:t>11</a:t>
            </a:fld>
            <a:endParaRPr lang="en-US"/>
          </a:p>
        </p:txBody>
      </p:sp>
    </p:spTree>
    <p:extLst>
      <p:ext uri="{BB962C8B-B14F-4D97-AF65-F5344CB8AC3E}">
        <p14:creationId xmlns:p14="http://schemas.microsoft.com/office/powerpoint/2010/main" val="88451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D776D2-88F9-CB4F-9141-FD71D30E5A37}" type="slidenum">
              <a:rPr lang="en-US" smtClean="0"/>
              <a:t>13</a:t>
            </a:fld>
            <a:endParaRPr lang="en-US" dirty="0"/>
          </a:p>
        </p:txBody>
      </p:sp>
    </p:spTree>
    <p:extLst>
      <p:ext uri="{BB962C8B-B14F-4D97-AF65-F5344CB8AC3E}">
        <p14:creationId xmlns:p14="http://schemas.microsoft.com/office/powerpoint/2010/main" val="2066622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MCH nurse monitors and follows up with cases who have an elevated blood lead level (</a:t>
            </a:r>
            <a:r>
              <a:rPr lang="en-US" dirty="0">
                <a:latin typeface="Times New Roman" panose="02020603050405020304" pitchFamily="18" charset="0"/>
                <a:ea typeface="Calibri" panose="020F0502020204030204" pitchFamily="34" charset="0"/>
              </a:rPr>
              <a:t>≥3.5 </a:t>
            </a:r>
            <a:r>
              <a:rPr lang="en-US" dirty="0" err="1">
                <a:latin typeface="Times New Roman" panose="02020603050405020304" pitchFamily="18" charset="0"/>
                <a:ea typeface="Calibri" panose="020F0502020204030204" pitchFamily="34" charset="0"/>
              </a:rPr>
              <a:t>μg</a:t>
            </a:r>
            <a:r>
              <a:rPr lang="en-US" dirty="0">
                <a:latin typeface="Times New Roman" panose="02020603050405020304" pitchFamily="18" charset="0"/>
                <a:ea typeface="Calibri" panose="020F0502020204030204" pitchFamily="34" charset="0"/>
              </a:rPr>
              <a:t>/dL) in children under the age of 16 years in Delaware county. The MCH nurse will follow up with the children’s pediatrician and parents to ensure more tests are ordered to keep an eye on the child's blood lead levels and measures are being taken at home to limit lead exposure. Cases may also be referred to the county OCD or CAADC for remediation efforts and WIC to ensure the child has proper nutrition as well. </a:t>
            </a:r>
            <a:endParaRPr lang="en-US" dirty="0"/>
          </a:p>
        </p:txBody>
      </p:sp>
      <p:sp>
        <p:nvSpPr>
          <p:cNvPr id="4" name="Slide Number Placeholder 3"/>
          <p:cNvSpPr>
            <a:spLocks noGrp="1"/>
          </p:cNvSpPr>
          <p:nvPr>
            <p:ph type="sldNum" sz="quarter" idx="5"/>
          </p:nvPr>
        </p:nvSpPr>
        <p:spPr/>
        <p:txBody>
          <a:bodyPr/>
          <a:lstStyle/>
          <a:p>
            <a:fld id="{E8D776D2-88F9-CB4F-9141-FD71D30E5A37}" type="slidenum">
              <a:rPr lang="en-US" smtClean="0"/>
              <a:t>14</a:t>
            </a:fld>
            <a:endParaRPr lang="en-US" dirty="0"/>
          </a:p>
        </p:txBody>
      </p:sp>
    </p:spTree>
    <p:extLst>
      <p:ext uri="{BB962C8B-B14F-4D97-AF65-F5344CB8AC3E}">
        <p14:creationId xmlns:p14="http://schemas.microsoft.com/office/powerpoint/2010/main" val="2830845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D776D2-88F9-CB4F-9141-FD71D30E5A37}" type="slidenum">
              <a:rPr lang="en-US" smtClean="0"/>
              <a:t>15</a:t>
            </a:fld>
            <a:endParaRPr lang="en-US" dirty="0"/>
          </a:p>
        </p:txBody>
      </p:sp>
    </p:spTree>
    <p:extLst>
      <p:ext uri="{BB962C8B-B14F-4D97-AF65-F5344CB8AC3E}">
        <p14:creationId xmlns:p14="http://schemas.microsoft.com/office/powerpoint/2010/main" val="4208647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776D2-88F9-CB4F-9141-FD71D30E5A37}" type="slidenum">
              <a:rPr lang="en-US" smtClean="0"/>
              <a:t>16</a:t>
            </a:fld>
            <a:endParaRPr lang="en-US" dirty="0"/>
          </a:p>
        </p:txBody>
      </p:sp>
    </p:spTree>
    <p:extLst>
      <p:ext uri="{BB962C8B-B14F-4D97-AF65-F5344CB8AC3E}">
        <p14:creationId xmlns:p14="http://schemas.microsoft.com/office/powerpoint/2010/main" val="2700311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54B2F0E-9BF6-4044-BC9C-0673491D6477}"/>
              </a:ext>
            </a:extLst>
          </p:cNvPr>
          <p:cNvPicPr>
            <a:picLocks noChangeAspect="1"/>
          </p:cNvPicPr>
          <p:nvPr userDrawn="1"/>
        </p:nvPicPr>
        <p:blipFill>
          <a:blip r:embed="rId2"/>
          <a:stretch>
            <a:fillRect/>
          </a:stretch>
        </p:blipFill>
        <p:spPr>
          <a:xfrm>
            <a:off x="2467219" y="397085"/>
            <a:ext cx="8351874" cy="4175937"/>
          </a:xfrm>
          <a:prstGeom prst="rect">
            <a:avLst/>
          </a:prstGeom>
        </p:spPr>
      </p:pic>
      <p:sp>
        <p:nvSpPr>
          <p:cNvPr id="2" name="Title 1">
            <a:extLst>
              <a:ext uri="{FF2B5EF4-FFF2-40B4-BE49-F238E27FC236}">
                <a16:creationId xmlns:a16="http://schemas.microsoft.com/office/drawing/2014/main" id="{2A8E691D-8828-964C-BF62-7733C0E51A32}"/>
              </a:ext>
            </a:extLst>
          </p:cNvPr>
          <p:cNvSpPr>
            <a:spLocks noGrp="1"/>
          </p:cNvSpPr>
          <p:nvPr>
            <p:ph type="ctrTitle" hasCustomPrompt="1"/>
          </p:nvPr>
        </p:nvSpPr>
        <p:spPr>
          <a:xfrm>
            <a:off x="1524000" y="4497571"/>
            <a:ext cx="10238312" cy="659220"/>
          </a:xfrm>
          <a:prstGeom prst="rect">
            <a:avLst/>
          </a:prstGeom>
        </p:spPr>
        <p:txBody>
          <a:bodyPr anchor="b">
            <a:normAutofit/>
          </a:bodyPr>
          <a:lstStyle>
            <a:lvl1pPr algn="ctr">
              <a:defRPr sz="2800">
                <a:solidFill>
                  <a:srgbClr val="00ACFC"/>
                </a:solidFill>
              </a:defRPr>
            </a:lvl1pPr>
          </a:lstStyle>
          <a:p>
            <a:r>
              <a:rPr lang="en-US"/>
              <a:t>CLICK TO EDIT MASTER TITLE STYLE</a:t>
            </a:r>
          </a:p>
        </p:txBody>
      </p:sp>
      <p:sp>
        <p:nvSpPr>
          <p:cNvPr id="3" name="Subtitle 2">
            <a:extLst>
              <a:ext uri="{FF2B5EF4-FFF2-40B4-BE49-F238E27FC236}">
                <a16:creationId xmlns:a16="http://schemas.microsoft.com/office/drawing/2014/main" id="{9E8FB0D7-EC54-FA4D-825D-3100FB671DA7}"/>
              </a:ext>
            </a:extLst>
          </p:cNvPr>
          <p:cNvSpPr>
            <a:spLocks noGrp="1"/>
          </p:cNvSpPr>
          <p:nvPr>
            <p:ph type="subTitle" idx="1"/>
          </p:nvPr>
        </p:nvSpPr>
        <p:spPr>
          <a:xfrm>
            <a:off x="1524000" y="5304157"/>
            <a:ext cx="10238312" cy="501219"/>
          </a:xfrm>
          <a:prstGeom prst="rect">
            <a:avLst/>
          </a:prstGeom>
        </p:spPr>
        <p:txBody>
          <a:bodyPr>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11" name="Group 10">
            <a:extLst>
              <a:ext uri="{FF2B5EF4-FFF2-40B4-BE49-F238E27FC236}">
                <a16:creationId xmlns:a16="http://schemas.microsoft.com/office/drawing/2014/main" id="{2AB3AE99-3406-3844-8DA1-3F737CC6743F}"/>
              </a:ext>
            </a:extLst>
          </p:cNvPr>
          <p:cNvGrpSpPr/>
          <p:nvPr userDrawn="1"/>
        </p:nvGrpSpPr>
        <p:grpSpPr>
          <a:xfrm>
            <a:off x="-1" y="0"/>
            <a:ext cx="1127937" cy="6858000"/>
            <a:chOff x="0" y="0"/>
            <a:chExt cx="441434" cy="6858000"/>
          </a:xfrm>
        </p:grpSpPr>
        <p:sp>
          <p:nvSpPr>
            <p:cNvPr id="7" name="Rectangle 6">
              <a:extLst>
                <a:ext uri="{FF2B5EF4-FFF2-40B4-BE49-F238E27FC236}">
                  <a16:creationId xmlns:a16="http://schemas.microsoft.com/office/drawing/2014/main" id="{58EAFAEB-18DA-F049-B9B9-513C417E49AB}"/>
                </a:ext>
              </a:extLst>
            </p:cNvPr>
            <p:cNvSpPr/>
            <p:nvPr userDrawn="1"/>
          </p:nvSpPr>
          <p:spPr>
            <a:xfrm>
              <a:off x="168165" y="0"/>
              <a:ext cx="273269" cy="6858000"/>
            </a:xfrm>
            <a:prstGeom prst="rect">
              <a:avLst/>
            </a:prstGeom>
            <a:gradFill flip="none" rotWithShape="1">
              <a:gsLst>
                <a:gs pos="0">
                  <a:srgbClr val="005CB9"/>
                </a:gs>
                <a:gs pos="100000">
                  <a:srgbClr val="00ACFC"/>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16C21F4-C8DB-B944-8A6F-EE6892699229}"/>
                </a:ext>
              </a:extLst>
            </p:cNvPr>
            <p:cNvSpPr/>
            <p:nvPr userDrawn="1"/>
          </p:nvSpPr>
          <p:spPr>
            <a:xfrm>
              <a:off x="0" y="0"/>
              <a:ext cx="273269" cy="6858000"/>
            </a:xfrm>
            <a:prstGeom prst="rect">
              <a:avLst/>
            </a:prstGeom>
            <a:solidFill>
              <a:srgbClr val="001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040132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B67AC-0696-8B4E-A223-B83A1D1AEF42}"/>
              </a:ext>
            </a:extLst>
          </p:cNvPr>
          <p:cNvSpPr>
            <a:spLocks noGrp="1"/>
          </p:cNvSpPr>
          <p:nvPr>
            <p:ph type="title" hasCustomPrompt="1"/>
          </p:nvPr>
        </p:nvSpPr>
        <p:spPr>
          <a:xfrm>
            <a:off x="1557624" y="535758"/>
            <a:ext cx="10204688" cy="1154930"/>
          </a:xfrm>
          <a:prstGeom prst="rect">
            <a:avLst/>
          </a:prstGeom>
        </p:spPr>
        <p:txBody>
          <a:bodyPr>
            <a:normAutofit/>
          </a:bodyPr>
          <a:lstStyle>
            <a:lvl1pPr>
              <a:defRPr sz="3200">
                <a:solidFill>
                  <a:srgbClr val="005CB9"/>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945C37F-89BC-0F43-BED2-8D28C3105D2D}"/>
              </a:ext>
            </a:extLst>
          </p:cNvPr>
          <p:cNvSpPr>
            <a:spLocks noGrp="1"/>
          </p:cNvSpPr>
          <p:nvPr>
            <p:ph idx="1"/>
          </p:nvPr>
        </p:nvSpPr>
        <p:spPr>
          <a:xfrm>
            <a:off x="1557624" y="1825625"/>
            <a:ext cx="10204688" cy="3858019"/>
          </a:xfrm>
          <a:prstGeom prst="rect">
            <a:avLst/>
          </a:prstGeo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8DBD8558-7353-5749-A041-6902B26F1439}"/>
              </a:ext>
            </a:extLst>
          </p:cNvPr>
          <p:cNvPicPr>
            <a:picLocks noChangeAspect="1"/>
          </p:cNvPicPr>
          <p:nvPr userDrawn="1"/>
        </p:nvPicPr>
        <p:blipFill>
          <a:blip r:embed="rId2"/>
          <a:stretch>
            <a:fillRect/>
          </a:stretch>
        </p:blipFill>
        <p:spPr>
          <a:xfrm>
            <a:off x="9355411" y="5683644"/>
            <a:ext cx="2288044" cy="1144022"/>
          </a:xfrm>
          <a:prstGeom prst="rect">
            <a:avLst/>
          </a:prstGeom>
        </p:spPr>
      </p:pic>
      <p:grpSp>
        <p:nvGrpSpPr>
          <p:cNvPr id="14" name="Group 13">
            <a:extLst>
              <a:ext uri="{FF2B5EF4-FFF2-40B4-BE49-F238E27FC236}">
                <a16:creationId xmlns:a16="http://schemas.microsoft.com/office/drawing/2014/main" id="{B0F7CF4B-5452-CA4E-8BC8-DE8ED51298BC}"/>
              </a:ext>
            </a:extLst>
          </p:cNvPr>
          <p:cNvGrpSpPr/>
          <p:nvPr userDrawn="1"/>
        </p:nvGrpSpPr>
        <p:grpSpPr>
          <a:xfrm>
            <a:off x="-1" y="0"/>
            <a:ext cx="1127937" cy="6858000"/>
            <a:chOff x="0" y="0"/>
            <a:chExt cx="441434" cy="6858000"/>
          </a:xfrm>
        </p:grpSpPr>
        <p:sp>
          <p:nvSpPr>
            <p:cNvPr id="15" name="Rectangle 14">
              <a:extLst>
                <a:ext uri="{FF2B5EF4-FFF2-40B4-BE49-F238E27FC236}">
                  <a16:creationId xmlns:a16="http://schemas.microsoft.com/office/drawing/2014/main" id="{0E3378E6-5C46-F44A-A096-8EC4E116990A}"/>
                </a:ext>
              </a:extLst>
            </p:cNvPr>
            <p:cNvSpPr/>
            <p:nvPr userDrawn="1"/>
          </p:nvSpPr>
          <p:spPr>
            <a:xfrm>
              <a:off x="168165" y="0"/>
              <a:ext cx="273269" cy="6858000"/>
            </a:xfrm>
            <a:prstGeom prst="rect">
              <a:avLst/>
            </a:prstGeom>
            <a:gradFill flip="none" rotWithShape="1">
              <a:gsLst>
                <a:gs pos="0">
                  <a:srgbClr val="005CB9"/>
                </a:gs>
                <a:gs pos="100000">
                  <a:srgbClr val="00ACFC"/>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2D9876-4989-9C4C-9F28-82FD1E866B64}"/>
                </a:ext>
              </a:extLst>
            </p:cNvPr>
            <p:cNvSpPr/>
            <p:nvPr userDrawn="1"/>
          </p:nvSpPr>
          <p:spPr>
            <a:xfrm>
              <a:off x="0" y="0"/>
              <a:ext cx="273269" cy="6858000"/>
            </a:xfrm>
            <a:prstGeom prst="rect">
              <a:avLst/>
            </a:prstGeom>
            <a:solidFill>
              <a:srgbClr val="001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276971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7DF73-90E6-EC4A-8121-10D95CDC8AAD}"/>
              </a:ext>
            </a:extLst>
          </p:cNvPr>
          <p:cNvSpPr>
            <a:spLocks noGrp="1"/>
          </p:cNvSpPr>
          <p:nvPr>
            <p:ph type="title" hasCustomPrompt="1"/>
          </p:nvPr>
        </p:nvSpPr>
        <p:spPr>
          <a:xfrm>
            <a:off x="1557624" y="1709739"/>
            <a:ext cx="10204688" cy="2054188"/>
          </a:xfrm>
          <a:prstGeom prst="rect">
            <a:avLst/>
          </a:prstGeom>
        </p:spPr>
        <p:txBody>
          <a:bodyPr anchor="b">
            <a:normAutofit/>
          </a:bodyPr>
          <a:lstStyle>
            <a:lvl1pPr algn="ctr">
              <a:defRPr sz="4400">
                <a:solidFill>
                  <a:srgbClr val="005CB9"/>
                </a:solidFill>
              </a:defRPr>
            </a:lvl1pPr>
          </a:lstStyle>
          <a:p>
            <a:r>
              <a:rPr lang="en-US"/>
              <a:t>CLICK TO EDIT MASTER TITLE STYLE</a:t>
            </a:r>
          </a:p>
        </p:txBody>
      </p:sp>
      <p:sp>
        <p:nvSpPr>
          <p:cNvPr id="3" name="Text Placeholder 2">
            <a:extLst>
              <a:ext uri="{FF2B5EF4-FFF2-40B4-BE49-F238E27FC236}">
                <a16:creationId xmlns:a16="http://schemas.microsoft.com/office/drawing/2014/main" id="{0A8C599E-DE89-1E40-A67E-47C70B08E413}"/>
              </a:ext>
            </a:extLst>
          </p:cNvPr>
          <p:cNvSpPr>
            <a:spLocks noGrp="1"/>
          </p:cNvSpPr>
          <p:nvPr>
            <p:ph type="body" idx="1"/>
          </p:nvPr>
        </p:nvSpPr>
        <p:spPr>
          <a:xfrm>
            <a:off x="1557624" y="4204494"/>
            <a:ext cx="10204688" cy="1500187"/>
          </a:xfrm>
          <a:prstGeom prst="rect">
            <a:avLst/>
          </a:prstGeom>
        </p:spPr>
        <p:txBody>
          <a:bodyPr>
            <a:normAutofit/>
          </a:bodyPr>
          <a:lstStyle>
            <a:lvl1pPr marL="0" indent="0" algn="ctr">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22" name="Group 21">
            <a:extLst>
              <a:ext uri="{FF2B5EF4-FFF2-40B4-BE49-F238E27FC236}">
                <a16:creationId xmlns:a16="http://schemas.microsoft.com/office/drawing/2014/main" id="{AA563C04-B24F-4546-8624-DFCA41035720}"/>
              </a:ext>
            </a:extLst>
          </p:cNvPr>
          <p:cNvGrpSpPr/>
          <p:nvPr userDrawn="1"/>
        </p:nvGrpSpPr>
        <p:grpSpPr>
          <a:xfrm>
            <a:off x="-1" y="0"/>
            <a:ext cx="1127937" cy="6858000"/>
            <a:chOff x="0" y="0"/>
            <a:chExt cx="441434" cy="6858000"/>
          </a:xfrm>
        </p:grpSpPr>
        <p:sp>
          <p:nvSpPr>
            <p:cNvPr id="23" name="Rectangle 22">
              <a:extLst>
                <a:ext uri="{FF2B5EF4-FFF2-40B4-BE49-F238E27FC236}">
                  <a16:creationId xmlns:a16="http://schemas.microsoft.com/office/drawing/2014/main" id="{920E1B6C-6D71-694A-86BD-84CF43F235DA}"/>
                </a:ext>
              </a:extLst>
            </p:cNvPr>
            <p:cNvSpPr/>
            <p:nvPr userDrawn="1"/>
          </p:nvSpPr>
          <p:spPr>
            <a:xfrm>
              <a:off x="168165" y="0"/>
              <a:ext cx="273269" cy="6858000"/>
            </a:xfrm>
            <a:prstGeom prst="rect">
              <a:avLst/>
            </a:prstGeom>
            <a:gradFill flip="none" rotWithShape="1">
              <a:gsLst>
                <a:gs pos="0">
                  <a:srgbClr val="005CB9"/>
                </a:gs>
                <a:gs pos="100000">
                  <a:srgbClr val="00ACFC"/>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D19C193-D273-A140-9347-38E5DE858B4E}"/>
                </a:ext>
              </a:extLst>
            </p:cNvPr>
            <p:cNvSpPr/>
            <p:nvPr userDrawn="1"/>
          </p:nvSpPr>
          <p:spPr>
            <a:xfrm>
              <a:off x="0" y="0"/>
              <a:ext cx="273269" cy="6858000"/>
            </a:xfrm>
            <a:prstGeom prst="rect">
              <a:avLst/>
            </a:prstGeom>
            <a:solidFill>
              <a:srgbClr val="001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876791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1604E-5F57-2641-85DB-EAE4A68C49F0}"/>
              </a:ext>
            </a:extLst>
          </p:cNvPr>
          <p:cNvSpPr>
            <a:spLocks noGrp="1"/>
          </p:cNvSpPr>
          <p:nvPr>
            <p:ph type="title" hasCustomPrompt="1"/>
          </p:nvPr>
        </p:nvSpPr>
        <p:spPr>
          <a:xfrm>
            <a:off x="1557624" y="535758"/>
            <a:ext cx="10204688" cy="1154930"/>
          </a:xfrm>
          <a:prstGeom prst="rect">
            <a:avLst/>
          </a:prstGeom>
        </p:spPr>
        <p:txBody>
          <a:bodyPr>
            <a:normAutofit/>
          </a:bodyPr>
          <a:lstStyle>
            <a:lvl1pPr>
              <a:defRPr sz="3200">
                <a:solidFill>
                  <a:srgbClr val="005CB9"/>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9E74DCC-28A8-2049-BFFC-EA663B546972}"/>
              </a:ext>
            </a:extLst>
          </p:cNvPr>
          <p:cNvSpPr>
            <a:spLocks noGrp="1"/>
          </p:cNvSpPr>
          <p:nvPr>
            <p:ph sz="half" idx="1"/>
          </p:nvPr>
        </p:nvSpPr>
        <p:spPr>
          <a:xfrm>
            <a:off x="1557624" y="1825625"/>
            <a:ext cx="4870688" cy="4351338"/>
          </a:xfrm>
          <a:prstGeom prst="rect">
            <a:avLst/>
          </a:prstGeo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9D55E1-BEA1-D849-977D-4ECE1FA8F1DA}"/>
              </a:ext>
            </a:extLst>
          </p:cNvPr>
          <p:cNvSpPr>
            <a:spLocks noGrp="1"/>
          </p:cNvSpPr>
          <p:nvPr>
            <p:ph sz="half" idx="2"/>
          </p:nvPr>
        </p:nvSpPr>
        <p:spPr>
          <a:xfrm>
            <a:off x="6891624" y="1825625"/>
            <a:ext cx="4870688" cy="3858019"/>
          </a:xfrm>
          <a:prstGeom prst="rect">
            <a:avLst/>
          </a:prstGeo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id="{59FD0D1B-34EA-4945-ABA0-82AE54E2947E}"/>
              </a:ext>
            </a:extLst>
          </p:cNvPr>
          <p:cNvPicPr>
            <a:picLocks noChangeAspect="1"/>
          </p:cNvPicPr>
          <p:nvPr userDrawn="1"/>
        </p:nvPicPr>
        <p:blipFill>
          <a:blip r:embed="rId2"/>
          <a:stretch>
            <a:fillRect/>
          </a:stretch>
        </p:blipFill>
        <p:spPr>
          <a:xfrm>
            <a:off x="9355411" y="5683644"/>
            <a:ext cx="2288044" cy="1144022"/>
          </a:xfrm>
          <a:prstGeom prst="rect">
            <a:avLst/>
          </a:prstGeom>
        </p:spPr>
      </p:pic>
      <p:grpSp>
        <p:nvGrpSpPr>
          <p:cNvPr id="19" name="Group 18">
            <a:extLst>
              <a:ext uri="{FF2B5EF4-FFF2-40B4-BE49-F238E27FC236}">
                <a16:creationId xmlns:a16="http://schemas.microsoft.com/office/drawing/2014/main" id="{5655B56A-C9CC-3741-BFA7-C43DA4F5DE55}"/>
              </a:ext>
            </a:extLst>
          </p:cNvPr>
          <p:cNvGrpSpPr/>
          <p:nvPr userDrawn="1"/>
        </p:nvGrpSpPr>
        <p:grpSpPr>
          <a:xfrm>
            <a:off x="-1" y="0"/>
            <a:ext cx="1127937" cy="6858000"/>
            <a:chOff x="0" y="0"/>
            <a:chExt cx="441434" cy="6858000"/>
          </a:xfrm>
        </p:grpSpPr>
        <p:sp>
          <p:nvSpPr>
            <p:cNvPr id="20" name="Rectangle 19">
              <a:extLst>
                <a:ext uri="{FF2B5EF4-FFF2-40B4-BE49-F238E27FC236}">
                  <a16:creationId xmlns:a16="http://schemas.microsoft.com/office/drawing/2014/main" id="{4C92A0B1-FDE9-F447-892E-40EC67C42DD1}"/>
                </a:ext>
              </a:extLst>
            </p:cNvPr>
            <p:cNvSpPr/>
            <p:nvPr userDrawn="1"/>
          </p:nvSpPr>
          <p:spPr>
            <a:xfrm>
              <a:off x="168165" y="0"/>
              <a:ext cx="273269" cy="6858000"/>
            </a:xfrm>
            <a:prstGeom prst="rect">
              <a:avLst/>
            </a:prstGeom>
            <a:gradFill flip="none" rotWithShape="1">
              <a:gsLst>
                <a:gs pos="0">
                  <a:srgbClr val="005CB9"/>
                </a:gs>
                <a:gs pos="100000">
                  <a:srgbClr val="00ACFC"/>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0C29B88-A30C-8145-9685-CD91C8465345}"/>
                </a:ext>
              </a:extLst>
            </p:cNvPr>
            <p:cNvSpPr/>
            <p:nvPr userDrawn="1"/>
          </p:nvSpPr>
          <p:spPr>
            <a:xfrm>
              <a:off x="0" y="0"/>
              <a:ext cx="273269" cy="6858000"/>
            </a:xfrm>
            <a:prstGeom prst="rect">
              <a:avLst/>
            </a:prstGeom>
            <a:solidFill>
              <a:srgbClr val="001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Slide Number Placeholder 5">
            <a:extLst>
              <a:ext uri="{FF2B5EF4-FFF2-40B4-BE49-F238E27FC236}">
                <a16:creationId xmlns:a16="http://schemas.microsoft.com/office/drawing/2014/main" id="{11BA7E47-6A62-674D-ABCF-449EB408F283}"/>
              </a:ext>
            </a:extLst>
          </p:cNvPr>
          <p:cNvSpPr txBox="1">
            <a:spLocks/>
          </p:cNvSpPr>
          <p:nvPr userDrawn="1"/>
        </p:nvSpPr>
        <p:spPr>
          <a:xfrm>
            <a:off x="1557624" y="6271286"/>
            <a:ext cx="499872" cy="365125"/>
          </a:xfrm>
          <a:prstGeom prst="rect">
            <a:avLst/>
          </a:prstGeom>
        </p:spPr>
        <p:txBody>
          <a:bodyPr/>
          <a:lstStyle>
            <a:defPPr>
              <a:defRPr lang="en-US"/>
            </a:defPPr>
            <a:lvl1pPr marL="0" algn="l" defTabSz="914400" rtl="0" eaLnBrk="1" latinLnBrk="0" hangingPunct="1">
              <a:defRPr sz="1200" kern="1200">
                <a:solidFill>
                  <a:srgbClr val="001B7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2895936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A831D1-3CFA-8C40-BD75-0E1DA71372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E6C076-D1CC-F748-85B0-62CCB31E14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1233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dt="0"/>
  <p:txStyles>
    <p:titleStyle>
      <a:lvl1pPr algn="l" defTabSz="914400" rtl="0" eaLnBrk="1" latinLnBrk="0" hangingPunct="1">
        <a:lnSpc>
          <a:spcPct val="90000"/>
        </a:lnSpc>
        <a:spcBef>
          <a:spcPct val="0"/>
        </a:spcBef>
        <a:buNone/>
        <a:defRPr sz="3200" kern="1200">
          <a:solidFill>
            <a:srgbClr val="005CB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ideo" Target="https://www.youtube.com/embed/aZmIe73RBiI?feature=oembed" TargetMode="External"/><Relationship Id="rId6" Type="http://schemas.openxmlformats.org/officeDocument/2006/relationships/image" Target="../media/image18.jpeg"/><Relationship Id="rId5" Type="http://schemas.openxmlformats.org/officeDocument/2006/relationships/hyperlink" Target="https://www.youtube.com/watch?v=k7cMjIlCWCg&amp;list=PLhL15aVn9noIOfikWNQlmhogrnjz4cyB4&amp;index=4" TargetMode="External"/><Relationship Id="rId4" Type="http://schemas.openxmlformats.org/officeDocument/2006/relationships/hyperlink" Target="https://www.youtube.com/watch?v=jIPF3aTob5A&amp;list=PLhL15aVn9noIOfikWNQlmhogrnjz4cyB4&amp;index=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elcopa.gov/health/pages/lead.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DelcoWellness@co.delaware.pa.u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916B0-D10F-BA43-95D8-B73B9E7AFE8C}"/>
              </a:ext>
            </a:extLst>
          </p:cNvPr>
          <p:cNvSpPr>
            <a:spLocks noGrp="1"/>
          </p:cNvSpPr>
          <p:nvPr>
            <p:ph type="ctrTitle"/>
          </p:nvPr>
        </p:nvSpPr>
        <p:spPr>
          <a:xfrm>
            <a:off x="288744" y="5087956"/>
            <a:ext cx="12800812" cy="659220"/>
          </a:xfrm>
        </p:spPr>
        <p:txBody>
          <a:bodyPr>
            <a:noAutofit/>
          </a:bodyPr>
          <a:lstStyle/>
          <a:p>
            <a:r>
              <a:rPr lang="en-US" sz="6800" b="1">
                <a:latin typeface="Aptos Narrow"/>
              </a:rPr>
              <a:t>Lead Free in 1-2-3</a:t>
            </a:r>
            <a:br>
              <a:rPr lang="en-US" sz="6800" b="1">
                <a:latin typeface="Aptos Narrow"/>
              </a:rPr>
            </a:br>
            <a:r>
              <a:rPr lang="en-US" sz="4000" b="1">
                <a:latin typeface="Aptos Narrow"/>
              </a:rPr>
              <a:t>Is Lead Lurking In Your Home?</a:t>
            </a:r>
            <a:endParaRPr lang="en-US" sz="4000"/>
          </a:p>
        </p:txBody>
      </p:sp>
      <p:sp>
        <p:nvSpPr>
          <p:cNvPr id="7" name="Subtitle 6">
            <a:extLst>
              <a:ext uri="{FF2B5EF4-FFF2-40B4-BE49-F238E27FC236}">
                <a16:creationId xmlns:a16="http://schemas.microsoft.com/office/drawing/2014/main" id="{0D76C8DB-B8C0-E645-BDCC-BBB2CFEFD353}"/>
              </a:ext>
            </a:extLst>
          </p:cNvPr>
          <p:cNvSpPr>
            <a:spLocks noGrp="1"/>
          </p:cNvSpPr>
          <p:nvPr>
            <p:ph type="subTitle" idx="1"/>
          </p:nvPr>
        </p:nvSpPr>
        <p:spPr>
          <a:xfrm>
            <a:off x="1384012" y="5682995"/>
            <a:ext cx="10238312" cy="501219"/>
          </a:xfrm>
        </p:spPr>
        <p:txBody>
          <a:bodyPr>
            <a:noAutofit/>
          </a:bodyPr>
          <a:lstStyle/>
          <a:p>
            <a:r>
              <a:rPr lang="en-US" sz="4400" b="1">
                <a:solidFill>
                  <a:srgbClr val="E05B20"/>
                </a:solidFill>
                <a:latin typeface="Aptos Narrow" panose="020B0004020202020204" pitchFamily="34" charset="0"/>
              </a:rPr>
              <a:t>Spring 2025</a:t>
            </a:r>
          </a:p>
        </p:txBody>
      </p:sp>
      <p:pic>
        <p:nvPicPr>
          <p:cNvPr id="6" name="Picture 5" descr="Icon&#10;&#10;Description automatically generated">
            <a:extLst>
              <a:ext uri="{FF2B5EF4-FFF2-40B4-BE49-F238E27FC236}">
                <a16:creationId xmlns:a16="http://schemas.microsoft.com/office/drawing/2014/main" id="{BA0962CC-7498-42CE-9002-C91E9092513F}"/>
              </a:ext>
            </a:extLst>
          </p:cNvPr>
          <p:cNvPicPr>
            <a:picLocks noChangeAspect="1"/>
          </p:cNvPicPr>
          <p:nvPr/>
        </p:nvPicPr>
        <p:blipFill>
          <a:blip r:embed="rId2"/>
          <a:stretch>
            <a:fillRect/>
          </a:stretch>
        </p:blipFill>
        <p:spPr>
          <a:xfrm rot="20340000">
            <a:off x="-110910" y="2349710"/>
            <a:ext cx="3755677" cy="3123886"/>
          </a:xfrm>
          <a:prstGeom prst="rect">
            <a:avLst/>
          </a:prstGeom>
        </p:spPr>
      </p:pic>
      <p:pic>
        <p:nvPicPr>
          <p:cNvPr id="3" name="Picture 2">
            <a:extLst>
              <a:ext uri="{FF2B5EF4-FFF2-40B4-BE49-F238E27FC236}">
                <a16:creationId xmlns:a16="http://schemas.microsoft.com/office/drawing/2014/main" id="{FDB1E5ED-2FFB-CBC5-CA98-6D4F4B84D056}"/>
              </a:ext>
            </a:extLst>
          </p:cNvPr>
          <p:cNvPicPr>
            <a:picLocks noChangeAspect="1"/>
          </p:cNvPicPr>
          <p:nvPr/>
        </p:nvPicPr>
        <p:blipFill>
          <a:blip r:embed="rId3"/>
          <a:stretch>
            <a:fillRect/>
          </a:stretch>
        </p:blipFill>
        <p:spPr>
          <a:xfrm>
            <a:off x="9444789" y="2112210"/>
            <a:ext cx="3449053" cy="3435685"/>
          </a:xfrm>
          <a:prstGeom prst="rect">
            <a:avLst/>
          </a:prstGeom>
        </p:spPr>
      </p:pic>
    </p:spTree>
    <p:extLst>
      <p:ext uri="{BB962C8B-B14F-4D97-AF65-F5344CB8AC3E}">
        <p14:creationId xmlns:p14="http://schemas.microsoft.com/office/powerpoint/2010/main" val="424941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5AB38-F92F-457D-B331-570B17937277}"/>
              </a:ext>
            </a:extLst>
          </p:cNvPr>
          <p:cNvSpPr>
            <a:spLocks noGrp="1"/>
          </p:cNvSpPr>
          <p:nvPr>
            <p:ph type="title"/>
          </p:nvPr>
        </p:nvSpPr>
        <p:spPr>
          <a:xfrm>
            <a:off x="1365206" y="202133"/>
            <a:ext cx="10204688" cy="1154930"/>
          </a:xfrm>
        </p:spPr>
        <p:txBody>
          <a:bodyPr>
            <a:normAutofit/>
          </a:bodyPr>
          <a:lstStyle/>
          <a:p>
            <a:r>
              <a:rPr lang="en-US" sz="4200" b="1">
                <a:latin typeface="Aptos Narrow" panose="020B0004020202020204" pitchFamily="34" charset="0"/>
              </a:rPr>
              <a:t>Campaign Creative Assets </a:t>
            </a:r>
          </a:p>
        </p:txBody>
      </p:sp>
      <p:sp>
        <p:nvSpPr>
          <p:cNvPr id="3" name="Content Placeholder 2">
            <a:extLst>
              <a:ext uri="{FF2B5EF4-FFF2-40B4-BE49-F238E27FC236}">
                <a16:creationId xmlns:a16="http://schemas.microsoft.com/office/drawing/2014/main" id="{A00466F0-6B5E-4756-8834-9FF95D2849EE}"/>
              </a:ext>
            </a:extLst>
          </p:cNvPr>
          <p:cNvSpPr>
            <a:spLocks noGrp="1"/>
          </p:cNvSpPr>
          <p:nvPr>
            <p:ph sz="half" idx="1"/>
          </p:nvPr>
        </p:nvSpPr>
        <p:spPr>
          <a:xfrm>
            <a:off x="1364718" y="1291421"/>
            <a:ext cx="4731400" cy="5561815"/>
          </a:xfrm>
        </p:spPr>
        <p:txBody>
          <a:bodyPr vert="horz" lIns="91440" tIns="45720" rIns="91440" bIns="45720" rtlCol="0" anchor="t">
            <a:normAutofit lnSpcReduction="10000"/>
          </a:bodyPr>
          <a:lstStyle/>
          <a:p>
            <a:pPr marL="0" indent="0">
              <a:buNone/>
            </a:pPr>
            <a:r>
              <a:rPr lang="en-US" sz="2800">
                <a:latin typeface="Aptos Narrow"/>
              </a:rPr>
              <a:t>Posters </a:t>
            </a:r>
            <a:r>
              <a:rPr lang="en-US" sz="1800">
                <a:latin typeface="Aptos Narrow"/>
              </a:rPr>
              <a:t>(Digital and Hardcopy in 8 Languages)</a:t>
            </a:r>
          </a:p>
          <a:p>
            <a:pPr marL="0" indent="0">
              <a:buNone/>
            </a:pPr>
            <a:r>
              <a:rPr lang="en-US" sz="2800">
                <a:latin typeface="Aptos Narrow"/>
              </a:rPr>
              <a:t>Video Storyboard</a:t>
            </a:r>
          </a:p>
          <a:p>
            <a:pPr marL="0" indent="0">
              <a:buNone/>
            </a:pPr>
            <a:r>
              <a:rPr lang="en-US" sz="2800">
                <a:latin typeface="Aptos Narrow"/>
              </a:rPr>
              <a:t>Video Testimonials</a:t>
            </a:r>
          </a:p>
          <a:p>
            <a:pPr marL="0" indent="0">
              <a:buNone/>
            </a:pPr>
            <a:r>
              <a:rPr lang="en-US" sz="2800">
                <a:latin typeface="Aptos Narrow"/>
              </a:rPr>
              <a:t>Billboard Bus Shelter Posters</a:t>
            </a:r>
          </a:p>
          <a:p>
            <a:pPr marL="0" indent="0">
              <a:buNone/>
            </a:pPr>
            <a:r>
              <a:rPr lang="en-US" sz="2800">
                <a:latin typeface="Aptos Narrow"/>
              </a:rPr>
              <a:t>Give-aways Merchandise:</a:t>
            </a:r>
          </a:p>
          <a:p>
            <a:pPr>
              <a:buFont typeface="Wingdings" panose="05000000000000000000" pitchFamily="2" charset="2"/>
              <a:buChar char="§"/>
            </a:pPr>
            <a:r>
              <a:rPr lang="en-US" sz="2600">
                <a:latin typeface="Aptos Narrow"/>
              </a:rPr>
              <a:t>Monster Magnets</a:t>
            </a:r>
          </a:p>
          <a:p>
            <a:pPr>
              <a:buFont typeface="Wingdings" panose="05000000000000000000" pitchFamily="2" charset="2"/>
              <a:buChar char="§"/>
            </a:pPr>
            <a:r>
              <a:rPr lang="en-US" sz="2600">
                <a:latin typeface="Aptos Narrow"/>
              </a:rPr>
              <a:t>Water bottles for adults and kids</a:t>
            </a:r>
          </a:p>
          <a:p>
            <a:pPr>
              <a:buFont typeface="Wingdings" panose="05000000000000000000" pitchFamily="2" charset="2"/>
              <a:buChar char="§"/>
            </a:pPr>
            <a:r>
              <a:rPr lang="en-US" sz="2600">
                <a:latin typeface="Aptos Narrow"/>
              </a:rPr>
              <a:t>Baby Bibs</a:t>
            </a:r>
          </a:p>
          <a:p>
            <a:pPr>
              <a:buFont typeface="Wingdings" panose="05000000000000000000" pitchFamily="2" charset="2"/>
              <a:buChar char="§"/>
            </a:pPr>
            <a:r>
              <a:rPr lang="en-US" sz="2600">
                <a:latin typeface="Aptos Narrow"/>
              </a:rPr>
              <a:t>And more!</a:t>
            </a:r>
          </a:p>
          <a:p>
            <a:pPr marL="0" indent="0">
              <a:buNone/>
            </a:pPr>
            <a:r>
              <a:rPr lang="en-US" sz="2800">
                <a:latin typeface="Aptos Narrow"/>
              </a:rPr>
              <a:t>HEPA Filter Vacuums </a:t>
            </a:r>
          </a:p>
          <a:p>
            <a:pPr marL="0" indent="0">
              <a:buNone/>
            </a:pPr>
            <a:endParaRPr lang="en-US" sz="2800">
              <a:latin typeface="Abadi" panose="020B0604020104020204" pitchFamily="34" charset="0"/>
            </a:endParaRPr>
          </a:p>
        </p:txBody>
      </p:sp>
      <p:pic>
        <p:nvPicPr>
          <p:cNvPr id="7" name="Picture 6" descr="Text&#10;&#10;Description automatically generated with low confidence">
            <a:extLst>
              <a:ext uri="{FF2B5EF4-FFF2-40B4-BE49-F238E27FC236}">
                <a16:creationId xmlns:a16="http://schemas.microsoft.com/office/drawing/2014/main" id="{3517AD63-43CA-48AA-9BF5-8FAE1DAB6F2D}"/>
              </a:ext>
            </a:extLst>
          </p:cNvPr>
          <p:cNvPicPr>
            <a:picLocks noChangeAspect="1"/>
          </p:cNvPicPr>
          <p:nvPr/>
        </p:nvPicPr>
        <p:blipFill>
          <a:blip r:embed="rId2"/>
          <a:stretch>
            <a:fillRect/>
          </a:stretch>
        </p:blipFill>
        <p:spPr>
          <a:xfrm>
            <a:off x="6543750" y="2073304"/>
            <a:ext cx="5561816" cy="5561816"/>
          </a:xfrm>
          <a:prstGeom prst="rect">
            <a:avLst/>
          </a:prstGeom>
          <a:effectLst>
            <a:outerShdw blurRad="330200" dist="50800" dir="5400000" sx="97000" sy="97000" algn="ctr" rotWithShape="0">
              <a:schemeClr val="tx1">
                <a:alpha val="90000"/>
              </a:schemeClr>
            </a:outerShdw>
          </a:effectLst>
        </p:spPr>
      </p:pic>
      <p:pic>
        <p:nvPicPr>
          <p:cNvPr id="10" name="Picture 9" descr="A picture containing table&#10;&#10;Description automatically generated">
            <a:extLst>
              <a:ext uri="{FF2B5EF4-FFF2-40B4-BE49-F238E27FC236}">
                <a16:creationId xmlns:a16="http://schemas.microsoft.com/office/drawing/2014/main" id="{59F0C3D3-3848-44A8-A193-F44FC708C527}"/>
              </a:ext>
            </a:extLst>
          </p:cNvPr>
          <p:cNvPicPr>
            <a:picLocks noChangeAspect="1"/>
          </p:cNvPicPr>
          <p:nvPr/>
        </p:nvPicPr>
        <p:blipFill rotWithShape="1">
          <a:blip r:embed="rId3"/>
          <a:srcRect t="31912" b="13423"/>
          <a:stretch/>
        </p:blipFill>
        <p:spPr>
          <a:xfrm>
            <a:off x="8119803" y="215713"/>
            <a:ext cx="2946839" cy="2146487"/>
          </a:xfrm>
          <a:prstGeom prst="rect">
            <a:avLst/>
          </a:prstGeom>
          <a:effectLst>
            <a:outerShdw blurRad="330200" dist="50800" dir="5400000" sx="97000" sy="97000" algn="ctr" rotWithShape="0">
              <a:schemeClr val="tx1">
                <a:alpha val="90000"/>
              </a:schemeClr>
            </a:outerShdw>
          </a:effectLst>
        </p:spPr>
      </p:pic>
      <p:pic>
        <p:nvPicPr>
          <p:cNvPr id="12" name="Picture 11" descr="A picture containing text&#10;&#10;Description automatically generated">
            <a:extLst>
              <a:ext uri="{FF2B5EF4-FFF2-40B4-BE49-F238E27FC236}">
                <a16:creationId xmlns:a16="http://schemas.microsoft.com/office/drawing/2014/main" id="{2DBAA6F3-543B-484B-A4E8-8E286EAB22F1}"/>
              </a:ext>
            </a:extLst>
          </p:cNvPr>
          <p:cNvPicPr>
            <a:picLocks noChangeAspect="1"/>
          </p:cNvPicPr>
          <p:nvPr/>
        </p:nvPicPr>
        <p:blipFill rotWithShape="1">
          <a:blip r:embed="rId4"/>
          <a:srcRect l="3207" t="10602" r="-3207" b="16067"/>
          <a:stretch/>
        </p:blipFill>
        <p:spPr>
          <a:xfrm>
            <a:off x="13620912" y="215713"/>
            <a:ext cx="2337514" cy="2284311"/>
          </a:xfrm>
          <a:prstGeom prst="rect">
            <a:avLst/>
          </a:prstGeom>
          <a:effectLst>
            <a:outerShdw blurRad="330200" dist="50800" dir="5400000" sx="97000" sy="97000" algn="ctr" rotWithShape="0">
              <a:schemeClr val="tx1">
                <a:alpha val="90000"/>
              </a:schemeClr>
            </a:outerShdw>
          </a:effectLst>
        </p:spPr>
      </p:pic>
    </p:spTree>
    <p:extLst>
      <p:ext uri="{BB962C8B-B14F-4D97-AF65-F5344CB8AC3E}">
        <p14:creationId xmlns:p14="http://schemas.microsoft.com/office/powerpoint/2010/main" val="3145296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5AB38-F92F-457D-B331-570B17937277}"/>
              </a:ext>
            </a:extLst>
          </p:cNvPr>
          <p:cNvSpPr>
            <a:spLocks noGrp="1"/>
          </p:cNvSpPr>
          <p:nvPr>
            <p:ph type="title"/>
          </p:nvPr>
        </p:nvSpPr>
        <p:spPr>
          <a:xfrm>
            <a:off x="1359504" y="92996"/>
            <a:ext cx="10204688" cy="488895"/>
          </a:xfrm>
        </p:spPr>
        <p:txBody>
          <a:bodyPr>
            <a:normAutofit fontScale="90000"/>
          </a:bodyPr>
          <a:lstStyle/>
          <a:p>
            <a:pPr algn="ctr"/>
            <a:r>
              <a:rPr lang="en-US" sz="4200" b="1" dirty="0">
                <a:latin typeface="Aptos Narrow" panose="020B0004020202020204" pitchFamily="34" charset="0"/>
              </a:rPr>
              <a:t>Campaign Videos </a:t>
            </a:r>
          </a:p>
        </p:txBody>
      </p:sp>
      <p:sp>
        <p:nvSpPr>
          <p:cNvPr id="10" name="TextBox 9">
            <a:extLst>
              <a:ext uri="{FF2B5EF4-FFF2-40B4-BE49-F238E27FC236}">
                <a16:creationId xmlns:a16="http://schemas.microsoft.com/office/drawing/2014/main" id="{A629ECE6-BA82-4363-9991-5F4F9CC611B1}"/>
              </a:ext>
            </a:extLst>
          </p:cNvPr>
          <p:cNvSpPr txBox="1"/>
          <p:nvPr/>
        </p:nvSpPr>
        <p:spPr>
          <a:xfrm>
            <a:off x="1847273" y="6040582"/>
            <a:ext cx="7583054" cy="646331"/>
          </a:xfrm>
          <a:prstGeom prst="rect">
            <a:avLst/>
          </a:prstGeom>
          <a:noFill/>
        </p:spPr>
        <p:txBody>
          <a:bodyPr wrap="square" rtlCol="0">
            <a:spAutoFit/>
          </a:bodyPr>
          <a:lstStyle/>
          <a:p>
            <a:r>
              <a:rPr lang="en-US" dirty="0">
                <a:hlinkClick r:id="rId4"/>
              </a:rPr>
              <a:t>Lead Poisoning Prevention: A Mother and Daughter's Story of Awareness</a:t>
            </a:r>
            <a:endParaRPr lang="en-US" dirty="0"/>
          </a:p>
          <a:p>
            <a:r>
              <a:rPr lang="en-US" dirty="0">
                <a:hlinkClick r:id="rId5"/>
              </a:rPr>
              <a:t>Is Lead Lurking in Your Home? Get Lead Free in 1-2-3</a:t>
            </a:r>
            <a:endParaRPr lang="en-US" dirty="0"/>
          </a:p>
        </p:txBody>
      </p:sp>
      <p:pic>
        <p:nvPicPr>
          <p:cNvPr id="3" name="Online Media 2" title="Lead Poisoning Prevention: How Municipal Leaders Can Protect Their Community">
            <a:hlinkClick r:id="" action="ppaction://media"/>
            <a:extLst>
              <a:ext uri="{FF2B5EF4-FFF2-40B4-BE49-F238E27FC236}">
                <a16:creationId xmlns:a16="http://schemas.microsoft.com/office/drawing/2014/main" id="{02AE4150-0CF5-4225-8B47-2870376F7861}"/>
              </a:ext>
            </a:extLst>
          </p:cNvPr>
          <p:cNvPicPr>
            <a:picLocks noRot="1" noChangeAspect="1"/>
          </p:cNvPicPr>
          <p:nvPr>
            <a:videoFile r:link="rId1"/>
          </p:nvPr>
        </p:nvPicPr>
        <p:blipFill>
          <a:blip r:embed="rId6"/>
          <a:stretch>
            <a:fillRect/>
          </a:stretch>
        </p:blipFill>
        <p:spPr>
          <a:xfrm>
            <a:off x="1768461" y="581891"/>
            <a:ext cx="9386773" cy="5303520"/>
          </a:xfrm>
          <a:prstGeom prst="rect">
            <a:avLst/>
          </a:prstGeom>
        </p:spPr>
      </p:pic>
    </p:spTree>
    <p:extLst>
      <p:ext uri="{BB962C8B-B14F-4D97-AF65-F5344CB8AC3E}">
        <p14:creationId xmlns:p14="http://schemas.microsoft.com/office/powerpoint/2010/main" val="124701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C55A6-3CEF-5C55-DFCA-62E92AB1AB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619CC5-EFF3-6F57-2759-BF44B4EC140B}"/>
              </a:ext>
            </a:extLst>
          </p:cNvPr>
          <p:cNvSpPr>
            <a:spLocks noGrp="1"/>
          </p:cNvSpPr>
          <p:nvPr>
            <p:ph type="title"/>
          </p:nvPr>
        </p:nvSpPr>
        <p:spPr>
          <a:xfrm>
            <a:off x="5647136" y="255607"/>
            <a:ext cx="10204688" cy="1154930"/>
          </a:xfrm>
        </p:spPr>
        <p:txBody>
          <a:bodyPr>
            <a:normAutofit/>
          </a:bodyPr>
          <a:lstStyle/>
          <a:p>
            <a:r>
              <a:rPr lang="en-US" sz="4200" b="1">
                <a:latin typeface="Aptos Narrow"/>
              </a:rPr>
              <a:t>Campaign Timeline </a:t>
            </a:r>
          </a:p>
        </p:txBody>
      </p:sp>
      <p:sp>
        <p:nvSpPr>
          <p:cNvPr id="6" name="TextBox 5">
            <a:extLst>
              <a:ext uri="{FF2B5EF4-FFF2-40B4-BE49-F238E27FC236}">
                <a16:creationId xmlns:a16="http://schemas.microsoft.com/office/drawing/2014/main" id="{BF4D4237-02EB-2CF8-BE41-D1C6CA433577}"/>
              </a:ext>
            </a:extLst>
          </p:cNvPr>
          <p:cNvSpPr txBox="1"/>
          <p:nvPr/>
        </p:nvSpPr>
        <p:spPr>
          <a:xfrm>
            <a:off x="5690147" y="1308100"/>
            <a:ext cx="44196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E05B20"/>
                </a:solidFill>
                <a:latin typeface="Aptos Narrow"/>
                <a:ea typeface="+mn-lt"/>
                <a:cs typeface="+mn-lt"/>
              </a:rPr>
              <a:t>Billboards and Shelters</a:t>
            </a:r>
            <a:endParaRPr lang="en-US" sz="2800" b="1">
              <a:solidFill>
                <a:srgbClr val="E05B20"/>
              </a:solidFill>
              <a:latin typeface="Aptos Narrow"/>
            </a:endParaRPr>
          </a:p>
          <a:p>
            <a:r>
              <a:rPr lang="en-US" sz="2600">
                <a:latin typeface="Aptos Narrow"/>
                <a:ea typeface="+mn-lt"/>
                <a:cs typeface="+mn-lt"/>
              </a:rPr>
              <a:t>16 weeks starting 2/17 </a:t>
            </a:r>
            <a:endParaRPr lang="en-US" sz="2600">
              <a:latin typeface="Aptos Narrow"/>
            </a:endParaRPr>
          </a:p>
          <a:p>
            <a:r>
              <a:rPr lang="en-US" sz="2800" b="1">
                <a:solidFill>
                  <a:srgbClr val="E05B20"/>
                </a:solidFill>
                <a:latin typeface="Aptos Narrow"/>
                <a:ea typeface="+mn-lt"/>
                <a:cs typeface="+mn-lt"/>
              </a:rPr>
              <a:t>Paid social run </a:t>
            </a:r>
            <a:endParaRPr lang="en-US" sz="2800">
              <a:solidFill>
                <a:srgbClr val="E05B20"/>
              </a:solidFill>
              <a:latin typeface="Aptos Narrow"/>
            </a:endParaRPr>
          </a:p>
          <a:p>
            <a:r>
              <a:rPr lang="en-US" sz="2600">
                <a:latin typeface="Aptos Narrow"/>
                <a:ea typeface="+mn-lt"/>
                <a:cs typeface="+mn-lt"/>
              </a:rPr>
              <a:t>10 weeks starting 2/17</a:t>
            </a:r>
            <a:endParaRPr lang="en-US" sz="2600">
              <a:latin typeface="Aptos Narrow"/>
            </a:endParaRPr>
          </a:p>
        </p:txBody>
      </p:sp>
      <p:pic>
        <p:nvPicPr>
          <p:cNvPr id="8" name="Picture 7">
            <a:extLst>
              <a:ext uri="{FF2B5EF4-FFF2-40B4-BE49-F238E27FC236}">
                <a16:creationId xmlns:a16="http://schemas.microsoft.com/office/drawing/2014/main" id="{BD72B28A-52CB-9816-D3BB-63FA52567E8E}"/>
              </a:ext>
            </a:extLst>
          </p:cNvPr>
          <p:cNvPicPr>
            <a:picLocks noChangeAspect="1"/>
          </p:cNvPicPr>
          <p:nvPr/>
        </p:nvPicPr>
        <p:blipFill>
          <a:blip r:embed="rId2"/>
          <a:stretch>
            <a:fillRect/>
          </a:stretch>
        </p:blipFill>
        <p:spPr>
          <a:xfrm>
            <a:off x="319395" y="-353241"/>
            <a:ext cx="5731642" cy="4477134"/>
          </a:xfrm>
          <a:prstGeom prst="rect">
            <a:avLst/>
          </a:prstGeom>
        </p:spPr>
      </p:pic>
      <p:pic>
        <p:nvPicPr>
          <p:cNvPr id="9" name="Picture 8">
            <a:extLst>
              <a:ext uri="{FF2B5EF4-FFF2-40B4-BE49-F238E27FC236}">
                <a16:creationId xmlns:a16="http://schemas.microsoft.com/office/drawing/2014/main" id="{0838CCBA-8986-56D8-2383-B4407C1C4C84}"/>
              </a:ext>
            </a:extLst>
          </p:cNvPr>
          <p:cNvPicPr>
            <a:picLocks noChangeAspect="1"/>
          </p:cNvPicPr>
          <p:nvPr/>
        </p:nvPicPr>
        <p:blipFill>
          <a:blip r:embed="rId3"/>
          <a:stretch>
            <a:fillRect/>
          </a:stretch>
        </p:blipFill>
        <p:spPr>
          <a:xfrm rot="-720000">
            <a:off x="7626671" y="1959596"/>
            <a:ext cx="4172489" cy="4172489"/>
          </a:xfrm>
          <a:prstGeom prst="rect">
            <a:avLst/>
          </a:prstGeom>
        </p:spPr>
      </p:pic>
      <p:sp>
        <p:nvSpPr>
          <p:cNvPr id="11" name="TextBox 10">
            <a:extLst>
              <a:ext uri="{FF2B5EF4-FFF2-40B4-BE49-F238E27FC236}">
                <a16:creationId xmlns:a16="http://schemas.microsoft.com/office/drawing/2014/main" id="{66D1F5E1-8BF5-3E7C-F1BF-546EFC8ED35A}"/>
              </a:ext>
            </a:extLst>
          </p:cNvPr>
          <p:cNvSpPr txBox="1"/>
          <p:nvPr/>
        </p:nvSpPr>
        <p:spPr>
          <a:xfrm>
            <a:off x="1368926" y="4042610"/>
            <a:ext cx="592488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005CB9"/>
                </a:solidFill>
                <a:latin typeface="Aptos Narrow"/>
              </a:rPr>
              <a:t>Campaign Funding </a:t>
            </a:r>
            <a:endParaRPr lang="en-US" sz="2800">
              <a:solidFill>
                <a:srgbClr val="005CB9"/>
              </a:solidFill>
              <a:cs typeface="Arial"/>
            </a:endParaRPr>
          </a:p>
        </p:txBody>
      </p:sp>
      <p:sp>
        <p:nvSpPr>
          <p:cNvPr id="13" name="TextBox 12">
            <a:extLst>
              <a:ext uri="{FF2B5EF4-FFF2-40B4-BE49-F238E27FC236}">
                <a16:creationId xmlns:a16="http://schemas.microsoft.com/office/drawing/2014/main" id="{272FB6C4-DE8F-87A3-E659-D553EEC74C91}"/>
              </a:ext>
            </a:extLst>
          </p:cNvPr>
          <p:cNvSpPr txBox="1"/>
          <p:nvPr/>
        </p:nvSpPr>
        <p:spPr>
          <a:xfrm>
            <a:off x="1383632" y="4551948"/>
            <a:ext cx="5491078"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Aptos Narrow"/>
              </a:rPr>
              <a:t>This lead awareness and education campaign is an initiative of the Delaware County Health Department and is funded by a grant from the Health Resources and Services Administration of the Department of Health and Human Services. The award provided 100% of total costs and totaled $188,819. This program may not reflect the policies of the Department of Health and Human Services or the U.S. government.</a:t>
            </a:r>
          </a:p>
        </p:txBody>
      </p:sp>
    </p:spTree>
    <p:extLst>
      <p:ext uri="{BB962C8B-B14F-4D97-AF65-F5344CB8AC3E}">
        <p14:creationId xmlns:p14="http://schemas.microsoft.com/office/powerpoint/2010/main" val="73363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100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par>
                                <p:cTn id="11" presetID="32" presetClass="emph" presetSubtype="0" fill="hold" nodeType="withEffect">
                                  <p:stCondLst>
                                    <p:cond delay="100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F5A88-9D4D-4A76-B6D3-A90CB8BE0864}"/>
              </a:ext>
            </a:extLst>
          </p:cNvPr>
          <p:cNvSpPr>
            <a:spLocks noGrp="1"/>
          </p:cNvSpPr>
          <p:nvPr>
            <p:ph type="title"/>
          </p:nvPr>
        </p:nvSpPr>
        <p:spPr>
          <a:xfrm>
            <a:off x="1526589" y="56005"/>
            <a:ext cx="10204688" cy="1154930"/>
          </a:xfrm>
        </p:spPr>
        <p:txBody>
          <a:bodyPr>
            <a:normAutofit/>
          </a:bodyPr>
          <a:lstStyle/>
          <a:p>
            <a:r>
              <a:rPr lang="en-US" sz="4300" dirty="0"/>
              <a:t>DCHD in Action</a:t>
            </a:r>
          </a:p>
        </p:txBody>
      </p:sp>
      <p:sp>
        <p:nvSpPr>
          <p:cNvPr id="3" name="Content Placeholder 2">
            <a:extLst>
              <a:ext uri="{FF2B5EF4-FFF2-40B4-BE49-F238E27FC236}">
                <a16:creationId xmlns:a16="http://schemas.microsoft.com/office/drawing/2014/main" id="{5D367B95-FA0E-41A6-9618-9BBC3E118640}"/>
              </a:ext>
            </a:extLst>
          </p:cNvPr>
          <p:cNvSpPr>
            <a:spLocks noGrp="1"/>
          </p:cNvSpPr>
          <p:nvPr>
            <p:ph idx="1"/>
          </p:nvPr>
        </p:nvSpPr>
        <p:spPr>
          <a:xfrm>
            <a:off x="1742715" y="2354170"/>
            <a:ext cx="9975246" cy="3498090"/>
          </a:xfrm>
        </p:spPr>
        <p:txBody>
          <a:bodyPr>
            <a:noAutofit/>
          </a:bodyPr>
          <a:lstStyle/>
          <a:p>
            <a:pPr marL="0" indent="0">
              <a:buNone/>
            </a:pPr>
            <a:endParaRPr lang="en-US" sz="2400" dirty="0">
              <a:effectLst/>
              <a:latin typeface="+mj-lt"/>
              <a:ea typeface="Calibri" panose="020F0502020204030204" pitchFamily="34" charset="0"/>
            </a:endParaRPr>
          </a:p>
          <a:p>
            <a:pPr lvl="1"/>
            <a:r>
              <a:rPr lang="en-US" sz="2400" dirty="0">
                <a:latin typeface="+mj-lt"/>
                <a:ea typeface="Calibri" panose="020F0502020204030204" pitchFamily="34" charset="0"/>
              </a:rPr>
              <a:t>Families</a:t>
            </a:r>
          </a:p>
          <a:p>
            <a:pPr lvl="1"/>
            <a:r>
              <a:rPr lang="en-US" sz="2400" dirty="0">
                <a:latin typeface="+mj-lt"/>
                <a:ea typeface="Calibri" panose="020F0502020204030204" pitchFamily="34" charset="0"/>
              </a:rPr>
              <a:t>Health Professionals</a:t>
            </a:r>
            <a:r>
              <a:rPr lang="en-US" sz="2400" dirty="0">
                <a:effectLst/>
                <a:latin typeface="+mj-lt"/>
                <a:ea typeface="Calibri" panose="020F0502020204030204" pitchFamily="34" charset="0"/>
              </a:rPr>
              <a:t> </a:t>
            </a:r>
          </a:p>
          <a:p>
            <a:pPr lvl="1"/>
            <a:r>
              <a:rPr lang="en-US" sz="2400" dirty="0">
                <a:latin typeface="+mj-lt"/>
                <a:ea typeface="Calibri" panose="020F0502020204030204" pitchFamily="34" charset="0"/>
              </a:rPr>
              <a:t>L</a:t>
            </a:r>
            <a:r>
              <a:rPr lang="en-US" sz="2400" dirty="0">
                <a:effectLst/>
                <a:latin typeface="+mj-lt"/>
                <a:ea typeface="Calibri" panose="020F0502020204030204" pitchFamily="34" charset="0"/>
              </a:rPr>
              <a:t>andlords</a:t>
            </a:r>
          </a:p>
          <a:p>
            <a:pPr lvl="1"/>
            <a:r>
              <a:rPr lang="en-US" sz="2400" dirty="0">
                <a:latin typeface="+mj-lt"/>
                <a:ea typeface="Calibri" panose="020F0502020204030204" pitchFamily="34" charset="0"/>
              </a:rPr>
              <a:t>D</a:t>
            </a:r>
            <a:r>
              <a:rPr lang="en-US" sz="2400" dirty="0">
                <a:effectLst/>
                <a:latin typeface="+mj-lt"/>
                <a:ea typeface="Calibri" panose="020F0502020204030204" pitchFamily="34" charset="0"/>
              </a:rPr>
              <a:t>elaware County Office of Housing &amp; Community Development</a:t>
            </a:r>
          </a:p>
          <a:p>
            <a:pPr lvl="1"/>
            <a:r>
              <a:rPr lang="en-US" sz="2400" dirty="0">
                <a:effectLst/>
                <a:latin typeface="+mj-lt"/>
                <a:ea typeface="Calibri" panose="020F0502020204030204" pitchFamily="34" charset="0"/>
              </a:rPr>
              <a:t>Community Action Agency of Delaware County (CAADC) </a:t>
            </a:r>
          </a:p>
          <a:p>
            <a:pPr lvl="1"/>
            <a:r>
              <a:rPr lang="en-US" sz="2400" dirty="0">
                <a:latin typeface="+mj-lt"/>
                <a:ea typeface="Calibri" panose="020F0502020204030204" pitchFamily="34" charset="0"/>
              </a:rPr>
              <a:t>Local housing and code </a:t>
            </a:r>
            <a:r>
              <a:rPr lang="en-US" sz="2400" dirty="0">
                <a:effectLst/>
                <a:latin typeface="+mj-lt"/>
                <a:ea typeface="Calibri" panose="020F0502020204030204" pitchFamily="34" charset="0"/>
              </a:rPr>
              <a:t>officials</a:t>
            </a:r>
          </a:p>
          <a:p>
            <a:pPr lvl="1"/>
            <a:r>
              <a:rPr lang="en-US" sz="2400" dirty="0">
                <a:latin typeface="+mj-lt"/>
                <a:ea typeface="Calibri" panose="020F0502020204030204" pitchFamily="34" charset="0"/>
              </a:rPr>
              <a:t>Nonprofit organizations, including t</a:t>
            </a:r>
            <a:r>
              <a:rPr lang="en-US" sz="2400" dirty="0">
                <a:effectLst/>
                <a:latin typeface="+mj-lt"/>
                <a:ea typeface="Calibri" panose="020F0502020204030204" pitchFamily="34" charset="0"/>
              </a:rPr>
              <a:t>he Foundation for Delaware County and </a:t>
            </a:r>
            <a:r>
              <a:rPr lang="en-US" sz="2400" dirty="0">
                <a:latin typeface="+mj-lt"/>
                <a:ea typeface="Calibri" panose="020F0502020204030204" pitchFamily="34" charset="0"/>
              </a:rPr>
              <a:t>Children First</a:t>
            </a:r>
            <a:endParaRPr lang="en-US" sz="2400" dirty="0">
              <a:effectLst/>
              <a:latin typeface="+mj-lt"/>
              <a:ea typeface="Calibri" panose="020F0502020204030204" pitchFamily="34" charset="0"/>
            </a:endParaRPr>
          </a:p>
          <a:p>
            <a:pPr lvl="1"/>
            <a:endParaRPr lang="en-US" sz="2400" dirty="0">
              <a:effectLst/>
              <a:latin typeface="+mj-lt"/>
              <a:ea typeface="Calibri" panose="020F0502020204030204" pitchFamily="34" charset="0"/>
            </a:endParaRPr>
          </a:p>
        </p:txBody>
      </p:sp>
      <p:sp>
        <p:nvSpPr>
          <p:cNvPr id="4" name="Slide Number Placeholder 3">
            <a:extLst>
              <a:ext uri="{FF2B5EF4-FFF2-40B4-BE49-F238E27FC236}">
                <a16:creationId xmlns:a16="http://schemas.microsoft.com/office/drawing/2014/main" id="{8AE302DC-0143-4130-941D-C33A9114B7CB}"/>
              </a:ext>
            </a:extLst>
          </p:cNvPr>
          <p:cNvSpPr>
            <a:spLocks noGrp="1"/>
          </p:cNvSpPr>
          <p:nvPr>
            <p:ph type="sldNum" sz="quarter" idx="12"/>
          </p:nvPr>
        </p:nvSpPr>
        <p:spPr>
          <a:xfrm>
            <a:off x="1557624" y="6271286"/>
            <a:ext cx="499872" cy="365125"/>
          </a:xfrm>
          <a:prstGeom prst="rect">
            <a:avLst/>
          </a:prstGeom>
        </p:spPr>
        <p:txBody>
          <a:bodyPr/>
          <a:lstStyle>
            <a:defPPr>
              <a:defRPr lang="en-US"/>
            </a:defPPr>
            <a:lvl1pPr marL="0" algn="l" defTabSz="914400" rtl="0" eaLnBrk="1" latinLnBrk="0" hangingPunct="1">
              <a:defRPr sz="1200" kern="1200">
                <a:solidFill>
                  <a:srgbClr val="001B7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A17FA8-4253-E04B-8632-CDEE75954685}" type="slidenum">
              <a:rPr lang="en-US" smtClean="0"/>
              <a:pPr/>
              <a:t>13</a:t>
            </a:fld>
            <a:endParaRPr lang="en-US" dirty="0"/>
          </a:p>
        </p:txBody>
      </p:sp>
      <p:sp>
        <p:nvSpPr>
          <p:cNvPr id="6" name="TextBox 5">
            <a:extLst>
              <a:ext uri="{FF2B5EF4-FFF2-40B4-BE49-F238E27FC236}">
                <a16:creationId xmlns:a16="http://schemas.microsoft.com/office/drawing/2014/main" id="{EBFE9530-4563-4B47-9510-0CC97D8671E5}"/>
              </a:ext>
            </a:extLst>
          </p:cNvPr>
          <p:cNvSpPr txBox="1"/>
          <p:nvPr/>
        </p:nvSpPr>
        <p:spPr>
          <a:xfrm>
            <a:off x="1615291" y="1264645"/>
            <a:ext cx="10115986" cy="1384995"/>
          </a:xfrm>
          <a:prstGeom prst="rect">
            <a:avLst/>
          </a:prstGeom>
          <a:noFill/>
        </p:spPr>
        <p:txBody>
          <a:bodyPr wrap="square" lIns="91440" tIns="45720" rIns="91440" bIns="45720" rtlCol="0" anchor="t">
            <a:spAutoFit/>
          </a:bodyPr>
          <a:lstStyle/>
          <a:p>
            <a:r>
              <a:rPr lang="en-US" sz="2800" dirty="0">
                <a:effectLst/>
                <a:ea typeface="Calibri"/>
              </a:rPr>
              <a:t>Addressing lead exposures in Delaware County is a collaborative effort. DCHD is working with many partners, including</a:t>
            </a:r>
            <a:r>
              <a:rPr lang="en-US" sz="2800" dirty="0">
                <a:ea typeface="Calibri"/>
              </a:rPr>
              <a:t>:</a:t>
            </a:r>
            <a:endParaRPr lang="en-US" sz="2800" dirty="0">
              <a:effectLst/>
              <a:ea typeface="Calibri" panose="020F0502020204030204" pitchFamily="34" charset="0"/>
            </a:endParaRPr>
          </a:p>
        </p:txBody>
      </p:sp>
    </p:spTree>
    <p:extLst>
      <p:ext uri="{BB962C8B-B14F-4D97-AF65-F5344CB8AC3E}">
        <p14:creationId xmlns:p14="http://schemas.microsoft.com/office/powerpoint/2010/main" val="977653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F5A88-9D4D-4A76-B6D3-A90CB8BE0864}"/>
              </a:ext>
            </a:extLst>
          </p:cNvPr>
          <p:cNvSpPr>
            <a:spLocks noGrp="1"/>
          </p:cNvSpPr>
          <p:nvPr>
            <p:ph type="title"/>
          </p:nvPr>
        </p:nvSpPr>
        <p:spPr>
          <a:xfrm>
            <a:off x="1557624" y="30000"/>
            <a:ext cx="10204688" cy="1154930"/>
          </a:xfrm>
        </p:spPr>
        <p:txBody>
          <a:bodyPr>
            <a:normAutofit/>
          </a:bodyPr>
          <a:lstStyle/>
          <a:p>
            <a:r>
              <a:rPr lang="en-US" sz="4300" dirty="0"/>
              <a:t>DCHD in Action</a:t>
            </a:r>
          </a:p>
        </p:txBody>
      </p:sp>
      <p:sp>
        <p:nvSpPr>
          <p:cNvPr id="4" name="Slide Number Placeholder 3">
            <a:extLst>
              <a:ext uri="{FF2B5EF4-FFF2-40B4-BE49-F238E27FC236}">
                <a16:creationId xmlns:a16="http://schemas.microsoft.com/office/drawing/2014/main" id="{8AE302DC-0143-4130-941D-C33A9114B7CB}"/>
              </a:ext>
            </a:extLst>
          </p:cNvPr>
          <p:cNvSpPr>
            <a:spLocks noGrp="1"/>
          </p:cNvSpPr>
          <p:nvPr>
            <p:ph type="sldNum" sz="quarter" idx="12"/>
          </p:nvPr>
        </p:nvSpPr>
        <p:spPr>
          <a:xfrm>
            <a:off x="1557624" y="6271286"/>
            <a:ext cx="499872" cy="365125"/>
          </a:xfrm>
          <a:prstGeom prst="rect">
            <a:avLst/>
          </a:prstGeom>
        </p:spPr>
        <p:txBody>
          <a:bodyPr/>
          <a:lstStyle>
            <a:defPPr>
              <a:defRPr lang="en-US"/>
            </a:defPPr>
            <a:lvl1pPr marL="0" algn="l" defTabSz="914400" rtl="0" eaLnBrk="1" latinLnBrk="0" hangingPunct="1">
              <a:defRPr sz="1200" kern="1200">
                <a:solidFill>
                  <a:srgbClr val="001B7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A17FA8-4253-E04B-8632-CDEE75954685}" type="slidenum">
              <a:rPr lang="en-US" smtClean="0"/>
              <a:pPr/>
              <a:t>14</a:t>
            </a:fld>
            <a:endParaRPr lang="en-US" dirty="0"/>
          </a:p>
        </p:txBody>
      </p:sp>
      <p:sp>
        <p:nvSpPr>
          <p:cNvPr id="5" name="TextBox 4">
            <a:extLst>
              <a:ext uri="{FF2B5EF4-FFF2-40B4-BE49-F238E27FC236}">
                <a16:creationId xmlns:a16="http://schemas.microsoft.com/office/drawing/2014/main" id="{D1BB651D-E205-4E12-B896-F3B993653051}"/>
              </a:ext>
            </a:extLst>
          </p:cNvPr>
          <p:cNvSpPr txBox="1"/>
          <p:nvPr/>
        </p:nvSpPr>
        <p:spPr>
          <a:xfrm>
            <a:off x="1038007" y="1002364"/>
            <a:ext cx="10115986" cy="5632311"/>
          </a:xfrm>
          <a:prstGeom prst="rect">
            <a:avLst/>
          </a:prstGeom>
          <a:noFill/>
        </p:spPr>
        <p:txBody>
          <a:bodyPr wrap="square" lIns="91440" tIns="45720" rIns="91440" bIns="45720" rtlCol="0" anchor="t">
            <a:spAutoFit/>
          </a:bodyPr>
          <a:lstStyle/>
          <a:p>
            <a:pPr lvl="1"/>
            <a:r>
              <a:rPr lang="en-US" sz="2800" dirty="0">
                <a:latin typeface="+mj-lt"/>
              </a:rPr>
              <a:t>DCHD plays a key role in this complex system through case management, surveillance, and education.</a:t>
            </a:r>
            <a:br>
              <a:rPr lang="en-US" sz="2800" dirty="0"/>
            </a:br>
            <a:endParaRPr lang="en-US" sz="2800" dirty="0"/>
          </a:p>
          <a:p>
            <a:pPr marL="800100" lvl="1" indent="-342900">
              <a:buFont typeface="Arial" panose="020B0604020202020204" pitchFamily="34" charset="0"/>
              <a:buChar char="•"/>
            </a:pPr>
            <a:r>
              <a:rPr lang="en-US" sz="2800" dirty="0">
                <a:latin typeface="+mj-lt"/>
              </a:rPr>
              <a:t>Maternal &amp; child health team monitors and follows up on elevated blood lead levels (≥3.5 </a:t>
            </a:r>
            <a:r>
              <a:rPr lang="en-US" sz="2800" dirty="0" err="1">
                <a:latin typeface="+mj-lt"/>
              </a:rPr>
              <a:t>μg</a:t>
            </a:r>
            <a:r>
              <a:rPr lang="en-US" sz="2800" dirty="0">
                <a:latin typeface="+mj-lt"/>
              </a:rPr>
              <a:t>/dL) in children under the age of 16 years living in Delaware County, sharing information and referrals with families</a:t>
            </a:r>
          </a:p>
          <a:p>
            <a:pPr marL="800100" lvl="1" indent="-342900">
              <a:buFont typeface="Arial" panose="020B0604020202020204" pitchFamily="34" charset="0"/>
              <a:buChar char="•"/>
            </a:pPr>
            <a:r>
              <a:rPr lang="en-US" sz="2800" dirty="0">
                <a:latin typeface="+mj-lt"/>
              </a:rPr>
              <a:t>Population Health team shares education and outreach </a:t>
            </a:r>
            <a:endParaRPr lang="en-US" sz="2800" dirty="0">
              <a:latin typeface="+mj-lt"/>
              <a:cs typeface="Arial" panose="020B0604020202020204"/>
            </a:endParaRPr>
          </a:p>
          <a:p>
            <a:pPr marL="800100" lvl="1" indent="-342900">
              <a:buFont typeface="Arial" panose="020B0604020202020204" pitchFamily="34" charset="0"/>
              <a:buChar char="•"/>
            </a:pPr>
            <a:r>
              <a:rPr lang="en-US" sz="2800" dirty="0">
                <a:latin typeface="+mj-lt"/>
              </a:rPr>
              <a:t>Epidemiology team evaluates surveillance data to support public health action- see reports at </a:t>
            </a:r>
            <a:r>
              <a:rPr lang="en-US" sz="2800" dirty="0">
                <a:latin typeface="+mj-lt"/>
                <a:hlinkClick r:id="rId3"/>
              </a:rPr>
              <a:t>https://delcopa.gov/health/pages/lead.html</a:t>
            </a:r>
            <a:br>
              <a:rPr lang="en-US" sz="3200" dirty="0">
                <a:latin typeface="Times New Roman" panose="02020603050405020304" pitchFamily="18" charset="0"/>
              </a:rPr>
            </a:br>
            <a:endParaRPr lang="en-US" sz="3200" dirty="0">
              <a:latin typeface="Times New Roman" panose="02020603050405020304" pitchFamily="18" charset="0"/>
            </a:endParaRPr>
          </a:p>
          <a:p>
            <a:pPr marL="800100" lvl="1"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2888858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A0228B-A2F8-4338-ADBE-1BF2C952DFC5}"/>
              </a:ext>
            </a:extLst>
          </p:cNvPr>
          <p:cNvSpPr>
            <a:spLocks noGrp="1"/>
          </p:cNvSpPr>
          <p:nvPr>
            <p:ph idx="1"/>
          </p:nvPr>
        </p:nvSpPr>
        <p:spPr>
          <a:xfrm>
            <a:off x="1283353" y="989212"/>
            <a:ext cx="10623512" cy="5338877"/>
          </a:xfrm>
        </p:spPr>
        <p:txBody>
          <a:bodyPr vert="horz" lIns="91440" tIns="45720" rIns="91440" bIns="45720" rtlCol="0" anchor="t">
            <a:normAutofit fontScale="92500" lnSpcReduction="10000"/>
          </a:bodyPr>
          <a:lstStyle/>
          <a:p>
            <a:r>
              <a:rPr lang="en-US" sz="3000" b="1"/>
              <a:t>Delaware County Health Department </a:t>
            </a:r>
            <a:endParaRPr lang="en-US" sz="3000" b="1">
              <a:cs typeface="Arial"/>
            </a:endParaRPr>
          </a:p>
          <a:p>
            <a:pPr lvl="1">
              <a:buFont typeface="Wingdings" panose="020B0604020202020204" pitchFamily="34" charset="0"/>
              <a:buChar char="ü"/>
            </a:pPr>
            <a:r>
              <a:rPr lang="en-US" sz="2800"/>
              <a:t>Happy to talk to families; please call our Wellness Line (484) 276-2100 or email </a:t>
            </a:r>
            <a:r>
              <a:rPr lang="en-US" sz="2800">
                <a:hlinkClick r:id="rId3"/>
              </a:rPr>
              <a:t>DelcoWellness@co.delaware.pa.us</a:t>
            </a:r>
            <a:r>
              <a:rPr lang="en-US" sz="2800">
                <a:cs typeface="Calibri"/>
              </a:rPr>
              <a:t> </a:t>
            </a:r>
          </a:p>
          <a:p>
            <a:pPr lvl="1">
              <a:buFont typeface="Wingdings" panose="020B0604020202020204" pitchFamily="34" charset="0"/>
              <a:buChar char="ü"/>
            </a:pPr>
            <a:r>
              <a:rPr lang="en-US" sz="2800">
                <a:cs typeface="Calibri"/>
              </a:rPr>
              <a:t>We can help you get a blood lead test</a:t>
            </a:r>
          </a:p>
          <a:p>
            <a:pPr lvl="1">
              <a:buFont typeface="Wingdings" panose="020B0604020202020204" pitchFamily="34" charset="0"/>
              <a:buChar char="ü"/>
            </a:pPr>
            <a:r>
              <a:rPr lang="en-US" sz="2800"/>
              <a:t>Partnering with the Delaware County Office of Housing and Community Development in 2025 on a new grant to assist qualified residents in addressing lead-based paint hazards in their homes</a:t>
            </a:r>
            <a:br>
              <a:rPr lang="en-US" sz="2400"/>
            </a:br>
            <a:endParaRPr lang="en-US" sz="3000"/>
          </a:p>
          <a:p>
            <a:r>
              <a:rPr lang="en-US" sz="3000" dirty="0"/>
              <a:t> </a:t>
            </a:r>
            <a:r>
              <a:rPr lang="en-US" sz="3000" b="1"/>
              <a:t>Community Action Agency of Delaware County (CAADC)</a:t>
            </a:r>
            <a:endParaRPr lang="en-US" sz="3000" b="1">
              <a:cs typeface="Arial"/>
            </a:endParaRPr>
          </a:p>
          <a:p>
            <a:pPr lvl="1">
              <a:buFont typeface="Wingdings" panose="020B0604020202020204" pitchFamily="34" charset="0"/>
              <a:buChar char="ü"/>
            </a:pPr>
            <a:r>
              <a:rPr lang="en-US" sz="2800"/>
              <a:t>Administers a Lead Hazard Control Program to remove lead-based paint hazards from the homes of low-income families with children under the age of 6 in Delaware County. All services are free, pending proof of eligibility</a:t>
            </a:r>
            <a:endParaRPr lang="en-US" sz="2800">
              <a:cs typeface="Arial"/>
            </a:endParaRPr>
          </a:p>
        </p:txBody>
      </p:sp>
      <p:sp>
        <p:nvSpPr>
          <p:cNvPr id="5" name="Title 3">
            <a:extLst>
              <a:ext uri="{FF2B5EF4-FFF2-40B4-BE49-F238E27FC236}">
                <a16:creationId xmlns:a16="http://schemas.microsoft.com/office/drawing/2014/main" id="{F95E7676-D863-4736-82F1-09FD67519794}"/>
              </a:ext>
            </a:extLst>
          </p:cNvPr>
          <p:cNvSpPr>
            <a:spLocks noGrp="1"/>
          </p:cNvSpPr>
          <p:nvPr>
            <p:ph type="title"/>
          </p:nvPr>
        </p:nvSpPr>
        <p:spPr>
          <a:xfrm>
            <a:off x="993775" y="11529"/>
            <a:ext cx="10204450" cy="1155700"/>
          </a:xfrm>
        </p:spPr>
        <p:txBody>
          <a:bodyPr>
            <a:normAutofit/>
          </a:bodyPr>
          <a:lstStyle/>
          <a:p>
            <a:pPr marL="457200" marR="0">
              <a:lnSpc>
                <a:spcPct val="107000"/>
              </a:lnSpc>
              <a:spcBef>
                <a:spcPts val="0"/>
              </a:spcBef>
              <a:spcAft>
                <a:spcPts val="800"/>
              </a:spcAft>
            </a:pPr>
            <a:r>
              <a:rPr lang="en-US" sz="4300" dirty="0"/>
              <a:t>Help is Available </a:t>
            </a:r>
          </a:p>
        </p:txBody>
      </p:sp>
    </p:spTree>
    <p:extLst>
      <p:ext uri="{BB962C8B-B14F-4D97-AF65-F5344CB8AC3E}">
        <p14:creationId xmlns:p14="http://schemas.microsoft.com/office/powerpoint/2010/main" val="929229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3DBF2-69AB-4185-A468-949DC3564876}"/>
              </a:ext>
            </a:extLst>
          </p:cNvPr>
          <p:cNvSpPr>
            <a:spLocks noGrp="1"/>
          </p:cNvSpPr>
          <p:nvPr>
            <p:ph type="title"/>
          </p:nvPr>
        </p:nvSpPr>
        <p:spPr>
          <a:xfrm>
            <a:off x="1557624" y="328474"/>
            <a:ext cx="10204688" cy="2636668"/>
          </a:xfrm>
        </p:spPr>
        <p:txBody>
          <a:bodyPr>
            <a:normAutofit/>
          </a:bodyPr>
          <a:lstStyle/>
          <a:p>
            <a:br>
              <a:rPr lang="en-US" dirty="0"/>
            </a:br>
            <a:endParaRPr lang="en-US" dirty="0"/>
          </a:p>
        </p:txBody>
      </p:sp>
      <p:sp>
        <p:nvSpPr>
          <p:cNvPr id="3" name="Text Placeholder 2">
            <a:extLst>
              <a:ext uri="{FF2B5EF4-FFF2-40B4-BE49-F238E27FC236}">
                <a16:creationId xmlns:a16="http://schemas.microsoft.com/office/drawing/2014/main" id="{C0664627-183B-4977-8F0A-F44309139700}"/>
              </a:ext>
            </a:extLst>
          </p:cNvPr>
          <p:cNvSpPr>
            <a:spLocks noGrp="1"/>
          </p:cNvSpPr>
          <p:nvPr>
            <p:ph type="body" idx="1"/>
          </p:nvPr>
        </p:nvSpPr>
        <p:spPr>
          <a:xfrm>
            <a:off x="1557624" y="3907093"/>
            <a:ext cx="10204688" cy="1500187"/>
          </a:xfrm>
        </p:spPr>
        <p:txBody>
          <a:bodyPr>
            <a:normAutofit/>
          </a:bodyPr>
          <a:lstStyle/>
          <a:p>
            <a:r>
              <a:rPr lang="en-US" sz="4800" dirty="0">
                <a:solidFill>
                  <a:srgbClr val="00ACFC"/>
                </a:solidFill>
                <a:latin typeface="Britannic Bold" panose="020B0903060703020204" pitchFamily="34" charset="0"/>
              </a:rPr>
              <a:t>Thank you!</a:t>
            </a:r>
            <a:endParaRPr lang="en-US" sz="4800" dirty="0"/>
          </a:p>
        </p:txBody>
      </p:sp>
      <p:pic>
        <p:nvPicPr>
          <p:cNvPr id="5" name="Picture 4" descr="Logo&#10;&#10;Description automatically generated">
            <a:extLst>
              <a:ext uri="{FF2B5EF4-FFF2-40B4-BE49-F238E27FC236}">
                <a16:creationId xmlns:a16="http://schemas.microsoft.com/office/drawing/2014/main" id="{8A867F84-DB5C-45C2-B338-32A59D910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4177" y="594803"/>
            <a:ext cx="7532016" cy="3145087"/>
          </a:xfrm>
          <a:prstGeom prst="rect">
            <a:avLst/>
          </a:prstGeom>
        </p:spPr>
      </p:pic>
    </p:spTree>
    <p:extLst>
      <p:ext uri="{BB962C8B-B14F-4D97-AF65-F5344CB8AC3E}">
        <p14:creationId xmlns:p14="http://schemas.microsoft.com/office/powerpoint/2010/main" val="3670772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A0ACA1-113D-3946-A61F-AFD3E01DE580}"/>
              </a:ext>
            </a:extLst>
          </p:cNvPr>
          <p:cNvSpPr>
            <a:spLocks noGrp="1"/>
          </p:cNvSpPr>
          <p:nvPr>
            <p:ph type="title"/>
          </p:nvPr>
        </p:nvSpPr>
        <p:spPr>
          <a:xfrm>
            <a:off x="1319952" y="437629"/>
            <a:ext cx="10204688" cy="1154930"/>
          </a:xfrm>
        </p:spPr>
        <p:txBody>
          <a:bodyPr>
            <a:noAutofit/>
          </a:bodyPr>
          <a:lstStyle/>
          <a:p>
            <a:r>
              <a:rPr lang="en-US" sz="4200" b="1">
                <a:latin typeface="Aptos Narrow"/>
              </a:rPr>
              <a:t>Lead Free in 1-2-3 </a:t>
            </a:r>
            <a:br>
              <a:rPr lang="en-US" sz="4200" b="1">
                <a:latin typeface="Aptos Narrow"/>
              </a:rPr>
            </a:br>
            <a:r>
              <a:rPr lang="en-US" sz="4200" b="1">
                <a:latin typeface="Aptos Narrow"/>
              </a:rPr>
              <a:t>Campaign Objective</a:t>
            </a:r>
            <a:br>
              <a:rPr lang="en-US" sz="4200"/>
            </a:br>
            <a:endParaRPr lang="en-US" sz="4200">
              <a:cs typeface="Arial" panose="020B0604020202020204"/>
            </a:endParaRPr>
          </a:p>
        </p:txBody>
      </p:sp>
      <p:pic>
        <p:nvPicPr>
          <p:cNvPr id="20" name="Picture 19" descr="Calendar&#10;&#10;Description automatically generated">
            <a:extLst>
              <a:ext uri="{FF2B5EF4-FFF2-40B4-BE49-F238E27FC236}">
                <a16:creationId xmlns:a16="http://schemas.microsoft.com/office/drawing/2014/main" id="{364457B9-96C2-4BC5-9DF0-757B92937B08}"/>
              </a:ext>
            </a:extLst>
          </p:cNvPr>
          <p:cNvPicPr>
            <a:picLocks noChangeAspect="1"/>
          </p:cNvPicPr>
          <p:nvPr/>
        </p:nvPicPr>
        <p:blipFill>
          <a:blip r:embed="rId2"/>
          <a:srcRect l="7519" r="7359"/>
          <a:stretch/>
        </p:blipFill>
        <p:spPr>
          <a:xfrm>
            <a:off x="7882359" y="341376"/>
            <a:ext cx="4132164" cy="6284013"/>
          </a:xfrm>
          <a:prstGeom prst="rect">
            <a:avLst/>
          </a:prstGeom>
          <a:ln>
            <a:solidFill>
              <a:srgbClr val="E7E1DA"/>
            </a:solidFill>
          </a:ln>
        </p:spPr>
      </p:pic>
      <p:sp>
        <p:nvSpPr>
          <p:cNvPr id="2" name="TextBox 1">
            <a:extLst>
              <a:ext uri="{FF2B5EF4-FFF2-40B4-BE49-F238E27FC236}">
                <a16:creationId xmlns:a16="http://schemas.microsoft.com/office/drawing/2014/main" id="{F57224B9-A785-A056-18AA-4603A1EA9919}"/>
              </a:ext>
            </a:extLst>
          </p:cNvPr>
          <p:cNvSpPr txBox="1"/>
          <p:nvPr/>
        </p:nvSpPr>
        <p:spPr>
          <a:xfrm>
            <a:off x="1316255" y="1499536"/>
            <a:ext cx="6036116" cy="5509200"/>
          </a:xfrm>
          <a:prstGeom prst="rect">
            <a:avLst/>
          </a:prstGeom>
          <a:noFill/>
        </p:spPr>
        <p:txBody>
          <a:bodyPr wrap="square" rtlCol="0">
            <a:spAutoFit/>
          </a:bodyPr>
          <a:lstStyle/>
          <a:p>
            <a:r>
              <a:rPr lang="en-US" sz="2800" b="1" dirty="0">
                <a:solidFill>
                  <a:srgbClr val="E05B20"/>
                </a:solidFill>
                <a:latin typeface="Aptos Narrow" panose="020B0004020202020204" pitchFamily="34" charset="0"/>
              </a:rPr>
              <a:t>Goal: </a:t>
            </a:r>
            <a:r>
              <a:rPr lang="en-US" sz="2600" dirty="0">
                <a:latin typeface="Aptos Narrow" panose="020B0004020202020204" pitchFamily="34" charset="0"/>
              </a:rPr>
              <a:t>To raise awareness, encourage testing, and reduces the prevalence of lead poisoning in Delaware County. </a:t>
            </a:r>
          </a:p>
          <a:p>
            <a:endParaRPr lang="en-US" sz="2800" dirty="0">
              <a:latin typeface="Abadi" panose="020B0604020104020204" pitchFamily="34" charset="0"/>
            </a:endParaRPr>
          </a:p>
          <a:p>
            <a:r>
              <a:rPr lang="en-US" sz="2800" dirty="0">
                <a:effectLst/>
                <a:latin typeface="Aptos Narrow" panose="020B0004020202020204" pitchFamily="34" charset="0"/>
                <a:ea typeface="Calibri" panose="020F0502020204030204" pitchFamily="34" charset="0"/>
                <a:cs typeface="Times New Roman" panose="02020603050405020304" pitchFamily="18" charset="0"/>
              </a:rPr>
              <a:t>The campaign theme </a:t>
            </a:r>
            <a:r>
              <a:rPr lang="en-US" sz="2800" b="1" dirty="0">
                <a:solidFill>
                  <a:srgbClr val="E05B20"/>
                </a:solidFill>
                <a:effectLst/>
                <a:latin typeface="Aptos Narrow" panose="020B0004020202020204" pitchFamily="34" charset="0"/>
                <a:ea typeface="Calibri" panose="020F0502020204030204" pitchFamily="34" charset="0"/>
                <a:cs typeface="Times New Roman" panose="02020603050405020304" pitchFamily="18" charset="0"/>
              </a:rPr>
              <a:t>“Is Lead Lurking In Your Home”</a:t>
            </a:r>
            <a:r>
              <a:rPr lang="en-US" sz="2800" dirty="0">
                <a:effectLst/>
                <a:latin typeface="Aptos Narrow" panose="020B0004020202020204" pitchFamily="34" charset="0"/>
                <a:ea typeface="Calibri" panose="020F0502020204030204" pitchFamily="34" charset="0"/>
                <a:cs typeface="Times New Roman" panose="02020603050405020304" pitchFamily="18" charset="0"/>
              </a:rPr>
              <a:t> features:</a:t>
            </a:r>
          </a:p>
          <a:p>
            <a:pPr marL="457200" indent="-457200">
              <a:buFont typeface="Wingdings" panose="05000000000000000000" pitchFamily="2" charset="2"/>
              <a:buChar char="§"/>
            </a:pPr>
            <a:r>
              <a:rPr lang="en-US" sz="2600" dirty="0">
                <a:effectLst/>
                <a:latin typeface="Aptos Narrow" panose="020B0004020202020204" pitchFamily="34" charset="0"/>
                <a:ea typeface="Calibri" panose="020F0502020204030204" pitchFamily="34" charset="0"/>
                <a:cs typeface="Times New Roman" panose="02020603050405020304" pitchFamily="18" charset="0"/>
              </a:rPr>
              <a:t>Friendly Lead Monsters </a:t>
            </a:r>
          </a:p>
          <a:p>
            <a:pPr marL="457200" indent="-457200">
              <a:buFont typeface="Wingdings" panose="05000000000000000000" pitchFamily="2" charset="2"/>
              <a:buChar char="§"/>
            </a:pPr>
            <a:r>
              <a:rPr lang="en-US" sz="2600" dirty="0">
                <a:latin typeface="Aptos Narrow" panose="020B0004020202020204" pitchFamily="34" charset="0"/>
                <a:ea typeface="Calibri" panose="020F0502020204030204" pitchFamily="34" charset="0"/>
                <a:cs typeface="Times New Roman" panose="02020603050405020304" pitchFamily="18" charset="0"/>
              </a:rPr>
              <a:t>S</a:t>
            </a:r>
            <a:r>
              <a:rPr lang="en-US" sz="2600" dirty="0">
                <a:effectLst/>
                <a:latin typeface="Aptos Narrow" panose="020B0004020202020204" pitchFamily="34" charset="0"/>
                <a:ea typeface="Calibri" panose="020F0502020204030204" pitchFamily="34" charset="0"/>
                <a:cs typeface="Times New Roman" panose="02020603050405020304" pitchFamily="18" charset="0"/>
              </a:rPr>
              <a:t>eriousness of effects from lead poisoning </a:t>
            </a:r>
          </a:p>
          <a:p>
            <a:pPr marL="457200" indent="-457200">
              <a:buFont typeface="Wingdings" panose="05000000000000000000" pitchFamily="2" charset="2"/>
              <a:buChar char="§"/>
            </a:pPr>
            <a:r>
              <a:rPr lang="en-US" sz="2600" dirty="0">
                <a:latin typeface="Aptos Narrow" panose="020B0004020202020204" pitchFamily="34" charset="0"/>
                <a:ea typeface="Calibri" panose="020F0502020204030204" pitchFamily="34" charset="0"/>
                <a:cs typeface="Times New Roman" panose="02020603050405020304" pitchFamily="18" charset="0"/>
              </a:rPr>
              <a:t>R</a:t>
            </a:r>
            <a:r>
              <a:rPr lang="en-US" sz="2600" dirty="0">
                <a:effectLst/>
                <a:latin typeface="Aptos Narrow" panose="020B0004020202020204" pitchFamily="34" charset="0"/>
                <a:ea typeface="Calibri" panose="020F0502020204030204" pitchFamily="34" charset="0"/>
                <a:cs typeface="Times New Roman" panose="02020603050405020304" pitchFamily="18" charset="0"/>
              </a:rPr>
              <a:t>eassurance that its dangers do not have to be scary if you take proper precautions.</a:t>
            </a:r>
          </a:p>
          <a:p>
            <a:endParaRPr lang="en-US" sz="2800" dirty="0">
              <a:latin typeface="Abadi" panose="020B0604020104020204" pitchFamily="34" charset="0"/>
            </a:endParaRPr>
          </a:p>
        </p:txBody>
      </p:sp>
    </p:spTree>
    <p:extLst>
      <p:ext uri="{BB962C8B-B14F-4D97-AF65-F5344CB8AC3E}">
        <p14:creationId xmlns:p14="http://schemas.microsoft.com/office/powerpoint/2010/main" val="2962581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4F7734-C68B-F747-9589-1682EBFD5438}"/>
              </a:ext>
            </a:extLst>
          </p:cNvPr>
          <p:cNvSpPr>
            <a:spLocks noGrp="1"/>
          </p:cNvSpPr>
          <p:nvPr>
            <p:ph type="title"/>
          </p:nvPr>
        </p:nvSpPr>
        <p:spPr>
          <a:xfrm>
            <a:off x="-1880430" y="276189"/>
            <a:ext cx="10204688" cy="821551"/>
          </a:xfrm>
        </p:spPr>
        <p:txBody>
          <a:bodyPr>
            <a:normAutofit/>
          </a:bodyPr>
          <a:lstStyle/>
          <a:p>
            <a:r>
              <a:rPr lang="en-US" sz="4200" b="1">
                <a:latin typeface="Aptos Narrow" panose="020B0004020202020204" pitchFamily="34" charset="0"/>
              </a:rPr>
              <a:t>Target Audience</a:t>
            </a:r>
          </a:p>
        </p:txBody>
      </p:sp>
      <p:pic>
        <p:nvPicPr>
          <p:cNvPr id="2" name="Picture 1">
            <a:extLst>
              <a:ext uri="{FF2B5EF4-FFF2-40B4-BE49-F238E27FC236}">
                <a16:creationId xmlns:a16="http://schemas.microsoft.com/office/drawing/2014/main" id="{8319FEB1-0C37-BF2E-D3CD-C3CF96E0DEA9}"/>
              </a:ext>
            </a:extLst>
          </p:cNvPr>
          <p:cNvPicPr>
            <a:picLocks noChangeAspect="1"/>
          </p:cNvPicPr>
          <p:nvPr/>
        </p:nvPicPr>
        <p:blipFill>
          <a:blip r:embed="rId2"/>
          <a:stretch>
            <a:fillRect/>
          </a:stretch>
        </p:blipFill>
        <p:spPr>
          <a:xfrm>
            <a:off x="6797040" y="123789"/>
            <a:ext cx="5047926" cy="6529382"/>
          </a:xfrm>
          <a:prstGeom prst="rect">
            <a:avLst/>
          </a:prstGeom>
        </p:spPr>
      </p:pic>
      <p:sp>
        <p:nvSpPr>
          <p:cNvPr id="8" name="TextBox 7">
            <a:extLst>
              <a:ext uri="{FF2B5EF4-FFF2-40B4-BE49-F238E27FC236}">
                <a16:creationId xmlns:a16="http://schemas.microsoft.com/office/drawing/2014/main" id="{EA52D423-436B-31B1-578A-3688867726CA}"/>
              </a:ext>
            </a:extLst>
          </p:cNvPr>
          <p:cNvSpPr txBox="1"/>
          <p:nvPr/>
        </p:nvSpPr>
        <p:spPr>
          <a:xfrm>
            <a:off x="1341120" y="1219200"/>
            <a:ext cx="4511040" cy="3785652"/>
          </a:xfrm>
          <a:prstGeom prst="rect">
            <a:avLst/>
          </a:prstGeom>
          <a:noFill/>
        </p:spPr>
        <p:txBody>
          <a:bodyPr wrap="square" rtlCol="0">
            <a:spAutoFit/>
          </a:bodyPr>
          <a:lstStyle/>
          <a:p>
            <a:r>
              <a:rPr lang="en-US" sz="2800" b="1" dirty="0">
                <a:solidFill>
                  <a:srgbClr val="E05B20"/>
                </a:solidFill>
                <a:latin typeface="Aptos Narrow" panose="020B0004020202020204" pitchFamily="34" charset="0"/>
              </a:rPr>
              <a:t>Specifically trying to reach: </a:t>
            </a:r>
          </a:p>
          <a:p>
            <a:pPr marL="457200" indent="-457200">
              <a:buFont typeface="Wingdings" panose="05000000000000000000" pitchFamily="2" charset="2"/>
              <a:buChar char="§"/>
            </a:pPr>
            <a:r>
              <a:rPr lang="en-US" sz="2600" dirty="0">
                <a:latin typeface="Aptos Narrow" panose="020B0004020202020204" pitchFamily="34" charset="0"/>
              </a:rPr>
              <a:t>Families with children under age 6 </a:t>
            </a:r>
          </a:p>
          <a:p>
            <a:pPr marL="457200" indent="-457200">
              <a:buFont typeface="Wingdings" panose="05000000000000000000" pitchFamily="2" charset="2"/>
              <a:buChar char="§"/>
            </a:pPr>
            <a:r>
              <a:rPr lang="en-US" sz="2600" dirty="0">
                <a:latin typeface="Aptos Narrow" panose="020B0004020202020204" pitchFamily="34" charset="0"/>
              </a:rPr>
              <a:t>Pregnant women </a:t>
            </a:r>
          </a:p>
          <a:p>
            <a:pPr marL="457200" indent="-457200">
              <a:buFont typeface="Wingdings" panose="05000000000000000000" pitchFamily="2" charset="2"/>
              <a:buChar char="§"/>
            </a:pPr>
            <a:r>
              <a:rPr lang="en-US" sz="2600" dirty="0">
                <a:latin typeface="Aptos Narrow" panose="020B0004020202020204" pitchFamily="34" charset="0"/>
              </a:rPr>
              <a:t>Families living in homes built before 1978 </a:t>
            </a:r>
          </a:p>
          <a:p>
            <a:endParaRPr lang="en-US" sz="2800" dirty="0">
              <a:latin typeface="Aptos Narrow" panose="020B0004020202020204" pitchFamily="34" charset="0"/>
            </a:endParaRPr>
          </a:p>
          <a:p>
            <a:r>
              <a:rPr lang="en-US" sz="2800" b="1" dirty="0">
                <a:solidFill>
                  <a:srgbClr val="E05B20"/>
                </a:solidFill>
                <a:latin typeface="Aptos Narrow" panose="020B0004020202020204" pitchFamily="34" charset="0"/>
              </a:rPr>
              <a:t>Homes built before 1978 </a:t>
            </a:r>
            <a:r>
              <a:rPr lang="en-US" sz="2600" dirty="0">
                <a:latin typeface="Aptos Narrow" panose="020B0004020202020204" pitchFamily="34" charset="0"/>
              </a:rPr>
              <a:t>are likely contain lead-based paint.</a:t>
            </a:r>
          </a:p>
        </p:txBody>
      </p:sp>
      <p:pic>
        <p:nvPicPr>
          <p:cNvPr id="3" name="Picture 2">
            <a:extLst>
              <a:ext uri="{FF2B5EF4-FFF2-40B4-BE49-F238E27FC236}">
                <a16:creationId xmlns:a16="http://schemas.microsoft.com/office/drawing/2014/main" id="{727F3855-1484-7976-60BE-180429887EE1}"/>
              </a:ext>
            </a:extLst>
          </p:cNvPr>
          <p:cNvPicPr>
            <a:picLocks noChangeAspect="1"/>
          </p:cNvPicPr>
          <p:nvPr/>
        </p:nvPicPr>
        <p:blipFill>
          <a:blip r:embed="rId3"/>
          <a:stretch>
            <a:fillRect/>
          </a:stretch>
        </p:blipFill>
        <p:spPr>
          <a:xfrm>
            <a:off x="2765176" y="4547937"/>
            <a:ext cx="3362910" cy="3625170"/>
          </a:xfrm>
          <a:prstGeom prst="rect">
            <a:avLst/>
          </a:prstGeom>
        </p:spPr>
      </p:pic>
    </p:spTree>
    <p:extLst>
      <p:ext uri="{BB962C8B-B14F-4D97-AF65-F5344CB8AC3E}">
        <p14:creationId xmlns:p14="http://schemas.microsoft.com/office/powerpoint/2010/main" val="10015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FA7D56-A5BD-A547-B53F-AA1994040827}"/>
              </a:ext>
            </a:extLst>
          </p:cNvPr>
          <p:cNvSpPr>
            <a:spLocks noGrp="1"/>
          </p:cNvSpPr>
          <p:nvPr>
            <p:ph type="title"/>
          </p:nvPr>
        </p:nvSpPr>
        <p:spPr>
          <a:xfrm>
            <a:off x="1359504" y="228770"/>
            <a:ext cx="10204688" cy="1154930"/>
          </a:xfrm>
        </p:spPr>
        <p:txBody>
          <a:bodyPr>
            <a:normAutofit/>
          </a:bodyPr>
          <a:lstStyle/>
          <a:p>
            <a:r>
              <a:rPr lang="en-US" sz="4200" b="1">
                <a:latin typeface="Aptos Narrow" panose="020B0004020202020204" pitchFamily="34" charset="0"/>
              </a:rPr>
              <a:t>Key Messages</a:t>
            </a:r>
          </a:p>
        </p:txBody>
      </p:sp>
      <p:pic>
        <p:nvPicPr>
          <p:cNvPr id="8" name="Picture 7" descr="A picture containing text&#10;&#10;Description automatically generated">
            <a:extLst>
              <a:ext uri="{FF2B5EF4-FFF2-40B4-BE49-F238E27FC236}">
                <a16:creationId xmlns:a16="http://schemas.microsoft.com/office/drawing/2014/main" id="{52D14221-E2CA-4BB8-A151-74AA66E5E542}"/>
              </a:ext>
            </a:extLst>
          </p:cNvPr>
          <p:cNvPicPr>
            <a:picLocks noChangeAspect="1"/>
          </p:cNvPicPr>
          <p:nvPr/>
        </p:nvPicPr>
        <p:blipFill>
          <a:blip r:embed="rId2"/>
          <a:stretch>
            <a:fillRect/>
          </a:stretch>
        </p:blipFill>
        <p:spPr>
          <a:xfrm>
            <a:off x="7726680" y="457200"/>
            <a:ext cx="4042666" cy="5155122"/>
          </a:xfrm>
          <a:prstGeom prst="rect">
            <a:avLst/>
          </a:prstGeom>
          <a:ln>
            <a:solidFill>
              <a:srgbClr val="E7E1DA"/>
            </a:solidFill>
          </a:ln>
        </p:spPr>
      </p:pic>
      <p:sp>
        <p:nvSpPr>
          <p:cNvPr id="2" name="TextBox 1">
            <a:extLst>
              <a:ext uri="{FF2B5EF4-FFF2-40B4-BE49-F238E27FC236}">
                <a16:creationId xmlns:a16="http://schemas.microsoft.com/office/drawing/2014/main" id="{E3F0AB8C-28B1-354A-3D33-8E1C032525E3}"/>
              </a:ext>
            </a:extLst>
          </p:cNvPr>
          <p:cNvSpPr txBox="1"/>
          <p:nvPr/>
        </p:nvSpPr>
        <p:spPr>
          <a:xfrm>
            <a:off x="1356360" y="1234440"/>
            <a:ext cx="5989320" cy="4585871"/>
          </a:xfrm>
          <a:prstGeom prst="rect">
            <a:avLst/>
          </a:prstGeom>
          <a:noFill/>
        </p:spPr>
        <p:txBody>
          <a:bodyPr wrap="square" rtlCol="0">
            <a:spAutoFit/>
          </a:bodyPr>
          <a:lstStyle/>
          <a:p>
            <a:r>
              <a:rPr lang="en-US" sz="2800" b="1" dirty="0">
                <a:solidFill>
                  <a:srgbClr val="E05B20"/>
                </a:solidFill>
                <a:latin typeface="Aptos Narrow" panose="020B0004020202020204" pitchFamily="34" charset="0"/>
              </a:rPr>
              <a:t>Lead poisoning doesn’t have to be scary</a:t>
            </a:r>
          </a:p>
          <a:p>
            <a:r>
              <a:rPr lang="en-US" sz="2600" dirty="0">
                <a:latin typeface="Aptos Narrow" panose="020B0004020202020204" pitchFamily="34" charset="0"/>
              </a:rPr>
              <a:t>It seems like a lurking monster in your home, but if you follow our guidance, you can prevent lead from becoming a problem. </a:t>
            </a:r>
          </a:p>
          <a:p>
            <a:endParaRPr lang="en-US" sz="2800" dirty="0">
              <a:latin typeface="Aptos Narrow" panose="020B0004020202020204" pitchFamily="34" charset="0"/>
            </a:endParaRPr>
          </a:p>
          <a:p>
            <a:r>
              <a:rPr lang="en-US" sz="2800" b="1" dirty="0">
                <a:solidFill>
                  <a:srgbClr val="E05B20"/>
                </a:solidFill>
                <a:latin typeface="Aptos Narrow" panose="020B0004020202020204" pitchFamily="34" charset="0"/>
              </a:rPr>
              <a:t>Lead Poisoning isn’t a thing of the past </a:t>
            </a:r>
            <a:r>
              <a:rPr lang="en-US" sz="2600" dirty="0">
                <a:latin typeface="Aptos Narrow" panose="020B0004020202020204" pitchFamily="34" charset="0"/>
              </a:rPr>
              <a:t>Hundreds of children in Delco are affected each year, and thousands in PA. Now is the time to learn more about prevention, diagnosis and safety at LeadFree123.org</a:t>
            </a:r>
          </a:p>
          <a:p>
            <a:endParaRPr lang="en-US" dirty="0"/>
          </a:p>
        </p:txBody>
      </p:sp>
    </p:spTree>
    <p:extLst>
      <p:ext uri="{BB962C8B-B14F-4D97-AF65-F5344CB8AC3E}">
        <p14:creationId xmlns:p14="http://schemas.microsoft.com/office/powerpoint/2010/main" val="919888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FA7D56-A5BD-A547-B53F-AA1994040827}"/>
              </a:ext>
            </a:extLst>
          </p:cNvPr>
          <p:cNvSpPr>
            <a:spLocks noGrp="1"/>
          </p:cNvSpPr>
          <p:nvPr>
            <p:ph type="title"/>
          </p:nvPr>
        </p:nvSpPr>
        <p:spPr>
          <a:xfrm>
            <a:off x="1359504" y="213530"/>
            <a:ext cx="10204688" cy="1154930"/>
          </a:xfrm>
        </p:spPr>
        <p:txBody>
          <a:bodyPr>
            <a:normAutofit/>
          </a:bodyPr>
          <a:lstStyle/>
          <a:p>
            <a:r>
              <a:rPr lang="en-US" sz="4200" b="1">
                <a:latin typeface="Aptos Narrow" panose="020B0004020202020204" pitchFamily="34" charset="0"/>
              </a:rPr>
              <a:t>Key Messages</a:t>
            </a:r>
          </a:p>
        </p:txBody>
      </p:sp>
      <p:sp>
        <p:nvSpPr>
          <p:cNvPr id="2" name="TextBox 1">
            <a:extLst>
              <a:ext uri="{FF2B5EF4-FFF2-40B4-BE49-F238E27FC236}">
                <a16:creationId xmlns:a16="http://schemas.microsoft.com/office/drawing/2014/main" id="{855F1989-6B49-EC12-478A-67D35BE37BBB}"/>
              </a:ext>
            </a:extLst>
          </p:cNvPr>
          <p:cNvSpPr txBox="1"/>
          <p:nvPr/>
        </p:nvSpPr>
        <p:spPr>
          <a:xfrm>
            <a:off x="1359504" y="1234440"/>
            <a:ext cx="5894736" cy="4247317"/>
          </a:xfrm>
          <a:prstGeom prst="rect">
            <a:avLst/>
          </a:prstGeom>
          <a:noFill/>
        </p:spPr>
        <p:txBody>
          <a:bodyPr wrap="square" lIns="91440" tIns="45720" rIns="91440" bIns="45720" rtlCol="0" anchor="t">
            <a:spAutoFit/>
          </a:bodyPr>
          <a:lstStyle/>
          <a:p>
            <a:r>
              <a:rPr lang="en-US" sz="2800" b="1">
                <a:solidFill>
                  <a:srgbClr val="E05B20"/>
                </a:solidFill>
                <a:latin typeface="Aptos Narrow" panose="020B0004020202020204" pitchFamily="34" charset="0"/>
              </a:rPr>
              <a:t>Young children are extremely vulnerable to lead poisoning </a:t>
            </a:r>
          </a:p>
          <a:p>
            <a:r>
              <a:rPr lang="en-US" sz="2600">
                <a:latin typeface="Aptos Narrow"/>
              </a:rPr>
              <a:t>One small speck can elevate a child’s blood lead level. </a:t>
            </a:r>
          </a:p>
          <a:p>
            <a:endParaRPr lang="en-US" sz="2800">
              <a:latin typeface="Aptos Narrow" panose="020B0004020202020204" pitchFamily="34" charset="0"/>
            </a:endParaRPr>
          </a:p>
          <a:p>
            <a:r>
              <a:rPr lang="en-US" sz="2800" b="1">
                <a:solidFill>
                  <a:srgbClr val="E05B20"/>
                </a:solidFill>
                <a:latin typeface="Aptos Narrow" panose="020B0004020202020204" pitchFamily="34" charset="0"/>
              </a:rPr>
              <a:t>Lead poisoning can cause lifelong </a:t>
            </a:r>
          </a:p>
          <a:p>
            <a:r>
              <a:rPr lang="en-US" sz="2800" b="1">
                <a:solidFill>
                  <a:srgbClr val="E05B20"/>
                </a:solidFill>
                <a:latin typeface="Aptos Narrow" panose="020B0004020202020204" pitchFamily="34" charset="0"/>
              </a:rPr>
              <a:t>health problems including:</a:t>
            </a:r>
          </a:p>
          <a:p>
            <a:pPr marL="457200" indent="-457200">
              <a:buFont typeface="Wingdings" panose="05000000000000000000" pitchFamily="2" charset="2"/>
              <a:buChar char="§"/>
            </a:pPr>
            <a:r>
              <a:rPr lang="en-US" sz="2600">
                <a:latin typeface="Aptos Narrow" panose="020B0004020202020204" pitchFamily="34" charset="0"/>
              </a:rPr>
              <a:t>Developmental delays</a:t>
            </a:r>
          </a:p>
          <a:p>
            <a:pPr marL="457200" indent="-457200">
              <a:buFont typeface="Wingdings" panose="05000000000000000000" pitchFamily="2" charset="2"/>
              <a:buChar char="§"/>
            </a:pPr>
            <a:r>
              <a:rPr lang="en-US" sz="2600">
                <a:latin typeface="Aptos Narrow" panose="020B0004020202020204" pitchFamily="34" charset="0"/>
              </a:rPr>
              <a:t>Hearing and speech problems</a:t>
            </a:r>
          </a:p>
          <a:p>
            <a:pPr marL="457200" indent="-457200">
              <a:buFont typeface="Wingdings" panose="05000000000000000000" pitchFamily="2" charset="2"/>
              <a:buChar char="§"/>
            </a:pPr>
            <a:r>
              <a:rPr lang="en-US" sz="2600">
                <a:latin typeface="Aptos Narrow" panose="020B0004020202020204" pitchFamily="34" charset="0"/>
              </a:rPr>
              <a:t>Serious illness and even death </a:t>
            </a:r>
          </a:p>
        </p:txBody>
      </p:sp>
      <p:pic>
        <p:nvPicPr>
          <p:cNvPr id="3" name="Picture 2">
            <a:extLst>
              <a:ext uri="{FF2B5EF4-FFF2-40B4-BE49-F238E27FC236}">
                <a16:creationId xmlns:a16="http://schemas.microsoft.com/office/drawing/2014/main" id="{9DAB10E6-52F8-19D6-C1A5-3A5FB3381124}"/>
              </a:ext>
            </a:extLst>
          </p:cNvPr>
          <p:cNvPicPr>
            <a:picLocks noChangeAspect="1"/>
          </p:cNvPicPr>
          <p:nvPr/>
        </p:nvPicPr>
        <p:blipFill>
          <a:blip r:embed="rId3"/>
          <a:stretch>
            <a:fillRect/>
          </a:stretch>
        </p:blipFill>
        <p:spPr>
          <a:xfrm>
            <a:off x="7671548" y="211791"/>
            <a:ext cx="4222376" cy="5493122"/>
          </a:xfrm>
          <a:prstGeom prst="rect">
            <a:avLst/>
          </a:prstGeom>
        </p:spPr>
      </p:pic>
      <p:pic>
        <p:nvPicPr>
          <p:cNvPr id="6" name="Picture 5" descr="A blue round object with sharp teeth and sharp teeth&#10;&#10;AI-generated content may be incorrect.">
            <a:extLst>
              <a:ext uri="{FF2B5EF4-FFF2-40B4-BE49-F238E27FC236}">
                <a16:creationId xmlns:a16="http://schemas.microsoft.com/office/drawing/2014/main" id="{7E75E564-59D3-240A-7978-52B32FB7CA74}"/>
              </a:ext>
            </a:extLst>
          </p:cNvPr>
          <p:cNvPicPr>
            <a:picLocks noChangeAspect="1"/>
          </p:cNvPicPr>
          <p:nvPr/>
        </p:nvPicPr>
        <p:blipFill>
          <a:blip r:embed="rId4"/>
          <a:stretch>
            <a:fillRect/>
          </a:stretch>
        </p:blipFill>
        <p:spPr>
          <a:xfrm>
            <a:off x="-472884" y="5108439"/>
            <a:ext cx="3239319" cy="3072062"/>
          </a:xfrm>
          <a:prstGeom prst="rect">
            <a:avLst/>
          </a:prstGeom>
        </p:spPr>
      </p:pic>
    </p:spTree>
    <p:extLst>
      <p:ext uri="{BB962C8B-B14F-4D97-AF65-F5344CB8AC3E}">
        <p14:creationId xmlns:p14="http://schemas.microsoft.com/office/powerpoint/2010/main" val="251307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4F7734-C68B-F747-9589-1682EBFD5438}"/>
              </a:ext>
            </a:extLst>
          </p:cNvPr>
          <p:cNvSpPr>
            <a:spLocks noGrp="1"/>
          </p:cNvSpPr>
          <p:nvPr>
            <p:ph type="title"/>
          </p:nvPr>
        </p:nvSpPr>
        <p:spPr>
          <a:xfrm>
            <a:off x="1341120" y="266568"/>
            <a:ext cx="7699960" cy="821551"/>
          </a:xfrm>
        </p:spPr>
        <p:txBody>
          <a:bodyPr>
            <a:normAutofit/>
          </a:bodyPr>
          <a:lstStyle/>
          <a:p>
            <a:pPr algn="l"/>
            <a:r>
              <a:rPr lang="en-US" sz="4200" b="1">
                <a:latin typeface="Aptos Narrow" panose="020B0004020202020204" pitchFamily="34" charset="0"/>
              </a:rPr>
              <a:t>Lead Poisoning Impact</a:t>
            </a:r>
          </a:p>
        </p:txBody>
      </p:sp>
      <p:sp>
        <p:nvSpPr>
          <p:cNvPr id="12" name="Content Placeholder 4">
            <a:extLst>
              <a:ext uri="{FF2B5EF4-FFF2-40B4-BE49-F238E27FC236}">
                <a16:creationId xmlns:a16="http://schemas.microsoft.com/office/drawing/2014/main" id="{59BCBC10-4C31-4EA2-BEFD-3A3E701894B6}"/>
              </a:ext>
            </a:extLst>
          </p:cNvPr>
          <p:cNvSpPr txBox="1">
            <a:spLocks/>
          </p:cNvSpPr>
          <p:nvPr/>
        </p:nvSpPr>
        <p:spPr>
          <a:xfrm>
            <a:off x="1231576" y="4491473"/>
            <a:ext cx="5640564" cy="38580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sz="1800">
              <a:solidFill>
                <a:srgbClr val="000000"/>
              </a:solidFill>
              <a:latin typeface="AAAAA C+ Campton"/>
            </a:endParaRPr>
          </a:p>
        </p:txBody>
      </p:sp>
      <p:sp>
        <p:nvSpPr>
          <p:cNvPr id="3" name="TextBox 2">
            <a:extLst>
              <a:ext uri="{FF2B5EF4-FFF2-40B4-BE49-F238E27FC236}">
                <a16:creationId xmlns:a16="http://schemas.microsoft.com/office/drawing/2014/main" id="{7757E82F-6EBB-43B2-7713-2B834FE9FCE7}"/>
              </a:ext>
            </a:extLst>
          </p:cNvPr>
          <p:cNvSpPr txBox="1"/>
          <p:nvPr/>
        </p:nvSpPr>
        <p:spPr>
          <a:xfrm>
            <a:off x="1356360" y="1230406"/>
            <a:ext cx="6004560" cy="4824398"/>
          </a:xfrm>
          <a:prstGeom prst="rect">
            <a:avLst/>
          </a:prstGeom>
          <a:noFill/>
        </p:spPr>
        <p:txBody>
          <a:bodyPr wrap="square" rtlCol="0">
            <a:spAutoFit/>
          </a:bodyPr>
          <a:lstStyle/>
          <a:p>
            <a:r>
              <a:rPr lang="en-US" sz="2800" b="1" dirty="0">
                <a:solidFill>
                  <a:srgbClr val="E05B20"/>
                </a:solidFill>
                <a:latin typeface="Aptos Narrow" panose="020B0004020202020204" pitchFamily="34" charset="0"/>
              </a:rPr>
              <a:t>At risk:</a:t>
            </a:r>
          </a:p>
          <a:p>
            <a:pPr marL="457200" indent="-457200">
              <a:buFont typeface="Wingdings" panose="05000000000000000000" pitchFamily="2" charset="2"/>
              <a:buChar char="§"/>
            </a:pPr>
            <a:r>
              <a:rPr lang="en-US" sz="2800" dirty="0">
                <a:latin typeface="Aptos Narrow" panose="020B0004020202020204" pitchFamily="34" charset="0"/>
              </a:rPr>
              <a:t>Families in older housing (majority of homes in Delco are older)</a:t>
            </a:r>
          </a:p>
          <a:p>
            <a:pPr marL="457200" indent="-457200">
              <a:buFont typeface="Wingdings" panose="05000000000000000000" pitchFamily="2" charset="2"/>
              <a:buChar char="§"/>
            </a:pPr>
            <a:r>
              <a:rPr lang="en-US" sz="2800">
                <a:latin typeface="Aptos Narrow" panose="020B0004020202020204" pitchFamily="34" charset="0"/>
              </a:rPr>
              <a:t>Lower </a:t>
            </a:r>
            <a:r>
              <a:rPr lang="en-US" sz="2800" dirty="0">
                <a:latin typeface="Aptos Narrow" panose="020B0004020202020204" pitchFamily="34" charset="0"/>
              </a:rPr>
              <a:t>income, immigrant, Black and Hispanic communities </a:t>
            </a:r>
          </a:p>
          <a:p>
            <a:endParaRPr lang="en-US" sz="2800" dirty="0">
              <a:latin typeface="Aptos Narrow" panose="020B0004020202020204" pitchFamily="34" charset="0"/>
            </a:endParaRPr>
          </a:p>
          <a:p>
            <a:r>
              <a:rPr lang="en-US" sz="2750" b="1" dirty="0">
                <a:solidFill>
                  <a:srgbClr val="E05B20"/>
                </a:solidFill>
                <a:latin typeface="Aptos Narrow" panose="020B0004020202020204" pitchFamily="34" charset="0"/>
              </a:rPr>
              <a:t>Children with lead poisoning may have:</a:t>
            </a:r>
          </a:p>
          <a:p>
            <a:pPr marL="457200" indent="-457200">
              <a:buFont typeface="Wingdings" panose="05000000000000000000" pitchFamily="2" charset="2"/>
              <a:buChar char="§"/>
            </a:pPr>
            <a:r>
              <a:rPr lang="en-US" sz="2800" dirty="0">
                <a:latin typeface="Aptos Narrow" panose="020B0004020202020204" pitchFamily="34" charset="0"/>
              </a:rPr>
              <a:t>Slowed brain development</a:t>
            </a:r>
          </a:p>
          <a:p>
            <a:pPr marL="457200" indent="-457200">
              <a:buFont typeface="Wingdings" panose="05000000000000000000" pitchFamily="2" charset="2"/>
              <a:buChar char="§"/>
            </a:pPr>
            <a:r>
              <a:rPr lang="en-US" sz="2800" dirty="0">
                <a:latin typeface="Aptos Narrow" panose="020B0004020202020204" pitchFamily="34" charset="0"/>
              </a:rPr>
              <a:t>Lower IQ</a:t>
            </a:r>
          </a:p>
          <a:p>
            <a:pPr marL="457200" indent="-457200">
              <a:buFont typeface="Wingdings" panose="05000000000000000000" pitchFamily="2" charset="2"/>
              <a:buChar char="§"/>
            </a:pPr>
            <a:r>
              <a:rPr lang="en-US" sz="2800" dirty="0">
                <a:latin typeface="Aptos Narrow" panose="020B0004020202020204" pitchFamily="34" charset="0"/>
              </a:rPr>
              <a:t>Reduced attention-span</a:t>
            </a:r>
          </a:p>
          <a:p>
            <a:pPr marL="457200" indent="-457200">
              <a:buFont typeface="Wingdings" panose="05000000000000000000" pitchFamily="2" charset="2"/>
              <a:buChar char="§"/>
            </a:pPr>
            <a:r>
              <a:rPr lang="en-US" sz="2800" dirty="0">
                <a:latin typeface="Aptos Narrow" panose="020B0004020202020204" pitchFamily="34" charset="0"/>
              </a:rPr>
              <a:t>Hearing and speech problems</a:t>
            </a:r>
          </a:p>
        </p:txBody>
      </p:sp>
      <p:pic>
        <p:nvPicPr>
          <p:cNvPr id="7" name="Picture 6">
            <a:extLst>
              <a:ext uri="{FF2B5EF4-FFF2-40B4-BE49-F238E27FC236}">
                <a16:creationId xmlns:a16="http://schemas.microsoft.com/office/drawing/2014/main" id="{7E6355C0-A1CC-867D-01EE-BAF026093911}"/>
              </a:ext>
            </a:extLst>
          </p:cNvPr>
          <p:cNvPicPr>
            <a:picLocks noChangeAspect="1"/>
          </p:cNvPicPr>
          <p:nvPr/>
        </p:nvPicPr>
        <p:blipFill>
          <a:blip r:embed="rId3"/>
          <a:stretch>
            <a:fillRect/>
          </a:stretch>
        </p:blipFill>
        <p:spPr>
          <a:xfrm>
            <a:off x="7821028" y="234484"/>
            <a:ext cx="4110594" cy="6324864"/>
          </a:xfrm>
          <a:prstGeom prst="rect">
            <a:avLst/>
          </a:prstGeom>
          <a:ln>
            <a:solidFill>
              <a:srgbClr val="E7E1DA"/>
            </a:solidFill>
          </a:ln>
        </p:spPr>
      </p:pic>
    </p:spTree>
    <p:extLst>
      <p:ext uri="{BB962C8B-B14F-4D97-AF65-F5344CB8AC3E}">
        <p14:creationId xmlns:p14="http://schemas.microsoft.com/office/powerpoint/2010/main" val="2909860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A0C6AFC-EAD7-C446-AF42-D95AF2B50C7E}"/>
              </a:ext>
            </a:extLst>
          </p:cNvPr>
          <p:cNvSpPr>
            <a:spLocks noGrp="1"/>
          </p:cNvSpPr>
          <p:nvPr>
            <p:ph type="body" idx="1"/>
          </p:nvPr>
        </p:nvSpPr>
        <p:spPr>
          <a:xfrm>
            <a:off x="1034651" y="1246337"/>
            <a:ext cx="4604149" cy="4758223"/>
          </a:xfrm>
        </p:spPr>
        <p:txBody>
          <a:bodyPr>
            <a:noAutofit/>
          </a:bodyPr>
          <a:lstStyle/>
          <a:p>
            <a:pPr marL="342900" algn="l">
              <a:lnSpc>
                <a:spcPct val="107000"/>
              </a:lnSpc>
              <a:spcBef>
                <a:spcPts val="0"/>
              </a:spcBef>
            </a:pPr>
            <a:r>
              <a:rPr lang="en-US" sz="2800" b="1" dirty="0">
                <a:solidFill>
                  <a:srgbClr val="E05B20"/>
                </a:solidFill>
                <a:effectLst/>
                <a:latin typeface="Aptos Narrow" panose="020B0004020202020204" pitchFamily="34" charset="0"/>
                <a:ea typeface="Calibri" panose="020F0502020204030204" pitchFamily="34" charset="0"/>
                <a:cs typeface="Arial" panose="020B0604020202020204" pitchFamily="34" charset="0"/>
              </a:rPr>
              <a:t>County</a:t>
            </a:r>
            <a:r>
              <a:rPr lang="en-US" sz="2800" b="1" dirty="0">
                <a:solidFill>
                  <a:srgbClr val="E05B20"/>
                </a:solidFill>
                <a:latin typeface="Aptos Narrow" panose="020B0004020202020204" pitchFamily="34" charset="0"/>
                <a:ea typeface="Calibri" panose="020F0502020204030204" pitchFamily="34" charset="0"/>
                <a:cs typeface="Arial" panose="020B0604020202020204" pitchFamily="34" charset="0"/>
              </a:rPr>
              <a:t>-wide</a:t>
            </a:r>
            <a:r>
              <a:rPr lang="en-US" sz="2800" dirty="0">
                <a:solidFill>
                  <a:srgbClr val="E05B20"/>
                </a:solidFill>
                <a:latin typeface="Aptos Narrow" panose="020B0004020202020204" pitchFamily="34" charset="0"/>
                <a:ea typeface="Calibri" panose="020F0502020204030204" pitchFamily="34" charset="0"/>
                <a:cs typeface="Arial" panose="020B0604020202020204" pitchFamily="34" charset="0"/>
              </a:rPr>
              <a:t>: </a:t>
            </a:r>
            <a:r>
              <a:rPr lang="en-US" sz="2600" dirty="0">
                <a:effectLst/>
                <a:latin typeface="Aptos Narrow" panose="020B0004020202020204" pitchFamily="34" charset="0"/>
                <a:ea typeface="Calibri" panose="020F0502020204030204" pitchFamily="34" charset="0"/>
                <a:cs typeface="Arial" panose="020B0604020202020204" pitchFamily="34" charset="0"/>
              </a:rPr>
              <a:t>307 out of 9,438 tested children (~3.3%) </a:t>
            </a:r>
            <a:r>
              <a:rPr lang="en-US" sz="2800" dirty="0">
                <a:effectLst/>
                <a:latin typeface="Aptos Narrow" panose="020B0004020202020204" pitchFamily="34" charset="0"/>
                <a:ea typeface="Calibri" panose="020F0502020204030204" pitchFamily="34" charset="0"/>
                <a:cs typeface="Arial" panose="020B0604020202020204" pitchFamily="34" charset="0"/>
              </a:rPr>
              <a:t>	</a:t>
            </a:r>
            <a:endParaRPr lang="en-US" sz="2800" b="1" dirty="0">
              <a:highlight>
                <a:srgbClr val="FFFF00"/>
              </a:highlight>
              <a:latin typeface="Aptos Narrow" panose="020B0004020202020204" pitchFamily="34" charset="0"/>
              <a:cs typeface="Arial" panose="020B0604020202020204" pitchFamily="34" charset="0"/>
            </a:endParaRPr>
          </a:p>
          <a:p>
            <a:pPr marL="342900" algn="l">
              <a:lnSpc>
                <a:spcPct val="107000"/>
              </a:lnSpc>
              <a:spcBef>
                <a:spcPts val="0"/>
              </a:spcBef>
            </a:pPr>
            <a:r>
              <a:rPr lang="en-US" sz="2800" b="1" dirty="0">
                <a:solidFill>
                  <a:srgbClr val="E05B20"/>
                </a:solidFill>
                <a:latin typeface="Aptos Narrow" panose="020B0004020202020204" pitchFamily="34" charset="0"/>
                <a:cs typeface="Arial" panose="020B0604020202020204" pitchFamily="34" charset="0"/>
              </a:rPr>
              <a:t>City of Chester: </a:t>
            </a:r>
            <a:r>
              <a:rPr lang="en-US" sz="2600" dirty="0">
                <a:latin typeface="Aptos Narrow" panose="020B0004020202020204" pitchFamily="34" charset="0"/>
                <a:cs typeface="Arial" panose="020B0604020202020204" pitchFamily="34" charset="0"/>
              </a:rPr>
              <a:t>33 out of 819 tested children (~4.3%)</a:t>
            </a:r>
          </a:p>
          <a:p>
            <a:pPr lvl="1">
              <a:lnSpc>
                <a:spcPct val="107000"/>
              </a:lnSpc>
              <a:spcBef>
                <a:spcPts val="0"/>
              </a:spcBef>
            </a:pPr>
            <a:endParaRPr lang="en-US" sz="1800" dirty="0">
              <a:solidFill>
                <a:srgbClr val="000000"/>
              </a:solidFill>
              <a:latin typeface="Aptos" panose="020B0004020202020204" pitchFamily="34" charset="0"/>
              <a:ea typeface="Gulim" panose="020B0600000101010101" pitchFamily="34" charset="-127"/>
              <a:cs typeface="Gulim" panose="020B0600000101010101" pitchFamily="34" charset="-127"/>
            </a:endParaRPr>
          </a:p>
          <a:p>
            <a:pPr lvl="1">
              <a:lnSpc>
                <a:spcPct val="107000"/>
              </a:lnSpc>
              <a:spcBef>
                <a:spcPts val="0"/>
              </a:spcBef>
            </a:pPr>
            <a:r>
              <a:rPr lang="en-US" sz="1600" dirty="0">
                <a:solidFill>
                  <a:srgbClr val="000000"/>
                </a:solidFill>
                <a:effectLst/>
                <a:latin typeface="Aptos Narrow" panose="020B0004020202020204" pitchFamily="34" charset="0"/>
                <a:ea typeface="Gulim" panose="020B0600000101010101" pitchFamily="34" charset="-127"/>
                <a:cs typeface="Gulim" panose="020B0600000101010101" pitchFamily="34" charset="-127"/>
              </a:rPr>
              <a:t>*An elevated blood lead level is defined as one venous blood test ≥ 3.5 </a:t>
            </a:r>
            <a:r>
              <a:rPr lang="en-US" sz="1600" dirty="0" err="1">
                <a:solidFill>
                  <a:srgbClr val="000000"/>
                </a:solidFill>
                <a:effectLst/>
                <a:latin typeface="Aptos Narrow" panose="020B0004020202020204" pitchFamily="34" charset="0"/>
                <a:ea typeface="Gulim" panose="020B0600000101010101" pitchFamily="34" charset="-127"/>
                <a:cs typeface="Gulim" panose="020B0600000101010101" pitchFamily="34" charset="-127"/>
              </a:rPr>
              <a:t>μg</a:t>
            </a:r>
            <a:r>
              <a:rPr lang="en-US" sz="1600" dirty="0">
                <a:solidFill>
                  <a:srgbClr val="000000"/>
                </a:solidFill>
                <a:effectLst/>
                <a:latin typeface="Aptos Narrow" panose="020B0004020202020204" pitchFamily="34" charset="0"/>
                <a:ea typeface="Gulim" panose="020B0600000101010101" pitchFamily="34" charset="-127"/>
                <a:cs typeface="Gulim" panose="020B0600000101010101" pitchFamily="34" charset="-127"/>
              </a:rPr>
              <a:t>/dL, or two capillary tests ≥ 3.5 </a:t>
            </a:r>
            <a:r>
              <a:rPr lang="en-US" sz="1600" dirty="0" err="1">
                <a:solidFill>
                  <a:srgbClr val="000000"/>
                </a:solidFill>
                <a:effectLst/>
                <a:latin typeface="Aptos Narrow" panose="020B0004020202020204" pitchFamily="34" charset="0"/>
                <a:ea typeface="Gulim" panose="020B0600000101010101" pitchFamily="34" charset="-127"/>
                <a:cs typeface="Gulim" panose="020B0600000101010101" pitchFamily="34" charset="-127"/>
              </a:rPr>
              <a:t>μg</a:t>
            </a:r>
            <a:r>
              <a:rPr lang="en-US" sz="1600" dirty="0">
                <a:solidFill>
                  <a:srgbClr val="000000"/>
                </a:solidFill>
                <a:effectLst/>
                <a:latin typeface="Aptos Narrow" panose="020B0004020202020204" pitchFamily="34" charset="0"/>
                <a:ea typeface="Gulim" panose="020B0600000101010101" pitchFamily="34" charset="-127"/>
                <a:cs typeface="Gulim" panose="020B0600000101010101" pitchFamily="34" charset="-127"/>
              </a:rPr>
              <a:t>/dL within 12 weeks of each other</a:t>
            </a:r>
          </a:p>
          <a:p>
            <a:pPr lvl="1">
              <a:lnSpc>
                <a:spcPct val="107000"/>
              </a:lnSpc>
              <a:spcBef>
                <a:spcPts val="0"/>
              </a:spcBef>
            </a:pPr>
            <a:endParaRPr lang="en-US" sz="1600" dirty="0">
              <a:solidFill>
                <a:srgbClr val="000000"/>
              </a:solidFill>
              <a:latin typeface="Aptos Narrow" panose="020B0004020202020204" pitchFamily="34" charset="0"/>
              <a:ea typeface="Gulim" panose="020B0600000101010101" pitchFamily="34" charset="-127"/>
              <a:cs typeface="Gulim" panose="020B0600000101010101" pitchFamily="34" charset="-127"/>
            </a:endParaRPr>
          </a:p>
          <a:p>
            <a:pPr lvl="1">
              <a:lnSpc>
                <a:spcPct val="107000"/>
              </a:lnSpc>
              <a:spcBef>
                <a:spcPts val="0"/>
              </a:spcBef>
            </a:pPr>
            <a:r>
              <a:rPr lang="en-US" sz="1600" dirty="0">
                <a:solidFill>
                  <a:srgbClr val="000000"/>
                </a:solidFill>
                <a:latin typeface="Aptos Narrow" panose="020B0004020202020204" pitchFamily="34" charset="0"/>
                <a:ea typeface="Gulim" panose="020B0600000101010101" pitchFamily="34" charset="-127"/>
                <a:cs typeface="Gulim" panose="020B0600000101010101" pitchFamily="34" charset="-127"/>
              </a:rPr>
              <a:t>** Estimated percentages; test results for children 0-15 years of age are reportable; population estimates from the US Census are for 0-14 years of age</a:t>
            </a:r>
            <a:r>
              <a:rPr lang="en-US" sz="1600" b="1" dirty="0"/>
              <a:t>			</a:t>
            </a:r>
            <a:endParaRPr lang="en-US" sz="1600" dirty="0"/>
          </a:p>
        </p:txBody>
      </p:sp>
      <p:pic>
        <p:nvPicPr>
          <p:cNvPr id="6" name="Picture 5">
            <a:extLst>
              <a:ext uri="{FF2B5EF4-FFF2-40B4-BE49-F238E27FC236}">
                <a16:creationId xmlns:a16="http://schemas.microsoft.com/office/drawing/2014/main" id="{CB68F28F-D3F4-4617-8872-66ABBA014592}"/>
              </a:ext>
            </a:extLst>
          </p:cNvPr>
          <p:cNvPicPr>
            <a:picLocks noChangeAspect="1"/>
          </p:cNvPicPr>
          <p:nvPr/>
        </p:nvPicPr>
        <p:blipFill>
          <a:blip r:embed="rId3"/>
          <a:stretch>
            <a:fillRect/>
          </a:stretch>
        </p:blipFill>
        <p:spPr>
          <a:xfrm>
            <a:off x="9452976" y="5742322"/>
            <a:ext cx="2391052" cy="1195526"/>
          </a:xfrm>
          <a:prstGeom prst="rect">
            <a:avLst/>
          </a:prstGeom>
        </p:spPr>
      </p:pic>
      <p:sp>
        <p:nvSpPr>
          <p:cNvPr id="8" name="Content Placeholder 2">
            <a:extLst>
              <a:ext uri="{FF2B5EF4-FFF2-40B4-BE49-F238E27FC236}">
                <a16:creationId xmlns:a16="http://schemas.microsoft.com/office/drawing/2014/main" id="{D800FFE8-FF7C-46E1-BD06-E193AD27A874}"/>
              </a:ext>
            </a:extLst>
          </p:cNvPr>
          <p:cNvSpPr txBox="1">
            <a:spLocks/>
          </p:cNvSpPr>
          <p:nvPr/>
        </p:nvSpPr>
        <p:spPr>
          <a:xfrm>
            <a:off x="1557624" y="1825625"/>
            <a:ext cx="4425733" cy="43068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sz="1800">
              <a:latin typeface="Times New Roman" panose="02020603050405020304" pitchFamily="18" charset="0"/>
              <a:ea typeface="Calibri" panose="020F0502020204030204" pitchFamily="34" charset="0"/>
            </a:endParaRPr>
          </a:p>
        </p:txBody>
      </p:sp>
      <p:sp>
        <p:nvSpPr>
          <p:cNvPr id="9" name="Title 3">
            <a:extLst>
              <a:ext uri="{FF2B5EF4-FFF2-40B4-BE49-F238E27FC236}">
                <a16:creationId xmlns:a16="http://schemas.microsoft.com/office/drawing/2014/main" id="{B7F37458-3E2B-4F6B-9F63-9CE998B33ACF}"/>
              </a:ext>
            </a:extLst>
          </p:cNvPr>
          <p:cNvSpPr txBox="1">
            <a:spLocks/>
          </p:cNvSpPr>
          <p:nvPr/>
        </p:nvSpPr>
        <p:spPr>
          <a:xfrm>
            <a:off x="1325880" y="152155"/>
            <a:ext cx="18199108" cy="8966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4400" kern="1200">
                <a:solidFill>
                  <a:srgbClr val="005CB9"/>
                </a:solidFill>
                <a:latin typeface="+mj-lt"/>
                <a:ea typeface="+mj-ea"/>
                <a:cs typeface="+mj-cs"/>
              </a:defRPr>
            </a:lvl1pPr>
          </a:lstStyle>
          <a:p>
            <a:pPr algn="l"/>
            <a:r>
              <a:rPr lang="en-US" sz="4200" b="1">
                <a:latin typeface="Aptos Narrow" panose="020B0004020202020204" pitchFamily="34" charset="0"/>
              </a:rPr>
              <a:t>Child Lead Poisoning in Delco</a:t>
            </a:r>
          </a:p>
        </p:txBody>
      </p:sp>
      <p:pic>
        <p:nvPicPr>
          <p:cNvPr id="4" name="Picture 3" descr="A map of the united states&#10;&#10;AI-generated content may be incorrect.">
            <a:extLst>
              <a:ext uri="{FF2B5EF4-FFF2-40B4-BE49-F238E27FC236}">
                <a16:creationId xmlns:a16="http://schemas.microsoft.com/office/drawing/2014/main" id="{A2E55F67-A242-84A6-8A4E-94EF02DF931A}"/>
              </a:ext>
            </a:extLst>
          </p:cNvPr>
          <p:cNvPicPr>
            <a:picLocks noChangeAspect="1"/>
          </p:cNvPicPr>
          <p:nvPr/>
        </p:nvPicPr>
        <p:blipFill>
          <a:blip r:embed="rId4"/>
          <a:stretch>
            <a:fillRect/>
          </a:stretch>
        </p:blipFill>
        <p:spPr>
          <a:xfrm>
            <a:off x="6015161" y="1231044"/>
            <a:ext cx="5943600" cy="4591050"/>
          </a:xfrm>
          <a:prstGeom prst="rect">
            <a:avLst/>
          </a:prstGeom>
        </p:spPr>
      </p:pic>
      <p:sp>
        <p:nvSpPr>
          <p:cNvPr id="7" name="TextBox 6">
            <a:extLst>
              <a:ext uri="{FF2B5EF4-FFF2-40B4-BE49-F238E27FC236}">
                <a16:creationId xmlns:a16="http://schemas.microsoft.com/office/drawing/2014/main" id="{96F8364E-185B-715E-E89A-89961C7D297D}"/>
              </a:ext>
            </a:extLst>
          </p:cNvPr>
          <p:cNvSpPr txBox="1"/>
          <p:nvPr/>
        </p:nvSpPr>
        <p:spPr>
          <a:xfrm>
            <a:off x="1386840" y="6371216"/>
            <a:ext cx="5120640" cy="646331"/>
          </a:xfrm>
          <a:prstGeom prst="rect">
            <a:avLst/>
          </a:prstGeom>
          <a:noFill/>
        </p:spPr>
        <p:txBody>
          <a:bodyPr wrap="square" rtlCol="0">
            <a:spAutoFit/>
          </a:bodyPr>
          <a:lstStyle/>
          <a:p>
            <a:r>
              <a:rPr lang="en-US" sz="1800" i="1">
                <a:solidFill>
                  <a:srgbClr val="000000"/>
                </a:solidFill>
                <a:latin typeface="Aptos Narrow" panose="020B0004020202020204" pitchFamily="34" charset="0"/>
                <a:ea typeface="Gulim" panose="020B0600000101010101" pitchFamily="34" charset="-127"/>
                <a:cs typeface="Gulim" panose="020B0600000101010101" pitchFamily="34" charset="-127"/>
              </a:rPr>
              <a:t>Source: Delaware County Child Lead Report, 2022</a:t>
            </a:r>
          </a:p>
          <a:p>
            <a:endParaRPr lang="en-US"/>
          </a:p>
        </p:txBody>
      </p:sp>
    </p:spTree>
    <p:extLst>
      <p:ext uri="{BB962C8B-B14F-4D97-AF65-F5344CB8AC3E}">
        <p14:creationId xmlns:p14="http://schemas.microsoft.com/office/powerpoint/2010/main" val="4106603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46B10-1C02-F7E2-79D9-2FD8BE1D97C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59E1F-5FC1-E42D-C2DB-82F8F676723A}"/>
              </a:ext>
            </a:extLst>
          </p:cNvPr>
          <p:cNvSpPr>
            <a:spLocks noGrp="1"/>
          </p:cNvSpPr>
          <p:nvPr>
            <p:ph type="title"/>
          </p:nvPr>
        </p:nvSpPr>
        <p:spPr>
          <a:xfrm>
            <a:off x="1359504" y="213530"/>
            <a:ext cx="10204688" cy="1154930"/>
          </a:xfrm>
        </p:spPr>
        <p:txBody>
          <a:bodyPr>
            <a:normAutofit/>
          </a:bodyPr>
          <a:lstStyle/>
          <a:p>
            <a:r>
              <a:rPr lang="en-US" sz="4200" b="1">
                <a:latin typeface="Aptos Narrow"/>
              </a:rPr>
              <a:t>Now what? Get tested!</a:t>
            </a:r>
            <a:endParaRPr lang="en-US" sz="4200" b="1">
              <a:latin typeface="Aptos Narrow" panose="020B0004020202020204" pitchFamily="34" charset="0"/>
            </a:endParaRPr>
          </a:p>
        </p:txBody>
      </p:sp>
      <p:sp>
        <p:nvSpPr>
          <p:cNvPr id="2" name="TextBox 1">
            <a:extLst>
              <a:ext uri="{FF2B5EF4-FFF2-40B4-BE49-F238E27FC236}">
                <a16:creationId xmlns:a16="http://schemas.microsoft.com/office/drawing/2014/main" id="{9755AB1D-5D1F-ED6F-0004-CBC61628E50A}"/>
              </a:ext>
            </a:extLst>
          </p:cNvPr>
          <p:cNvSpPr txBox="1"/>
          <p:nvPr/>
        </p:nvSpPr>
        <p:spPr>
          <a:xfrm>
            <a:off x="1359504" y="1234440"/>
            <a:ext cx="10667514" cy="2985433"/>
          </a:xfrm>
          <a:prstGeom prst="rect">
            <a:avLst/>
          </a:prstGeom>
          <a:noFill/>
        </p:spPr>
        <p:txBody>
          <a:bodyPr wrap="square" lIns="91440" tIns="45720" rIns="91440" bIns="45720" rtlCol="0" anchor="t">
            <a:spAutoFit/>
          </a:bodyPr>
          <a:lstStyle/>
          <a:p>
            <a:r>
              <a:rPr lang="en-US" sz="2800" b="1" dirty="0">
                <a:solidFill>
                  <a:srgbClr val="E05B20"/>
                </a:solidFill>
                <a:latin typeface="Aptos Narrow"/>
                <a:ea typeface="+mn-lt"/>
                <a:cs typeface="+mn-lt"/>
              </a:rPr>
              <a:t>Talk to your child's pediatrician or primary care provider to obtain a lead test </a:t>
            </a:r>
            <a:endParaRPr lang="en-US" sz="2800" b="1" dirty="0">
              <a:solidFill>
                <a:srgbClr val="E05B20"/>
              </a:solidFill>
            </a:endParaRPr>
          </a:p>
          <a:p>
            <a:pPr marL="457200" indent="-457200">
              <a:buFont typeface="Wingdings"/>
              <a:buChar char="§"/>
            </a:pPr>
            <a:r>
              <a:rPr lang="en-US" sz="2600" dirty="0">
                <a:latin typeface="Aptos Narrow"/>
                <a:ea typeface="+mn-lt"/>
                <a:cs typeface="+mn-lt"/>
              </a:rPr>
              <a:t>Capillary sample: fastest way but needs a second test within 12 weeks.</a:t>
            </a:r>
            <a:endParaRPr lang="en-US" sz="2600" dirty="0">
              <a:solidFill>
                <a:schemeClr val="bg1">
                  <a:lumMod val="49000"/>
                </a:schemeClr>
              </a:solidFill>
              <a:latin typeface="Aptos Narrow"/>
              <a:cs typeface="Arial" panose="020B0604020202020204"/>
            </a:endParaRPr>
          </a:p>
          <a:p>
            <a:pPr marL="457200" indent="-457200">
              <a:buFont typeface="Wingdings"/>
              <a:buChar char="§"/>
            </a:pPr>
            <a:r>
              <a:rPr lang="en-US" sz="2600" dirty="0">
                <a:latin typeface="Aptos Narrow"/>
                <a:ea typeface="+mn-lt"/>
                <a:cs typeface="+mn-lt"/>
              </a:rPr>
              <a:t>Venous sample: takes blood from the child's vein and must be analyzed at a laboratory</a:t>
            </a:r>
            <a:r>
              <a:rPr lang="en-US" sz="2600" dirty="0">
                <a:solidFill>
                  <a:srgbClr val="000000"/>
                </a:solidFill>
                <a:latin typeface="Aptos Narrow"/>
                <a:ea typeface="+mn-lt"/>
                <a:cs typeface="+mn-lt"/>
              </a:rPr>
              <a:t>. Most accurate.</a:t>
            </a:r>
            <a:endParaRPr lang="en-US" sz="2600" dirty="0">
              <a:solidFill>
                <a:schemeClr val="bg1">
                  <a:lumMod val="49000"/>
                </a:schemeClr>
              </a:solidFill>
              <a:latin typeface="Aptos Narrow"/>
              <a:cs typeface="Arial" panose="020B0604020202020204"/>
            </a:endParaRPr>
          </a:p>
          <a:p>
            <a:pPr marL="457200" indent="-457200">
              <a:buFont typeface="Wingdings"/>
              <a:buChar char="§"/>
            </a:pPr>
            <a:endParaRPr lang="en-US" sz="2600" dirty="0">
              <a:latin typeface="Aptos Narrow" panose="020B0004020202020204" pitchFamily="34" charset="0"/>
              <a:cs typeface="Arial"/>
            </a:endParaRPr>
          </a:p>
          <a:p>
            <a:r>
              <a:rPr lang="en-US" sz="2800" b="1" dirty="0">
                <a:solidFill>
                  <a:srgbClr val="E05B20"/>
                </a:solidFill>
                <a:latin typeface="Aptos Narrow"/>
                <a:cs typeface="Arial"/>
              </a:rPr>
              <a:t>DCHD is distributing capillary testing machines to service providers</a:t>
            </a:r>
            <a:endParaRPr lang="en-US" sz="2800" b="1" dirty="0">
              <a:solidFill>
                <a:srgbClr val="E05B20"/>
              </a:solidFill>
              <a:latin typeface="Aptos Narrow" panose="020B0004020202020204" pitchFamily="34" charset="0"/>
              <a:cs typeface="Arial"/>
            </a:endParaRPr>
          </a:p>
        </p:txBody>
      </p:sp>
      <p:pic>
        <p:nvPicPr>
          <p:cNvPr id="5" name="Picture 4" descr="A group of circles with text&#10;&#10;AI-generated content may be incorrect.">
            <a:extLst>
              <a:ext uri="{FF2B5EF4-FFF2-40B4-BE49-F238E27FC236}">
                <a16:creationId xmlns:a16="http://schemas.microsoft.com/office/drawing/2014/main" id="{7F9C3154-DF45-D1F0-30AC-322AE8EC67CF}"/>
              </a:ext>
            </a:extLst>
          </p:cNvPr>
          <p:cNvPicPr>
            <a:picLocks noChangeAspect="1"/>
          </p:cNvPicPr>
          <p:nvPr/>
        </p:nvPicPr>
        <p:blipFill>
          <a:blip r:embed="rId3"/>
          <a:srcRect l="1652" t="15825"/>
          <a:stretch/>
        </p:blipFill>
        <p:spPr>
          <a:xfrm>
            <a:off x="2037347" y="4260856"/>
            <a:ext cx="6914147" cy="2456606"/>
          </a:xfrm>
          <a:prstGeom prst="rect">
            <a:avLst/>
          </a:prstGeom>
        </p:spPr>
      </p:pic>
    </p:spTree>
    <p:extLst>
      <p:ext uri="{BB962C8B-B14F-4D97-AF65-F5344CB8AC3E}">
        <p14:creationId xmlns:p14="http://schemas.microsoft.com/office/powerpoint/2010/main" val="3088065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5AB38-F92F-457D-B331-570B17937277}"/>
              </a:ext>
            </a:extLst>
          </p:cNvPr>
          <p:cNvSpPr>
            <a:spLocks noGrp="1"/>
          </p:cNvSpPr>
          <p:nvPr>
            <p:ph type="title"/>
          </p:nvPr>
        </p:nvSpPr>
        <p:spPr>
          <a:xfrm>
            <a:off x="1374744" y="202133"/>
            <a:ext cx="10204688" cy="1154930"/>
          </a:xfrm>
        </p:spPr>
        <p:txBody>
          <a:bodyPr>
            <a:normAutofit/>
          </a:bodyPr>
          <a:lstStyle/>
          <a:p>
            <a:r>
              <a:rPr lang="en-US" sz="4200" b="1">
                <a:latin typeface="Aptos Narrow" panose="020B0004020202020204" pitchFamily="34" charset="0"/>
              </a:rPr>
              <a:t>Campaign Channels </a:t>
            </a:r>
          </a:p>
        </p:txBody>
      </p:sp>
      <p:sp>
        <p:nvSpPr>
          <p:cNvPr id="3" name="Content Placeholder 2">
            <a:extLst>
              <a:ext uri="{FF2B5EF4-FFF2-40B4-BE49-F238E27FC236}">
                <a16:creationId xmlns:a16="http://schemas.microsoft.com/office/drawing/2014/main" id="{A00466F0-6B5E-4756-8834-9FF95D2849EE}"/>
              </a:ext>
            </a:extLst>
          </p:cNvPr>
          <p:cNvSpPr>
            <a:spLocks noGrp="1"/>
          </p:cNvSpPr>
          <p:nvPr>
            <p:ph sz="half" idx="1"/>
          </p:nvPr>
        </p:nvSpPr>
        <p:spPr>
          <a:xfrm>
            <a:off x="1359503" y="1353184"/>
            <a:ext cx="5719870" cy="4971102"/>
          </a:xfrm>
        </p:spPr>
        <p:txBody>
          <a:bodyPr>
            <a:normAutofit fontScale="92500" lnSpcReduction="10000"/>
          </a:bodyPr>
          <a:lstStyle/>
          <a:p>
            <a:pPr marL="0" indent="0">
              <a:buNone/>
            </a:pPr>
            <a:r>
              <a:rPr lang="en-US" sz="3000" b="1">
                <a:solidFill>
                  <a:srgbClr val="E05B20"/>
                </a:solidFill>
                <a:latin typeface="Aptos Narrow" panose="020B0004020202020204" pitchFamily="34" charset="0"/>
              </a:rPr>
              <a:t>Website: Leadfree123.org </a:t>
            </a:r>
          </a:p>
          <a:p>
            <a:pPr marL="0" indent="0">
              <a:buNone/>
            </a:pPr>
            <a:r>
              <a:rPr lang="en-US" sz="2800">
                <a:latin typeface="Aptos Narrow" panose="020B0004020202020204" pitchFamily="34" charset="0"/>
              </a:rPr>
              <a:t>Social media:</a:t>
            </a:r>
          </a:p>
          <a:p>
            <a:pPr>
              <a:buFont typeface="Wingdings" panose="05000000000000000000" pitchFamily="2" charset="2"/>
              <a:buChar char="§"/>
            </a:pPr>
            <a:r>
              <a:rPr lang="en-US" sz="2800">
                <a:latin typeface="Aptos Narrow" panose="020B0004020202020204" pitchFamily="34" charset="0"/>
              </a:rPr>
              <a:t>Paid and organic promotion</a:t>
            </a:r>
          </a:p>
          <a:p>
            <a:pPr>
              <a:buFont typeface="Wingdings" panose="05000000000000000000" pitchFamily="2" charset="2"/>
              <a:buChar char="§"/>
            </a:pPr>
            <a:r>
              <a:rPr lang="en-US" sz="2800">
                <a:latin typeface="Aptos Narrow" panose="020B0004020202020204" pitchFamily="34" charset="0"/>
              </a:rPr>
              <a:t>Instagram</a:t>
            </a:r>
          </a:p>
          <a:p>
            <a:pPr>
              <a:buFont typeface="Wingdings" panose="05000000000000000000" pitchFamily="2" charset="2"/>
              <a:buChar char="§"/>
            </a:pPr>
            <a:r>
              <a:rPr lang="en-US" sz="2800">
                <a:latin typeface="Aptos Narrow" panose="020B0004020202020204" pitchFamily="34" charset="0"/>
              </a:rPr>
              <a:t>Facebook</a:t>
            </a:r>
          </a:p>
          <a:p>
            <a:pPr>
              <a:buFont typeface="Wingdings" panose="05000000000000000000" pitchFamily="2" charset="2"/>
              <a:buChar char="§"/>
            </a:pPr>
            <a:r>
              <a:rPr lang="en-US" sz="2800">
                <a:latin typeface="Aptos Narrow" panose="020B0004020202020204" pitchFamily="34" charset="0"/>
              </a:rPr>
              <a:t>YouTube</a:t>
            </a:r>
          </a:p>
          <a:p>
            <a:pPr marL="0" indent="0">
              <a:buNone/>
            </a:pPr>
            <a:r>
              <a:rPr lang="en-US" sz="2800" b="1">
                <a:solidFill>
                  <a:srgbClr val="E05B20"/>
                </a:solidFill>
                <a:latin typeface="Aptos Narrow" panose="020B0004020202020204" pitchFamily="34" charset="0"/>
              </a:rPr>
              <a:t>Clear Channel </a:t>
            </a:r>
          </a:p>
          <a:p>
            <a:pPr>
              <a:buFont typeface="Wingdings" panose="05000000000000000000" pitchFamily="2" charset="2"/>
              <a:buChar char="§"/>
            </a:pPr>
            <a:r>
              <a:rPr lang="en-US" sz="2800">
                <a:latin typeface="Aptos Narrow" panose="020B0004020202020204" pitchFamily="34" charset="0"/>
              </a:rPr>
              <a:t>Billboards </a:t>
            </a:r>
          </a:p>
          <a:p>
            <a:pPr>
              <a:buFont typeface="Wingdings" panose="05000000000000000000" pitchFamily="2" charset="2"/>
              <a:buChar char="§"/>
            </a:pPr>
            <a:r>
              <a:rPr lang="en-US" sz="2800">
                <a:latin typeface="Aptos Narrow" panose="020B0004020202020204" pitchFamily="34" charset="0"/>
              </a:rPr>
              <a:t>Bus shelters</a:t>
            </a:r>
          </a:p>
          <a:p>
            <a:pPr marL="0" indent="0">
              <a:buNone/>
            </a:pPr>
            <a:r>
              <a:rPr lang="en-US" sz="3000" b="1">
                <a:solidFill>
                  <a:srgbClr val="E05B20"/>
                </a:solidFill>
                <a:latin typeface="Aptos Narrow" panose="020B0004020202020204" pitchFamily="34" charset="0"/>
              </a:rPr>
              <a:t>Community partner outreach</a:t>
            </a:r>
          </a:p>
          <a:p>
            <a:pPr marL="0" indent="0">
              <a:buNone/>
            </a:pPr>
            <a:r>
              <a:rPr lang="en-US" sz="3000" b="1">
                <a:solidFill>
                  <a:srgbClr val="E05B20"/>
                </a:solidFill>
                <a:latin typeface="Aptos Narrow" panose="020B0004020202020204" pitchFamily="34" charset="0"/>
              </a:rPr>
              <a:t>Community event outreach</a:t>
            </a:r>
          </a:p>
        </p:txBody>
      </p:sp>
      <p:pic>
        <p:nvPicPr>
          <p:cNvPr id="8" name="Picture 7">
            <a:extLst>
              <a:ext uri="{FF2B5EF4-FFF2-40B4-BE49-F238E27FC236}">
                <a16:creationId xmlns:a16="http://schemas.microsoft.com/office/drawing/2014/main" id="{BFBB1ACA-3212-41E9-8E4F-19B4CD7FF1EA}"/>
              </a:ext>
            </a:extLst>
          </p:cNvPr>
          <p:cNvPicPr>
            <a:picLocks noChangeAspect="1"/>
          </p:cNvPicPr>
          <p:nvPr/>
        </p:nvPicPr>
        <p:blipFill>
          <a:blip r:embed="rId2"/>
          <a:stretch>
            <a:fillRect/>
          </a:stretch>
        </p:blipFill>
        <p:spPr>
          <a:xfrm>
            <a:off x="5938128" y="1258587"/>
            <a:ext cx="5802212" cy="3893068"/>
          </a:xfrm>
          <a:prstGeom prst="rect">
            <a:avLst/>
          </a:prstGeom>
          <a:ln>
            <a:solidFill>
              <a:srgbClr val="E7E1DA"/>
            </a:solidFill>
          </a:ln>
        </p:spPr>
      </p:pic>
    </p:spTree>
    <p:extLst>
      <p:ext uri="{BB962C8B-B14F-4D97-AF65-F5344CB8AC3E}">
        <p14:creationId xmlns:p14="http://schemas.microsoft.com/office/powerpoint/2010/main" val="3051517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3405</TotalTime>
  <Words>1015</Words>
  <Application>Microsoft Office PowerPoint</Application>
  <PresentationFormat>Widescreen</PresentationFormat>
  <Paragraphs>123</Paragraphs>
  <Slides>16</Slides>
  <Notes>9</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Lead Free in 1-2-3 Is Lead Lurking In Your Home?</vt:lpstr>
      <vt:lpstr>Lead Free in 1-2-3  Campaign Objective </vt:lpstr>
      <vt:lpstr>Target Audience</vt:lpstr>
      <vt:lpstr>Key Messages</vt:lpstr>
      <vt:lpstr>Key Messages</vt:lpstr>
      <vt:lpstr>Lead Poisoning Impact</vt:lpstr>
      <vt:lpstr>PowerPoint Presentation</vt:lpstr>
      <vt:lpstr>Now what? Get tested!</vt:lpstr>
      <vt:lpstr>Campaign Channels </vt:lpstr>
      <vt:lpstr>Campaign Creative Assets </vt:lpstr>
      <vt:lpstr>Campaign Videos </vt:lpstr>
      <vt:lpstr>Campaign Timeline </vt:lpstr>
      <vt:lpstr>DCHD in Action</vt:lpstr>
      <vt:lpstr>DCHD in Action</vt:lpstr>
      <vt:lpstr>Help is Available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Shannon Perry</dc:creator>
  <cp:lastModifiedBy>Speer, Robert</cp:lastModifiedBy>
  <cp:revision>35</cp:revision>
  <dcterms:created xsi:type="dcterms:W3CDTF">2021-12-20T20:16:37Z</dcterms:created>
  <dcterms:modified xsi:type="dcterms:W3CDTF">2025-03-31T15:14:11Z</dcterms:modified>
</cp:coreProperties>
</file>