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69" r:id="rId3"/>
    <p:sldId id="262" r:id="rId4"/>
    <p:sldId id="263" r:id="rId5"/>
    <p:sldId id="264" r:id="rId6"/>
    <p:sldId id="265" r:id="rId7"/>
    <p:sldId id="267" r:id="rId8"/>
    <p:sldId id="266" r:id="rId9"/>
    <p:sldId id="268" r:id="rId1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CFC"/>
    <a:srgbClr val="005CB9"/>
    <a:srgbClr val="001B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58"/>
    <p:restoredTop sz="87551" autoAdjust="0"/>
  </p:normalViewPr>
  <p:slideViewPr>
    <p:cSldViewPr snapToGrid="0" snapToObjects="1">
      <p:cViewPr varScale="1">
        <p:scale>
          <a:sx n="57" d="100"/>
          <a:sy n="57" d="100"/>
        </p:scale>
        <p:origin x="1182" y="72"/>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ullan, Victor" userId="4f4f2bdb-1635-459a-a4a6-629139e293e6" providerId="ADAL" clId="{41D28D51-4398-4392-9017-8B5E065BAF18}"/>
    <pc:docChg chg="delSld">
      <pc:chgData name="Rullan, Victor" userId="4f4f2bdb-1635-459a-a4a6-629139e293e6" providerId="ADAL" clId="{41D28D51-4398-4392-9017-8B5E065BAF18}" dt="2025-01-22T19:39:01.064" v="0" actId="47"/>
      <pc:docMkLst>
        <pc:docMk/>
      </pc:docMkLst>
      <pc:sldChg chg="del">
        <pc:chgData name="Rullan, Victor" userId="4f4f2bdb-1635-459a-a4a6-629139e293e6" providerId="ADAL" clId="{41D28D51-4398-4392-9017-8B5E065BAF18}" dt="2025-01-22T19:39:01.064" v="0" actId="47"/>
        <pc:sldMkLst>
          <pc:docMk/>
          <pc:sldMk cId="112370548" sldId="26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9359837D-F59D-4B49-9324-90CB34EA9600}" type="datetimeFigureOut">
              <a:rPr lang="en-US" smtClean="0"/>
              <a:t>1/22/2025</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8D776D2-88F9-CB4F-9141-FD71D30E5A37}" type="slidenum">
              <a:rPr lang="en-US" smtClean="0"/>
              <a:t>‹#›</a:t>
            </a:fld>
            <a:endParaRPr lang="en-US" dirty="0"/>
          </a:p>
        </p:txBody>
      </p:sp>
    </p:spTree>
    <p:extLst>
      <p:ext uri="{BB962C8B-B14F-4D97-AF65-F5344CB8AC3E}">
        <p14:creationId xmlns:p14="http://schemas.microsoft.com/office/powerpoint/2010/main" val="1455794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8D776D2-88F9-CB4F-9141-FD71D30E5A37}" type="slidenum">
              <a:rPr lang="en-US" smtClean="0"/>
              <a:t>1</a:t>
            </a:fld>
            <a:endParaRPr lang="en-US" dirty="0"/>
          </a:p>
        </p:txBody>
      </p:sp>
    </p:spTree>
    <p:extLst>
      <p:ext uri="{BB962C8B-B14F-4D97-AF65-F5344CB8AC3E}">
        <p14:creationId xmlns:p14="http://schemas.microsoft.com/office/powerpoint/2010/main" val="2993727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8D776D2-88F9-CB4F-9141-FD71D30E5A37}" type="slidenum">
              <a:rPr lang="en-US" smtClean="0"/>
              <a:t>2</a:t>
            </a:fld>
            <a:endParaRPr lang="en-US" dirty="0"/>
          </a:p>
        </p:txBody>
      </p:sp>
    </p:spTree>
    <p:extLst>
      <p:ext uri="{BB962C8B-B14F-4D97-AF65-F5344CB8AC3E}">
        <p14:creationId xmlns:p14="http://schemas.microsoft.com/office/powerpoint/2010/main" val="25010376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8D776D2-88F9-CB4F-9141-FD71D30E5A37}" type="slidenum">
              <a:rPr lang="en-US" smtClean="0"/>
              <a:t>3</a:t>
            </a:fld>
            <a:endParaRPr lang="en-US" dirty="0"/>
          </a:p>
        </p:txBody>
      </p:sp>
    </p:spTree>
    <p:extLst>
      <p:ext uri="{BB962C8B-B14F-4D97-AF65-F5344CB8AC3E}">
        <p14:creationId xmlns:p14="http://schemas.microsoft.com/office/powerpoint/2010/main" val="3530531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8D776D2-88F9-CB4F-9141-FD71D30E5A37}" type="slidenum">
              <a:rPr lang="en-US" smtClean="0"/>
              <a:t>5</a:t>
            </a:fld>
            <a:endParaRPr lang="en-US" dirty="0"/>
          </a:p>
        </p:txBody>
      </p:sp>
    </p:spTree>
    <p:extLst>
      <p:ext uri="{BB962C8B-B14F-4D97-AF65-F5344CB8AC3E}">
        <p14:creationId xmlns:p14="http://schemas.microsoft.com/office/powerpoint/2010/main" val="205572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Perinatal Periods of Risk (PPOR) approach was developed during 2000-2004 by CityMatCH and its’ member health departments with support and involvement of the Centers for Disease Control and Prevention and the March of Dimes. It was adapted for U.S. cities from an approach used by the World Health Organization </a:t>
            </a:r>
          </a:p>
          <a:p>
            <a:r>
              <a:rPr lang="en-US" dirty="0"/>
              <a:t>- CityMatCH https://www.citymatch.org/perinatal-periods-of-risk-ppor/ </a:t>
            </a:r>
          </a:p>
        </p:txBody>
      </p:sp>
      <p:sp>
        <p:nvSpPr>
          <p:cNvPr id="4" name="Slide Number Placeholder 3"/>
          <p:cNvSpPr>
            <a:spLocks noGrp="1"/>
          </p:cNvSpPr>
          <p:nvPr>
            <p:ph type="sldNum" sz="quarter" idx="5"/>
          </p:nvPr>
        </p:nvSpPr>
        <p:spPr/>
        <p:txBody>
          <a:bodyPr/>
          <a:lstStyle/>
          <a:p>
            <a:fld id="{E8D776D2-88F9-CB4F-9141-FD71D30E5A37}" type="slidenum">
              <a:rPr lang="en-US" smtClean="0"/>
              <a:t>6</a:t>
            </a:fld>
            <a:endParaRPr lang="en-US" dirty="0"/>
          </a:p>
        </p:txBody>
      </p:sp>
    </p:spTree>
    <p:extLst>
      <p:ext uri="{BB962C8B-B14F-4D97-AF65-F5344CB8AC3E}">
        <p14:creationId xmlns:p14="http://schemas.microsoft.com/office/powerpoint/2010/main" val="3893949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Increases Infant Mortality in all perinatal periods of risk among Black mothers in the most recent PPOR (2016 to 2020)</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Increases Infant Mortality in MH/P, and NC perinatal periods of risk among White mothers in the most recent PPOR (2016 to 2020)</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Increases in Black excess infant mortality in all perinatal periods of risk in the most recent PPOR (2016 to 2020)</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E8D776D2-88F9-CB4F-9141-FD71D30E5A37}" type="slidenum">
              <a:rPr lang="en-US" smtClean="0"/>
              <a:t>7</a:t>
            </a:fld>
            <a:endParaRPr lang="en-US" dirty="0"/>
          </a:p>
        </p:txBody>
      </p:sp>
    </p:spTree>
    <p:extLst>
      <p:ext uri="{BB962C8B-B14F-4D97-AF65-F5344CB8AC3E}">
        <p14:creationId xmlns:p14="http://schemas.microsoft.com/office/powerpoint/2010/main" val="27205562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8D776D2-88F9-CB4F-9141-FD71D30E5A37}" type="slidenum">
              <a:rPr lang="en-US" smtClean="0"/>
              <a:t>9</a:t>
            </a:fld>
            <a:endParaRPr lang="en-US" dirty="0"/>
          </a:p>
        </p:txBody>
      </p:sp>
    </p:spTree>
    <p:extLst>
      <p:ext uri="{BB962C8B-B14F-4D97-AF65-F5344CB8AC3E}">
        <p14:creationId xmlns:p14="http://schemas.microsoft.com/office/powerpoint/2010/main" val="3363431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354B2F0E-9BF6-4044-BC9C-0673491D6477}"/>
              </a:ext>
            </a:extLst>
          </p:cNvPr>
          <p:cNvPicPr>
            <a:picLocks noChangeAspect="1"/>
          </p:cNvPicPr>
          <p:nvPr userDrawn="1"/>
        </p:nvPicPr>
        <p:blipFill>
          <a:blip r:embed="rId2"/>
          <a:stretch>
            <a:fillRect/>
          </a:stretch>
        </p:blipFill>
        <p:spPr>
          <a:xfrm>
            <a:off x="2467219" y="397085"/>
            <a:ext cx="8351874" cy="4175937"/>
          </a:xfrm>
          <a:prstGeom prst="rect">
            <a:avLst/>
          </a:prstGeom>
        </p:spPr>
      </p:pic>
      <p:sp>
        <p:nvSpPr>
          <p:cNvPr id="2" name="Title 1">
            <a:extLst>
              <a:ext uri="{FF2B5EF4-FFF2-40B4-BE49-F238E27FC236}">
                <a16:creationId xmlns:a16="http://schemas.microsoft.com/office/drawing/2014/main" id="{2A8E691D-8828-964C-BF62-7733C0E51A32}"/>
              </a:ext>
            </a:extLst>
          </p:cNvPr>
          <p:cNvSpPr>
            <a:spLocks noGrp="1"/>
          </p:cNvSpPr>
          <p:nvPr>
            <p:ph type="ctrTitle" hasCustomPrompt="1"/>
          </p:nvPr>
        </p:nvSpPr>
        <p:spPr>
          <a:xfrm>
            <a:off x="1524000" y="4497571"/>
            <a:ext cx="10238312" cy="659220"/>
          </a:xfrm>
          <a:prstGeom prst="rect">
            <a:avLst/>
          </a:prstGeom>
        </p:spPr>
        <p:txBody>
          <a:bodyPr anchor="b">
            <a:normAutofit/>
          </a:bodyPr>
          <a:lstStyle>
            <a:lvl1pPr algn="ctr">
              <a:defRPr sz="2800">
                <a:solidFill>
                  <a:srgbClr val="00ACFC"/>
                </a:solidFill>
              </a:defRPr>
            </a:lvl1pPr>
          </a:lstStyle>
          <a:p>
            <a:r>
              <a:rPr lang="en-US" dirty="0"/>
              <a:t>CLICK TO EDIT MASTER TITLE STYLE</a:t>
            </a:r>
          </a:p>
        </p:txBody>
      </p:sp>
      <p:sp>
        <p:nvSpPr>
          <p:cNvPr id="3" name="Subtitle 2">
            <a:extLst>
              <a:ext uri="{FF2B5EF4-FFF2-40B4-BE49-F238E27FC236}">
                <a16:creationId xmlns:a16="http://schemas.microsoft.com/office/drawing/2014/main" id="{9E8FB0D7-EC54-FA4D-825D-3100FB671DA7}"/>
              </a:ext>
            </a:extLst>
          </p:cNvPr>
          <p:cNvSpPr>
            <a:spLocks noGrp="1"/>
          </p:cNvSpPr>
          <p:nvPr>
            <p:ph type="subTitle" idx="1"/>
          </p:nvPr>
        </p:nvSpPr>
        <p:spPr>
          <a:xfrm>
            <a:off x="1524000" y="5304157"/>
            <a:ext cx="10238312" cy="501219"/>
          </a:xfrm>
          <a:prstGeom prst="rect">
            <a:avLst/>
          </a:prstGeom>
        </p:spPr>
        <p:txBody>
          <a:bodyPr>
            <a:normAutofit/>
          </a:bodyPr>
          <a:lstStyle>
            <a:lvl1pPr marL="0" indent="0" algn="ctr">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grpSp>
        <p:nvGrpSpPr>
          <p:cNvPr id="11" name="Group 10">
            <a:extLst>
              <a:ext uri="{FF2B5EF4-FFF2-40B4-BE49-F238E27FC236}">
                <a16:creationId xmlns:a16="http://schemas.microsoft.com/office/drawing/2014/main" id="{2AB3AE99-3406-3844-8DA1-3F737CC6743F}"/>
              </a:ext>
            </a:extLst>
          </p:cNvPr>
          <p:cNvGrpSpPr/>
          <p:nvPr userDrawn="1"/>
        </p:nvGrpSpPr>
        <p:grpSpPr>
          <a:xfrm>
            <a:off x="-1" y="0"/>
            <a:ext cx="1127937" cy="6858000"/>
            <a:chOff x="0" y="0"/>
            <a:chExt cx="441434" cy="6858000"/>
          </a:xfrm>
        </p:grpSpPr>
        <p:sp>
          <p:nvSpPr>
            <p:cNvPr id="7" name="Rectangle 6">
              <a:extLst>
                <a:ext uri="{FF2B5EF4-FFF2-40B4-BE49-F238E27FC236}">
                  <a16:creationId xmlns:a16="http://schemas.microsoft.com/office/drawing/2014/main" id="{58EAFAEB-18DA-F049-B9B9-513C417E49AB}"/>
                </a:ext>
              </a:extLst>
            </p:cNvPr>
            <p:cNvSpPr/>
            <p:nvPr userDrawn="1"/>
          </p:nvSpPr>
          <p:spPr>
            <a:xfrm>
              <a:off x="168165" y="0"/>
              <a:ext cx="273269" cy="6858000"/>
            </a:xfrm>
            <a:prstGeom prst="rect">
              <a:avLst/>
            </a:prstGeom>
            <a:gradFill flip="none" rotWithShape="1">
              <a:gsLst>
                <a:gs pos="0">
                  <a:srgbClr val="005CB9"/>
                </a:gs>
                <a:gs pos="100000">
                  <a:srgbClr val="00ACFC"/>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816C21F4-C8DB-B944-8A6F-EE6892699229}"/>
                </a:ext>
              </a:extLst>
            </p:cNvPr>
            <p:cNvSpPr/>
            <p:nvPr userDrawn="1"/>
          </p:nvSpPr>
          <p:spPr>
            <a:xfrm>
              <a:off x="0" y="0"/>
              <a:ext cx="273269" cy="6858000"/>
            </a:xfrm>
            <a:prstGeom prst="rect">
              <a:avLst/>
            </a:prstGeom>
            <a:solidFill>
              <a:srgbClr val="001B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10401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B67AC-0696-8B4E-A223-B83A1D1AEF42}"/>
              </a:ext>
            </a:extLst>
          </p:cNvPr>
          <p:cNvSpPr>
            <a:spLocks noGrp="1"/>
          </p:cNvSpPr>
          <p:nvPr>
            <p:ph type="title" hasCustomPrompt="1"/>
          </p:nvPr>
        </p:nvSpPr>
        <p:spPr>
          <a:xfrm>
            <a:off x="1557624" y="535758"/>
            <a:ext cx="10204688" cy="1154930"/>
          </a:xfrm>
          <a:prstGeom prst="rect">
            <a:avLst/>
          </a:prstGeom>
        </p:spPr>
        <p:txBody>
          <a:bodyPr>
            <a:normAutofit/>
          </a:bodyPr>
          <a:lstStyle>
            <a:lvl1pPr>
              <a:defRPr sz="3200">
                <a:solidFill>
                  <a:srgbClr val="005CB9"/>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B945C37F-89BC-0F43-BED2-8D28C3105D2D}"/>
              </a:ext>
            </a:extLst>
          </p:cNvPr>
          <p:cNvSpPr>
            <a:spLocks noGrp="1"/>
          </p:cNvSpPr>
          <p:nvPr>
            <p:ph idx="1"/>
          </p:nvPr>
        </p:nvSpPr>
        <p:spPr>
          <a:xfrm>
            <a:off x="1557624" y="1825625"/>
            <a:ext cx="10204688" cy="3858019"/>
          </a:xfrm>
          <a:prstGeom prst="rect">
            <a:avLst/>
          </a:prstGeom>
        </p:spPr>
        <p:txBody>
          <a:bodyPr>
            <a:normAutofit/>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5">
            <a:extLst>
              <a:ext uri="{FF2B5EF4-FFF2-40B4-BE49-F238E27FC236}">
                <a16:creationId xmlns:a16="http://schemas.microsoft.com/office/drawing/2014/main" id="{A4D9D37A-7286-204C-B2A6-F0D4E81269F6}"/>
              </a:ext>
            </a:extLst>
          </p:cNvPr>
          <p:cNvSpPr>
            <a:spLocks noGrp="1"/>
          </p:cNvSpPr>
          <p:nvPr>
            <p:ph type="sldNum" sz="quarter" idx="12"/>
          </p:nvPr>
        </p:nvSpPr>
        <p:spPr>
          <a:xfrm>
            <a:off x="1557624" y="6271286"/>
            <a:ext cx="499872" cy="365125"/>
          </a:xfrm>
          <a:prstGeom prst="rect">
            <a:avLst/>
          </a:prstGeom>
        </p:spPr>
        <p:txBody>
          <a:bodyPr/>
          <a:lstStyle>
            <a:lvl1pPr algn="l">
              <a:defRPr sz="1200">
                <a:solidFill>
                  <a:srgbClr val="001B71"/>
                </a:solidFill>
              </a:defRPr>
            </a:lvl1pPr>
          </a:lstStyle>
          <a:p>
            <a:fld id="{24A17FA8-4253-E04B-8632-CDEE75954685}" type="slidenum">
              <a:rPr lang="en-US" smtClean="0"/>
              <a:pPr/>
              <a:t>‹#›</a:t>
            </a:fld>
            <a:endParaRPr lang="en-US" dirty="0"/>
          </a:p>
        </p:txBody>
      </p:sp>
      <p:pic>
        <p:nvPicPr>
          <p:cNvPr id="11" name="Picture 10">
            <a:extLst>
              <a:ext uri="{FF2B5EF4-FFF2-40B4-BE49-F238E27FC236}">
                <a16:creationId xmlns:a16="http://schemas.microsoft.com/office/drawing/2014/main" id="{8DBD8558-7353-5749-A041-6902B26F1439}"/>
              </a:ext>
            </a:extLst>
          </p:cNvPr>
          <p:cNvPicPr>
            <a:picLocks noChangeAspect="1"/>
          </p:cNvPicPr>
          <p:nvPr userDrawn="1"/>
        </p:nvPicPr>
        <p:blipFill>
          <a:blip r:embed="rId2"/>
          <a:stretch>
            <a:fillRect/>
          </a:stretch>
        </p:blipFill>
        <p:spPr>
          <a:xfrm>
            <a:off x="9355411" y="5683644"/>
            <a:ext cx="2288044" cy="1144022"/>
          </a:xfrm>
          <a:prstGeom prst="rect">
            <a:avLst/>
          </a:prstGeom>
        </p:spPr>
      </p:pic>
      <p:grpSp>
        <p:nvGrpSpPr>
          <p:cNvPr id="14" name="Group 13">
            <a:extLst>
              <a:ext uri="{FF2B5EF4-FFF2-40B4-BE49-F238E27FC236}">
                <a16:creationId xmlns:a16="http://schemas.microsoft.com/office/drawing/2014/main" id="{B0F7CF4B-5452-CA4E-8BC8-DE8ED51298BC}"/>
              </a:ext>
            </a:extLst>
          </p:cNvPr>
          <p:cNvGrpSpPr/>
          <p:nvPr userDrawn="1"/>
        </p:nvGrpSpPr>
        <p:grpSpPr>
          <a:xfrm>
            <a:off x="-1" y="0"/>
            <a:ext cx="1127937" cy="6858000"/>
            <a:chOff x="0" y="0"/>
            <a:chExt cx="441434" cy="6858000"/>
          </a:xfrm>
        </p:grpSpPr>
        <p:sp>
          <p:nvSpPr>
            <p:cNvPr id="15" name="Rectangle 14">
              <a:extLst>
                <a:ext uri="{FF2B5EF4-FFF2-40B4-BE49-F238E27FC236}">
                  <a16:creationId xmlns:a16="http://schemas.microsoft.com/office/drawing/2014/main" id="{0E3378E6-5C46-F44A-A096-8EC4E116990A}"/>
                </a:ext>
              </a:extLst>
            </p:cNvPr>
            <p:cNvSpPr/>
            <p:nvPr userDrawn="1"/>
          </p:nvSpPr>
          <p:spPr>
            <a:xfrm>
              <a:off x="168165" y="0"/>
              <a:ext cx="273269" cy="6858000"/>
            </a:xfrm>
            <a:prstGeom prst="rect">
              <a:avLst/>
            </a:prstGeom>
            <a:gradFill flip="none" rotWithShape="1">
              <a:gsLst>
                <a:gs pos="0">
                  <a:srgbClr val="005CB9"/>
                </a:gs>
                <a:gs pos="100000">
                  <a:srgbClr val="00ACFC"/>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32D9876-4989-9C4C-9F28-82FD1E866B64}"/>
                </a:ext>
              </a:extLst>
            </p:cNvPr>
            <p:cNvSpPr/>
            <p:nvPr userDrawn="1"/>
          </p:nvSpPr>
          <p:spPr>
            <a:xfrm>
              <a:off x="0" y="0"/>
              <a:ext cx="273269" cy="6858000"/>
            </a:xfrm>
            <a:prstGeom prst="rect">
              <a:avLst/>
            </a:prstGeom>
            <a:solidFill>
              <a:srgbClr val="001B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827697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7DF73-90E6-EC4A-8121-10D95CDC8AAD}"/>
              </a:ext>
            </a:extLst>
          </p:cNvPr>
          <p:cNvSpPr>
            <a:spLocks noGrp="1"/>
          </p:cNvSpPr>
          <p:nvPr>
            <p:ph type="title" hasCustomPrompt="1"/>
          </p:nvPr>
        </p:nvSpPr>
        <p:spPr>
          <a:xfrm>
            <a:off x="1557624" y="1709739"/>
            <a:ext cx="10204688" cy="2054188"/>
          </a:xfrm>
          <a:prstGeom prst="rect">
            <a:avLst/>
          </a:prstGeom>
        </p:spPr>
        <p:txBody>
          <a:bodyPr anchor="b">
            <a:normAutofit/>
          </a:bodyPr>
          <a:lstStyle>
            <a:lvl1pPr algn="ctr">
              <a:defRPr sz="4400">
                <a:solidFill>
                  <a:srgbClr val="005CB9"/>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0A8C599E-DE89-1E40-A67E-47C70B08E413}"/>
              </a:ext>
            </a:extLst>
          </p:cNvPr>
          <p:cNvSpPr>
            <a:spLocks noGrp="1"/>
          </p:cNvSpPr>
          <p:nvPr>
            <p:ph type="body" idx="1"/>
          </p:nvPr>
        </p:nvSpPr>
        <p:spPr>
          <a:xfrm>
            <a:off x="1557624" y="4204494"/>
            <a:ext cx="10204688" cy="1500187"/>
          </a:xfrm>
          <a:prstGeom prst="rect">
            <a:avLst/>
          </a:prstGeom>
        </p:spPr>
        <p:txBody>
          <a:bodyPr>
            <a:normAutofit/>
          </a:bodyPr>
          <a:lstStyle>
            <a:lvl1pPr marL="0" indent="0" algn="ctr">
              <a:buNone/>
              <a:defRPr sz="1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grpSp>
        <p:nvGrpSpPr>
          <p:cNvPr id="22" name="Group 21">
            <a:extLst>
              <a:ext uri="{FF2B5EF4-FFF2-40B4-BE49-F238E27FC236}">
                <a16:creationId xmlns:a16="http://schemas.microsoft.com/office/drawing/2014/main" id="{AA563C04-B24F-4546-8624-DFCA41035720}"/>
              </a:ext>
            </a:extLst>
          </p:cNvPr>
          <p:cNvGrpSpPr/>
          <p:nvPr userDrawn="1"/>
        </p:nvGrpSpPr>
        <p:grpSpPr>
          <a:xfrm>
            <a:off x="-1" y="0"/>
            <a:ext cx="1127937" cy="6858000"/>
            <a:chOff x="0" y="0"/>
            <a:chExt cx="441434" cy="6858000"/>
          </a:xfrm>
        </p:grpSpPr>
        <p:sp>
          <p:nvSpPr>
            <p:cNvPr id="23" name="Rectangle 22">
              <a:extLst>
                <a:ext uri="{FF2B5EF4-FFF2-40B4-BE49-F238E27FC236}">
                  <a16:creationId xmlns:a16="http://schemas.microsoft.com/office/drawing/2014/main" id="{920E1B6C-6D71-694A-86BD-84CF43F235DA}"/>
                </a:ext>
              </a:extLst>
            </p:cNvPr>
            <p:cNvSpPr/>
            <p:nvPr userDrawn="1"/>
          </p:nvSpPr>
          <p:spPr>
            <a:xfrm>
              <a:off x="168165" y="0"/>
              <a:ext cx="273269" cy="6858000"/>
            </a:xfrm>
            <a:prstGeom prst="rect">
              <a:avLst/>
            </a:prstGeom>
            <a:gradFill flip="none" rotWithShape="1">
              <a:gsLst>
                <a:gs pos="0">
                  <a:srgbClr val="005CB9"/>
                </a:gs>
                <a:gs pos="100000">
                  <a:srgbClr val="00ACFC"/>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1D19C193-D273-A140-9347-38E5DE858B4E}"/>
                </a:ext>
              </a:extLst>
            </p:cNvPr>
            <p:cNvSpPr/>
            <p:nvPr userDrawn="1"/>
          </p:nvSpPr>
          <p:spPr>
            <a:xfrm>
              <a:off x="0" y="0"/>
              <a:ext cx="273269" cy="6858000"/>
            </a:xfrm>
            <a:prstGeom prst="rect">
              <a:avLst/>
            </a:prstGeom>
            <a:solidFill>
              <a:srgbClr val="001B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987679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1604E-5F57-2641-85DB-EAE4A68C49F0}"/>
              </a:ext>
            </a:extLst>
          </p:cNvPr>
          <p:cNvSpPr>
            <a:spLocks noGrp="1"/>
          </p:cNvSpPr>
          <p:nvPr>
            <p:ph type="title" hasCustomPrompt="1"/>
          </p:nvPr>
        </p:nvSpPr>
        <p:spPr>
          <a:xfrm>
            <a:off x="1557624" y="535758"/>
            <a:ext cx="10204688" cy="1154930"/>
          </a:xfrm>
          <a:prstGeom prst="rect">
            <a:avLst/>
          </a:prstGeom>
        </p:spPr>
        <p:txBody>
          <a:bodyPr>
            <a:normAutofit/>
          </a:bodyPr>
          <a:lstStyle>
            <a:lvl1pPr>
              <a:defRPr sz="3200">
                <a:solidFill>
                  <a:srgbClr val="005CB9"/>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B9E74DCC-28A8-2049-BFFC-EA663B546972}"/>
              </a:ext>
            </a:extLst>
          </p:cNvPr>
          <p:cNvSpPr>
            <a:spLocks noGrp="1"/>
          </p:cNvSpPr>
          <p:nvPr>
            <p:ph sz="half" idx="1"/>
          </p:nvPr>
        </p:nvSpPr>
        <p:spPr>
          <a:xfrm>
            <a:off x="1557624" y="1825625"/>
            <a:ext cx="4870688" cy="4351338"/>
          </a:xfrm>
          <a:prstGeom prst="rect">
            <a:avLst/>
          </a:prstGeom>
        </p:spPr>
        <p:txBody>
          <a:bodyPr>
            <a:normAutofit/>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2A9D55E1-BEA1-D849-977D-4ECE1FA8F1DA}"/>
              </a:ext>
            </a:extLst>
          </p:cNvPr>
          <p:cNvSpPr>
            <a:spLocks noGrp="1"/>
          </p:cNvSpPr>
          <p:nvPr>
            <p:ph sz="half" idx="2"/>
          </p:nvPr>
        </p:nvSpPr>
        <p:spPr>
          <a:xfrm>
            <a:off x="6891624" y="1825625"/>
            <a:ext cx="4870688" cy="3858019"/>
          </a:xfrm>
          <a:prstGeom prst="rect">
            <a:avLst/>
          </a:prstGeom>
        </p:spPr>
        <p:txBody>
          <a:bodyPr>
            <a:normAutofit/>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5" name="Picture 14">
            <a:extLst>
              <a:ext uri="{FF2B5EF4-FFF2-40B4-BE49-F238E27FC236}">
                <a16:creationId xmlns:a16="http://schemas.microsoft.com/office/drawing/2014/main" id="{59FD0D1B-34EA-4945-ABA0-82AE54E2947E}"/>
              </a:ext>
            </a:extLst>
          </p:cNvPr>
          <p:cNvPicPr>
            <a:picLocks noChangeAspect="1"/>
          </p:cNvPicPr>
          <p:nvPr userDrawn="1"/>
        </p:nvPicPr>
        <p:blipFill>
          <a:blip r:embed="rId2"/>
          <a:stretch>
            <a:fillRect/>
          </a:stretch>
        </p:blipFill>
        <p:spPr>
          <a:xfrm>
            <a:off x="9355411" y="5683644"/>
            <a:ext cx="2288044" cy="1144022"/>
          </a:xfrm>
          <a:prstGeom prst="rect">
            <a:avLst/>
          </a:prstGeom>
        </p:spPr>
      </p:pic>
      <p:grpSp>
        <p:nvGrpSpPr>
          <p:cNvPr id="19" name="Group 18">
            <a:extLst>
              <a:ext uri="{FF2B5EF4-FFF2-40B4-BE49-F238E27FC236}">
                <a16:creationId xmlns:a16="http://schemas.microsoft.com/office/drawing/2014/main" id="{5655B56A-C9CC-3741-BFA7-C43DA4F5DE55}"/>
              </a:ext>
            </a:extLst>
          </p:cNvPr>
          <p:cNvGrpSpPr/>
          <p:nvPr userDrawn="1"/>
        </p:nvGrpSpPr>
        <p:grpSpPr>
          <a:xfrm>
            <a:off x="-1" y="0"/>
            <a:ext cx="1127937" cy="6858000"/>
            <a:chOff x="0" y="0"/>
            <a:chExt cx="441434" cy="6858000"/>
          </a:xfrm>
        </p:grpSpPr>
        <p:sp>
          <p:nvSpPr>
            <p:cNvPr id="20" name="Rectangle 19">
              <a:extLst>
                <a:ext uri="{FF2B5EF4-FFF2-40B4-BE49-F238E27FC236}">
                  <a16:creationId xmlns:a16="http://schemas.microsoft.com/office/drawing/2014/main" id="{4C92A0B1-FDE9-F447-892E-40EC67C42DD1}"/>
                </a:ext>
              </a:extLst>
            </p:cNvPr>
            <p:cNvSpPr/>
            <p:nvPr userDrawn="1"/>
          </p:nvSpPr>
          <p:spPr>
            <a:xfrm>
              <a:off x="168165" y="0"/>
              <a:ext cx="273269" cy="6858000"/>
            </a:xfrm>
            <a:prstGeom prst="rect">
              <a:avLst/>
            </a:prstGeom>
            <a:gradFill flip="none" rotWithShape="1">
              <a:gsLst>
                <a:gs pos="0">
                  <a:srgbClr val="005CB9"/>
                </a:gs>
                <a:gs pos="100000">
                  <a:srgbClr val="00ACFC"/>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50C29B88-A30C-8145-9685-CD91C8465345}"/>
                </a:ext>
              </a:extLst>
            </p:cNvPr>
            <p:cNvSpPr/>
            <p:nvPr userDrawn="1"/>
          </p:nvSpPr>
          <p:spPr>
            <a:xfrm>
              <a:off x="0" y="0"/>
              <a:ext cx="273269" cy="6858000"/>
            </a:xfrm>
            <a:prstGeom prst="rect">
              <a:avLst/>
            </a:prstGeom>
            <a:solidFill>
              <a:srgbClr val="001B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4" name="Slide Number Placeholder 5">
            <a:extLst>
              <a:ext uri="{FF2B5EF4-FFF2-40B4-BE49-F238E27FC236}">
                <a16:creationId xmlns:a16="http://schemas.microsoft.com/office/drawing/2014/main" id="{11BA7E47-6A62-674D-ABCF-449EB408F283}"/>
              </a:ext>
            </a:extLst>
          </p:cNvPr>
          <p:cNvSpPr txBox="1">
            <a:spLocks/>
          </p:cNvSpPr>
          <p:nvPr userDrawn="1"/>
        </p:nvSpPr>
        <p:spPr>
          <a:xfrm>
            <a:off x="1557624" y="6271286"/>
            <a:ext cx="499872" cy="365125"/>
          </a:xfrm>
          <a:prstGeom prst="rect">
            <a:avLst/>
          </a:prstGeom>
        </p:spPr>
        <p:txBody>
          <a:bodyPr/>
          <a:lstStyle>
            <a:defPPr>
              <a:defRPr lang="en-US"/>
            </a:defPPr>
            <a:lvl1pPr marL="0" algn="l" defTabSz="914400" rtl="0" eaLnBrk="1" latinLnBrk="0" hangingPunct="1">
              <a:defRPr sz="1200" kern="1200">
                <a:solidFill>
                  <a:srgbClr val="001B7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4A17FA8-4253-E04B-8632-CDEE75954685}" type="slidenum">
              <a:rPr lang="en-US" smtClean="0"/>
              <a:pPr/>
              <a:t>‹#›</a:t>
            </a:fld>
            <a:endParaRPr lang="en-US" dirty="0"/>
          </a:p>
        </p:txBody>
      </p:sp>
    </p:spTree>
    <p:extLst>
      <p:ext uri="{BB962C8B-B14F-4D97-AF65-F5344CB8AC3E}">
        <p14:creationId xmlns:p14="http://schemas.microsoft.com/office/powerpoint/2010/main" val="32895936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A831D1-3CFA-8C40-BD75-0E1DA71372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0BE6C076-D1CC-F748-85B0-62CCB31E14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212331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l" defTabSz="914400" rtl="0" eaLnBrk="1" latinLnBrk="0" hangingPunct="1">
        <a:lnSpc>
          <a:spcPct val="90000"/>
        </a:lnSpc>
        <a:spcBef>
          <a:spcPct val="0"/>
        </a:spcBef>
        <a:buNone/>
        <a:defRPr sz="3200" kern="1200">
          <a:solidFill>
            <a:srgbClr val="005CB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hhs.gov/hepatitis/learn-about-viral-hepatitis/hepatitis-b-basics/index.html#:~:text=An%20estimated%2025%2C000%20infants%20are,remaining%20infected%20throughout%20their%20lives"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phaim1.health.pa.gov/EDD/WebForms/DeathCntySt.asp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phaim1.health.pa.gov/EDD/WebForms/DeathCntySt.aspx"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www.phaim1.health.pa.gov/EDD/WebForms/DeathCntySt.aspx"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delcopa.gov/health/pages/epidemiology.html"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delcopa.gov/health/pages/epidemiology.html" TargetMode="External"/><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916B0-D10F-BA43-95D8-B73B9E7AFE8C}"/>
              </a:ext>
            </a:extLst>
          </p:cNvPr>
          <p:cNvSpPr>
            <a:spLocks noGrp="1"/>
          </p:cNvSpPr>
          <p:nvPr>
            <p:ph type="ctrTitle"/>
          </p:nvPr>
        </p:nvSpPr>
        <p:spPr>
          <a:xfrm>
            <a:off x="1422400" y="4678593"/>
            <a:ext cx="10238312" cy="659220"/>
          </a:xfrm>
        </p:spPr>
        <p:txBody>
          <a:bodyPr>
            <a:noAutofit/>
          </a:bodyPr>
          <a:lstStyle/>
          <a:p>
            <a:r>
              <a:rPr lang="en-US" sz="5400" dirty="0"/>
              <a:t>BOH Epi Update</a:t>
            </a:r>
            <a:br>
              <a:rPr lang="en-US" sz="5400" dirty="0"/>
            </a:br>
            <a:r>
              <a:rPr lang="en-US" dirty="0"/>
              <a:t> Hepatitis B, RSV, Perinatal Periods of Risk (PPOR) </a:t>
            </a:r>
          </a:p>
        </p:txBody>
      </p:sp>
      <p:sp>
        <p:nvSpPr>
          <p:cNvPr id="7" name="Subtitle 6">
            <a:extLst>
              <a:ext uri="{FF2B5EF4-FFF2-40B4-BE49-F238E27FC236}">
                <a16:creationId xmlns:a16="http://schemas.microsoft.com/office/drawing/2014/main" id="{0D76C8DB-B8C0-E645-BDCC-BBB2CFEFD353}"/>
              </a:ext>
            </a:extLst>
          </p:cNvPr>
          <p:cNvSpPr>
            <a:spLocks noGrp="1"/>
          </p:cNvSpPr>
          <p:nvPr>
            <p:ph type="subTitle" idx="1"/>
          </p:nvPr>
        </p:nvSpPr>
        <p:spPr>
          <a:xfrm>
            <a:off x="1262410" y="5644054"/>
            <a:ext cx="10238312" cy="841117"/>
          </a:xfrm>
        </p:spPr>
        <p:txBody>
          <a:bodyPr>
            <a:normAutofit/>
          </a:bodyPr>
          <a:lstStyle/>
          <a:p>
            <a:r>
              <a:rPr lang="en-US" dirty="0"/>
              <a:t>DCHD Epidemiology Division  </a:t>
            </a:r>
          </a:p>
          <a:p>
            <a:r>
              <a:rPr lang="en-US" dirty="0"/>
              <a:t>January 23, 2025</a:t>
            </a:r>
          </a:p>
          <a:p>
            <a:endParaRPr lang="en-US" dirty="0"/>
          </a:p>
          <a:p>
            <a:endParaRPr lang="en-US" dirty="0"/>
          </a:p>
          <a:p>
            <a:endParaRPr lang="en-US" dirty="0"/>
          </a:p>
        </p:txBody>
      </p:sp>
    </p:spTree>
    <p:extLst>
      <p:ext uri="{BB962C8B-B14F-4D97-AF65-F5344CB8AC3E}">
        <p14:creationId xmlns:p14="http://schemas.microsoft.com/office/powerpoint/2010/main" val="4249413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7F6C2-04E9-457C-A711-636BC6F0A534}"/>
              </a:ext>
            </a:extLst>
          </p:cNvPr>
          <p:cNvSpPr>
            <a:spLocks noGrp="1"/>
          </p:cNvSpPr>
          <p:nvPr>
            <p:ph type="title"/>
          </p:nvPr>
        </p:nvSpPr>
        <p:spPr>
          <a:xfrm>
            <a:off x="1222137" y="51074"/>
            <a:ext cx="10204688" cy="768733"/>
          </a:xfrm>
        </p:spPr>
        <p:txBody>
          <a:bodyPr/>
          <a:lstStyle/>
          <a:p>
            <a:r>
              <a:rPr lang="en-US" dirty="0"/>
              <a:t>Hepatitis B Delco </a:t>
            </a:r>
          </a:p>
        </p:txBody>
      </p:sp>
      <p:sp>
        <p:nvSpPr>
          <p:cNvPr id="4" name="Slide Number Placeholder 3">
            <a:extLst>
              <a:ext uri="{FF2B5EF4-FFF2-40B4-BE49-F238E27FC236}">
                <a16:creationId xmlns:a16="http://schemas.microsoft.com/office/drawing/2014/main" id="{C1C81B6B-42C2-47F6-ABC9-D9857B7167E7}"/>
              </a:ext>
            </a:extLst>
          </p:cNvPr>
          <p:cNvSpPr>
            <a:spLocks noGrp="1"/>
          </p:cNvSpPr>
          <p:nvPr>
            <p:ph type="sldNum" sz="quarter" idx="12"/>
          </p:nvPr>
        </p:nvSpPr>
        <p:spPr/>
        <p:txBody>
          <a:bodyPr/>
          <a:lstStyle/>
          <a:p>
            <a:fld id="{24A17FA8-4253-E04B-8632-CDEE75954685}" type="slidenum">
              <a:rPr lang="en-US" smtClean="0"/>
              <a:pPr/>
              <a:t>2</a:t>
            </a:fld>
            <a:endParaRPr lang="en-US" dirty="0"/>
          </a:p>
        </p:txBody>
      </p:sp>
      <p:pic>
        <p:nvPicPr>
          <p:cNvPr id="23" name="Picture 22">
            <a:extLst>
              <a:ext uri="{FF2B5EF4-FFF2-40B4-BE49-F238E27FC236}">
                <a16:creationId xmlns:a16="http://schemas.microsoft.com/office/drawing/2014/main" id="{6841D070-2D6E-4F1B-B978-E8CDE640754C}"/>
              </a:ext>
            </a:extLst>
          </p:cNvPr>
          <p:cNvPicPr>
            <a:picLocks noChangeAspect="1"/>
          </p:cNvPicPr>
          <p:nvPr/>
        </p:nvPicPr>
        <p:blipFill>
          <a:blip r:embed="rId3"/>
          <a:stretch>
            <a:fillRect/>
          </a:stretch>
        </p:blipFill>
        <p:spPr>
          <a:xfrm>
            <a:off x="1222137" y="936055"/>
            <a:ext cx="7149353" cy="4297218"/>
          </a:xfrm>
          <a:prstGeom prst="rect">
            <a:avLst/>
          </a:prstGeom>
        </p:spPr>
      </p:pic>
      <p:sp>
        <p:nvSpPr>
          <p:cNvPr id="24" name="TextBox 23">
            <a:extLst>
              <a:ext uri="{FF2B5EF4-FFF2-40B4-BE49-F238E27FC236}">
                <a16:creationId xmlns:a16="http://schemas.microsoft.com/office/drawing/2014/main" id="{810612C5-D61A-46FD-B833-912C90F1B1AB}"/>
              </a:ext>
            </a:extLst>
          </p:cNvPr>
          <p:cNvSpPr txBox="1"/>
          <p:nvPr/>
        </p:nvSpPr>
        <p:spPr>
          <a:xfrm>
            <a:off x="8460957" y="467034"/>
            <a:ext cx="3189759" cy="5632311"/>
          </a:xfrm>
          <a:prstGeom prst="rect">
            <a:avLst/>
          </a:prstGeom>
          <a:noFill/>
        </p:spPr>
        <p:txBody>
          <a:bodyPr wrap="square" rtlCol="0">
            <a:spAutoFit/>
          </a:bodyPr>
          <a:lstStyle/>
          <a:p>
            <a:r>
              <a:rPr lang="en-US" sz="1200" dirty="0"/>
              <a:t>* Hepatitis B vaccine-preventable liver infection caused by a virus (HBV) can cause cirrhosis, liver cancer and death</a:t>
            </a:r>
          </a:p>
          <a:p>
            <a:endParaRPr lang="en-US" sz="1200" dirty="0"/>
          </a:p>
          <a:p>
            <a:r>
              <a:rPr lang="en-US" sz="1200" dirty="0"/>
              <a:t>Hepatitis B spreads by sexual contact; sharing needles, syringes, or other drug-injection equipment; or from mother-to-child at birth.</a:t>
            </a:r>
          </a:p>
          <a:p>
            <a:endParaRPr lang="en-US" sz="1200" dirty="0"/>
          </a:p>
          <a:p>
            <a:r>
              <a:rPr lang="en-US" sz="1200" dirty="0"/>
              <a:t>Approximately 1,000 mothers transmit HBV to their infants in the U.S. each year.</a:t>
            </a:r>
          </a:p>
          <a:p>
            <a:endParaRPr lang="en-US" sz="1200" dirty="0"/>
          </a:p>
          <a:p>
            <a:r>
              <a:rPr lang="en-US" sz="1200" dirty="0"/>
              <a:t>Without medical care and vaccinations, 90% of HBV-infected newborns will develop chronic infection.</a:t>
            </a:r>
          </a:p>
          <a:p>
            <a:endParaRPr lang="en-US" sz="1200" dirty="0"/>
          </a:p>
          <a:p>
            <a:r>
              <a:rPr lang="en-US" sz="1200" dirty="0"/>
              <a:t>Up to 25% of infants infected at birth will die prematurely of HBV-related causes</a:t>
            </a:r>
          </a:p>
          <a:p>
            <a:endParaRPr lang="en-US" sz="1200" dirty="0"/>
          </a:p>
          <a:p>
            <a:r>
              <a:rPr lang="en-US" sz="1200" dirty="0"/>
              <a:t>Pregnant women should get tested and receive care  to prevent the transmission of the virus to infants.</a:t>
            </a:r>
            <a:br>
              <a:rPr lang="en-US" sz="1200" dirty="0"/>
            </a:br>
            <a:br>
              <a:rPr lang="en-US" sz="1200" dirty="0"/>
            </a:br>
            <a:r>
              <a:rPr lang="en-US" sz="1200" dirty="0"/>
              <a:t>* DHHS </a:t>
            </a:r>
            <a:r>
              <a:rPr lang="en-US" sz="1200" dirty="0">
                <a:hlinkClick r:id="rId4"/>
              </a:rPr>
              <a:t>https://www.hhs.gov/hepatitis/learn-about-viral-hepatitis/hepatitis-b-basics/index.html#:~:text=An%20estimated%2025%2C000%20infants%20are,remaining%20infected%20throughout%20their%20lives</a:t>
            </a:r>
            <a:endParaRPr lang="en-US" sz="1200" dirty="0"/>
          </a:p>
        </p:txBody>
      </p:sp>
      <p:sp>
        <p:nvSpPr>
          <p:cNvPr id="7" name="TextBox 6">
            <a:extLst>
              <a:ext uri="{FF2B5EF4-FFF2-40B4-BE49-F238E27FC236}">
                <a16:creationId xmlns:a16="http://schemas.microsoft.com/office/drawing/2014/main" id="{A5BCC34F-2433-4FF6-9E9D-EEE2B5264B56}"/>
              </a:ext>
            </a:extLst>
          </p:cNvPr>
          <p:cNvSpPr txBox="1"/>
          <p:nvPr/>
        </p:nvSpPr>
        <p:spPr>
          <a:xfrm>
            <a:off x="1429873" y="5444502"/>
            <a:ext cx="6566242" cy="430887"/>
          </a:xfrm>
          <a:prstGeom prst="rect">
            <a:avLst/>
          </a:prstGeom>
          <a:noFill/>
        </p:spPr>
        <p:txBody>
          <a:bodyPr wrap="square">
            <a:spAutoFit/>
          </a:bodyPr>
          <a:lstStyle/>
          <a:p>
            <a:r>
              <a:rPr lang="en-US" sz="1100" dirty="0"/>
              <a:t>Source: DCHD analysis of Pennsylvania National Electronic Disease Surveillance System NEDSS surveillance data.</a:t>
            </a:r>
          </a:p>
        </p:txBody>
      </p:sp>
    </p:spTree>
    <p:extLst>
      <p:ext uri="{BB962C8B-B14F-4D97-AF65-F5344CB8AC3E}">
        <p14:creationId xmlns:p14="http://schemas.microsoft.com/office/powerpoint/2010/main" val="2598430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FC172-DC21-45D1-84CB-B3615DDCB04F}"/>
              </a:ext>
            </a:extLst>
          </p:cNvPr>
          <p:cNvSpPr>
            <a:spLocks noGrp="1"/>
          </p:cNvSpPr>
          <p:nvPr>
            <p:ph type="title"/>
          </p:nvPr>
        </p:nvSpPr>
        <p:spPr>
          <a:xfrm>
            <a:off x="1183923" y="96813"/>
            <a:ext cx="10204688" cy="937271"/>
          </a:xfrm>
        </p:spPr>
        <p:txBody>
          <a:bodyPr/>
          <a:lstStyle/>
          <a:p>
            <a:r>
              <a:rPr lang="en-US" dirty="0"/>
              <a:t>More cases of Flu A in the first week 2025 vs 2024</a:t>
            </a:r>
          </a:p>
        </p:txBody>
      </p:sp>
      <p:sp>
        <p:nvSpPr>
          <p:cNvPr id="4" name="Slide Number Placeholder 3">
            <a:extLst>
              <a:ext uri="{FF2B5EF4-FFF2-40B4-BE49-F238E27FC236}">
                <a16:creationId xmlns:a16="http://schemas.microsoft.com/office/drawing/2014/main" id="{D5A115AD-AA48-43B0-8BDE-7F483EBB838E}"/>
              </a:ext>
            </a:extLst>
          </p:cNvPr>
          <p:cNvSpPr>
            <a:spLocks noGrp="1"/>
          </p:cNvSpPr>
          <p:nvPr>
            <p:ph type="sldNum" sz="quarter" idx="12"/>
          </p:nvPr>
        </p:nvSpPr>
        <p:spPr/>
        <p:txBody>
          <a:bodyPr/>
          <a:lstStyle/>
          <a:p>
            <a:fld id="{24A17FA8-4253-E04B-8632-CDEE75954685}" type="slidenum">
              <a:rPr lang="en-US" smtClean="0"/>
              <a:pPr/>
              <a:t>3</a:t>
            </a:fld>
            <a:endParaRPr lang="en-US" dirty="0"/>
          </a:p>
        </p:txBody>
      </p:sp>
      <p:pic>
        <p:nvPicPr>
          <p:cNvPr id="1028" name="Picture 4">
            <a:extLst>
              <a:ext uri="{FF2B5EF4-FFF2-40B4-BE49-F238E27FC236}">
                <a16:creationId xmlns:a16="http://schemas.microsoft.com/office/drawing/2014/main" id="{361E7AD9-D32C-4F94-9E59-C1B04AE8770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3986" y="1034084"/>
            <a:ext cx="9914625" cy="5107534"/>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71713097-1E0A-4BEF-BB89-ECA9191C09A4}"/>
              </a:ext>
            </a:extLst>
          </p:cNvPr>
          <p:cNvSpPr txBox="1"/>
          <p:nvPr/>
        </p:nvSpPr>
        <p:spPr>
          <a:xfrm>
            <a:off x="10158044" y="1455814"/>
            <a:ext cx="892941" cy="1200329"/>
          </a:xfrm>
          <a:prstGeom prst="rect">
            <a:avLst/>
          </a:prstGeom>
          <a:noFill/>
        </p:spPr>
        <p:txBody>
          <a:bodyPr wrap="square" rtlCol="0">
            <a:spAutoFit/>
          </a:bodyPr>
          <a:lstStyle/>
          <a:p>
            <a:r>
              <a:rPr lang="en-US" dirty="0"/>
              <a:t>More cases in 2025</a:t>
            </a:r>
          </a:p>
        </p:txBody>
      </p:sp>
      <p:sp>
        <p:nvSpPr>
          <p:cNvPr id="8" name="Arrow: Down 7">
            <a:extLst>
              <a:ext uri="{FF2B5EF4-FFF2-40B4-BE49-F238E27FC236}">
                <a16:creationId xmlns:a16="http://schemas.microsoft.com/office/drawing/2014/main" id="{1484E1A8-8716-456B-8DD8-C377E8F03573}"/>
              </a:ext>
            </a:extLst>
          </p:cNvPr>
          <p:cNvSpPr/>
          <p:nvPr/>
        </p:nvSpPr>
        <p:spPr>
          <a:xfrm>
            <a:off x="9820418" y="1455814"/>
            <a:ext cx="324398" cy="5966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D5C3C570-C888-4CAE-9C7C-E8C1E5E38957}"/>
              </a:ext>
            </a:extLst>
          </p:cNvPr>
          <p:cNvSpPr txBox="1"/>
          <p:nvPr/>
        </p:nvSpPr>
        <p:spPr>
          <a:xfrm>
            <a:off x="3321922" y="2815596"/>
            <a:ext cx="892941" cy="1200329"/>
          </a:xfrm>
          <a:prstGeom prst="rect">
            <a:avLst/>
          </a:prstGeom>
          <a:noFill/>
        </p:spPr>
        <p:txBody>
          <a:bodyPr wrap="square" rtlCol="0">
            <a:spAutoFit/>
          </a:bodyPr>
          <a:lstStyle/>
          <a:p>
            <a:r>
              <a:rPr lang="en-US" dirty="0"/>
              <a:t>Fewer cases in 2024</a:t>
            </a:r>
          </a:p>
        </p:txBody>
      </p:sp>
      <p:sp>
        <p:nvSpPr>
          <p:cNvPr id="9" name="Arrow: Left 8">
            <a:extLst>
              <a:ext uri="{FF2B5EF4-FFF2-40B4-BE49-F238E27FC236}">
                <a16:creationId xmlns:a16="http://schemas.microsoft.com/office/drawing/2014/main" id="{0E8E7D23-5053-4F98-BAF4-533BE70B8F8E}"/>
              </a:ext>
            </a:extLst>
          </p:cNvPr>
          <p:cNvSpPr/>
          <p:nvPr/>
        </p:nvSpPr>
        <p:spPr>
          <a:xfrm>
            <a:off x="2685393" y="3344846"/>
            <a:ext cx="636529" cy="19316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FFF97162-2E6E-4595-A9B2-2BA4F5DBF7AD}"/>
              </a:ext>
            </a:extLst>
          </p:cNvPr>
          <p:cNvSpPr txBox="1"/>
          <p:nvPr/>
        </p:nvSpPr>
        <p:spPr>
          <a:xfrm>
            <a:off x="5517931" y="2400098"/>
            <a:ext cx="3988676" cy="1015663"/>
          </a:xfrm>
          <a:prstGeom prst="rect">
            <a:avLst/>
          </a:prstGeom>
          <a:solidFill>
            <a:schemeClr val="accent4">
              <a:lumMod val="60000"/>
              <a:lumOff val="40000"/>
            </a:schemeClr>
          </a:solidFill>
        </p:spPr>
        <p:txBody>
          <a:bodyPr wrap="square" rtlCol="0">
            <a:spAutoFit/>
          </a:bodyPr>
          <a:lstStyle/>
          <a:p>
            <a:pPr marL="171450" indent="-171450">
              <a:buFont typeface="Arial" panose="020B0604020202020204" pitchFamily="34" charset="0"/>
              <a:buChar char="•"/>
            </a:pPr>
            <a:r>
              <a:rPr lang="en-US" sz="1200" dirty="0"/>
              <a:t>Flu season Fall and Winter </a:t>
            </a:r>
          </a:p>
          <a:p>
            <a:pPr marL="171450" indent="-171450">
              <a:buFont typeface="Arial" panose="020B0604020202020204" pitchFamily="34" charset="0"/>
              <a:buChar char="•"/>
            </a:pPr>
            <a:r>
              <a:rPr lang="en-US" sz="1200" dirty="0"/>
              <a:t>Flu is a contagious respiratory illness</a:t>
            </a:r>
          </a:p>
          <a:p>
            <a:pPr marL="171450" indent="-171450">
              <a:buFont typeface="Arial" panose="020B0604020202020204" pitchFamily="34" charset="0"/>
              <a:buChar char="•"/>
            </a:pPr>
            <a:r>
              <a:rPr lang="en-US" sz="1200" dirty="0"/>
              <a:t>28,000 deaths (US 2023-2024) </a:t>
            </a:r>
          </a:p>
          <a:p>
            <a:pPr marL="171450" indent="-171450">
              <a:buFont typeface="Arial" panose="020B0604020202020204" pitchFamily="34" charset="0"/>
              <a:buChar char="•"/>
            </a:pPr>
            <a:r>
              <a:rPr lang="en-US" sz="1200" dirty="0"/>
              <a:t>2019-2023 Delco Flu and Pneumonia death rate was significantly higher than Pennsylvania* </a:t>
            </a:r>
          </a:p>
        </p:txBody>
      </p:sp>
      <p:sp>
        <p:nvSpPr>
          <p:cNvPr id="17" name="TextBox 16">
            <a:extLst>
              <a:ext uri="{FF2B5EF4-FFF2-40B4-BE49-F238E27FC236}">
                <a16:creationId xmlns:a16="http://schemas.microsoft.com/office/drawing/2014/main" id="{283B39C0-6331-4DC2-8D5F-B98C367AFA74}"/>
              </a:ext>
            </a:extLst>
          </p:cNvPr>
          <p:cNvSpPr txBox="1"/>
          <p:nvPr/>
        </p:nvSpPr>
        <p:spPr>
          <a:xfrm>
            <a:off x="2057496" y="6226688"/>
            <a:ext cx="7505501" cy="600164"/>
          </a:xfrm>
          <a:prstGeom prst="rect">
            <a:avLst/>
          </a:prstGeom>
          <a:noFill/>
        </p:spPr>
        <p:txBody>
          <a:bodyPr wrap="square">
            <a:spAutoFit/>
          </a:bodyPr>
          <a:lstStyle/>
          <a:p>
            <a:r>
              <a:rPr lang="en-US" sz="1100" dirty="0"/>
              <a:t>Source: These data were provided by the Health Informatics Office​, Pennsylvania Department of Health. The Department specifically disclaims responsibility for any analyses, interpretations, or conclusions. </a:t>
            </a:r>
            <a:r>
              <a:rPr lang="en-US" sz="1100" dirty="0">
                <a:hlinkClick r:id="rId4"/>
              </a:rPr>
              <a:t>https://www.phaim1.health.pa.gov/EDD/WebForms/DeathCntySt.aspx</a:t>
            </a:r>
            <a:r>
              <a:rPr lang="en-US" sz="1100" dirty="0"/>
              <a:t> </a:t>
            </a:r>
          </a:p>
        </p:txBody>
      </p:sp>
    </p:spTree>
    <p:extLst>
      <p:ext uri="{BB962C8B-B14F-4D97-AF65-F5344CB8AC3E}">
        <p14:creationId xmlns:p14="http://schemas.microsoft.com/office/powerpoint/2010/main" val="3338952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FC172-DC21-45D1-84CB-B3615DDCB04F}"/>
              </a:ext>
            </a:extLst>
          </p:cNvPr>
          <p:cNvSpPr>
            <a:spLocks noGrp="1"/>
          </p:cNvSpPr>
          <p:nvPr>
            <p:ph type="title"/>
          </p:nvPr>
        </p:nvSpPr>
        <p:spPr>
          <a:xfrm>
            <a:off x="1321141" y="-160261"/>
            <a:ext cx="10204688" cy="937271"/>
          </a:xfrm>
        </p:spPr>
        <p:txBody>
          <a:bodyPr/>
          <a:lstStyle/>
          <a:p>
            <a:r>
              <a:rPr lang="en-US" dirty="0"/>
              <a:t>More cases of RSV in the first week 2025 vs 2024</a:t>
            </a:r>
          </a:p>
        </p:txBody>
      </p:sp>
      <p:sp>
        <p:nvSpPr>
          <p:cNvPr id="4" name="Slide Number Placeholder 3">
            <a:extLst>
              <a:ext uri="{FF2B5EF4-FFF2-40B4-BE49-F238E27FC236}">
                <a16:creationId xmlns:a16="http://schemas.microsoft.com/office/drawing/2014/main" id="{D5A115AD-AA48-43B0-8BDE-7F483EBB838E}"/>
              </a:ext>
            </a:extLst>
          </p:cNvPr>
          <p:cNvSpPr>
            <a:spLocks noGrp="1"/>
          </p:cNvSpPr>
          <p:nvPr>
            <p:ph type="sldNum" sz="quarter" idx="12"/>
          </p:nvPr>
        </p:nvSpPr>
        <p:spPr/>
        <p:txBody>
          <a:bodyPr/>
          <a:lstStyle/>
          <a:p>
            <a:fld id="{24A17FA8-4253-E04B-8632-CDEE75954685}" type="slidenum">
              <a:rPr lang="en-US" smtClean="0"/>
              <a:pPr/>
              <a:t>4</a:t>
            </a:fld>
            <a:endParaRPr lang="en-US" dirty="0"/>
          </a:p>
        </p:txBody>
      </p:sp>
      <p:sp>
        <p:nvSpPr>
          <p:cNvPr id="7" name="TextBox 6">
            <a:extLst>
              <a:ext uri="{FF2B5EF4-FFF2-40B4-BE49-F238E27FC236}">
                <a16:creationId xmlns:a16="http://schemas.microsoft.com/office/drawing/2014/main" id="{71713097-1E0A-4BEF-BB89-ECA9191C09A4}"/>
              </a:ext>
            </a:extLst>
          </p:cNvPr>
          <p:cNvSpPr txBox="1"/>
          <p:nvPr/>
        </p:nvSpPr>
        <p:spPr>
          <a:xfrm>
            <a:off x="10442465" y="1754154"/>
            <a:ext cx="892941" cy="1200329"/>
          </a:xfrm>
          <a:prstGeom prst="rect">
            <a:avLst/>
          </a:prstGeom>
          <a:noFill/>
        </p:spPr>
        <p:txBody>
          <a:bodyPr wrap="square" rtlCol="0">
            <a:spAutoFit/>
          </a:bodyPr>
          <a:lstStyle/>
          <a:p>
            <a:r>
              <a:rPr lang="en-US" dirty="0"/>
              <a:t>More cases in 2025</a:t>
            </a:r>
          </a:p>
        </p:txBody>
      </p:sp>
      <p:sp>
        <p:nvSpPr>
          <p:cNvPr id="8" name="Arrow: Down 7">
            <a:extLst>
              <a:ext uri="{FF2B5EF4-FFF2-40B4-BE49-F238E27FC236}">
                <a16:creationId xmlns:a16="http://schemas.microsoft.com/office/drawing/2014/main" id="{1484E1A8-8716-456B-8DD8-C377E8F03573}"/>
              </a:ext>
            </a:extLst>
          </p:cNvPr>
          <p:cNvSpPr/>
          <p:nvPr/>
        </p:nvSpPr>
        <p:spPr>
          <a:xfrm>
            <a:off x="10231821" y="1878506"/>
            <a:ext cx="210644" cy="5966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D5C3C570-C888-4CAE-9C7C-E8C1E5E38957}"/>
              </a:ext>
            </a:extLst>
          </p:cNvPr>
          <p:cNvSpPr txBox="1"/>
          <p:nvPr/>
        </p:nvSpPr>
        <p:spPr>
          <a:xfrm>
            <a:off x="3600446" y="2862844"/>
            <a:ext cx="892941" cy="1200329"/>
          </a:xfrm>
          <a:prstGeom prst="rect">
            <a:avLst/>
          </a:prstGeom>
          <a:noFill/>
        </p:spPr>
        <p:txBody>
          <a:bodyPr wrap="square" rtlCol="0">
            <a:spAutoFit/>
          </a:bodyPr>
          <a:lstStyle/>
          <a:p>
            <a:r>
              <a:rPr lang="en-US" dirty="0"/>
              <a:t>Fewer cases in 2024</a:t>
            </a:r>
          </a:p>
        </p:txBody>
      </p:sp>
      <p:sp>
        <p:nvSpPr>
          <p:cNvPr id="9" name="Arrow: Left 8">
            <a:extLst>
              <a:ext uri="{FF2B5EF4-FFF2-40B4-BE49-F238E27FC236}">
                <a16:creationId xmlns:a16="http://schemas.microsoft.com/office/drawing/2014/main" id="{0E8E7D23-5053-4F98-BAF4-533BE70B8F8E}"/>
              </a:ext>
            </a:extLst>
          </p:cNvPr>
          <p:cNvSpPr/>
          <p:nvPr/>
        </p:nvSpPr>
        <p:spPr>
          <a:xfrm>
            <a:off x="2963917" y="3781178"/>
            <a:ext cx="636529" cy="19316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52" name="Picture 4">
            <a:extLst>
              <a:ext uri="{FF2B5EF4-FFF2-40B4-BE49-F238E27FC236}">
                <a16:creationId xmlns:a16="http://schemas.microsoft.com/office/drawing/2014/main" id="{E9DCDF6D-1912-481F-8D65-3F72A252CD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8483" y="519035"/>
            <a:ext cx="10410003" cy="5362729"/>
          </a:xfrm>
          <a:prstGeom prst="rect">
            <a:avLst/>
          </a:prstGeom>
          <a:noFill/>
          <a:extLst>
            <a:ext uri="{909E8E84-426E-40DD-AFC4-6F175D3DCCD1}">
              <a14:hiddenFill xmlns:a14="http://schemas.microsoft.com/office/drawing/2010/main">
                <a:solidFill>
                  <a:srgbClr val="FFFFFF"/>
                </a:solidFill>
              </a14:hiddenFill>
            </a:ext>
          </a:extLst>
        </p:spPr>
      </p:pic>
      <p:sp>
        <p:nvSpPr>
          <p:cNvPr id="3" name="Arrow: Down 2">
            <a:extLst>
              <a:ext uri="{FF2B5EF4-FFF2-40B4-BE49-F238E27FC236}">
                <a16:creationId xmlns:a16="http://schemas.microsoft.com/office/drawing/2014/main" id="{59917503-BF3F-460C-BCF2-F06E59ECA729}"/>
              </a:ext>
            </a:extLst>
          </p:cNvPr>
          <p:cNvSpPr/>
          <p:nvPr/>
        </p:nvSpPr>
        <p:spPr>
          <a:xfrm>
            <a:off x="10678291" y="1988864"/>
            <a:ext cx="210644" cy="5966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Arrow: Left 4">
            <a:extLst>
              <a:ext uri="{FF2B5EF4-FFF2-40B4-BE49-F238E27FC236}">
                <a16:creationId xmlns:a16="http://schemas.microsoft.com/office/drawing/2014/main" id="{31596D13-223F-407C-B8F5-AF495A311550}"/>
              </a:ext>
            </a:extLst>
          </p:cNvPr>
          <p:cNvSpPr/>
          <p:nvPr/>
        </p:nvSpPr>
        <p:spPr>
          <a:xfrm>
            <a:off x="3196450" y="3200400"/>
            <a:ext cx="438481" cy="19316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0DE1F282-980B-4FF2-B5DA-47D1C5B6A7CC}"/>
              </a:ext>
            </a:extLst>
          </p:cNvPr>
          <p:cNvSpPr txBox="1"/>
          <p:nvPr/>
        </p:nvSpPr>
        <p:spPr>
          <a:xfrm>
            <a:off x="3634931" y="2862843"/>
            <a:ext cx="892941" cy="1200329"/>
          </a:xfrm>
          <a:prstGeom prst="rect">
            <a:avLst/>
          </a:prstGeom>
          <a:noFill/>
        </p:spPr>
        <p:txBody>
          <a:bodyPr wrap="square" rtlCol="0">
            <a:spAutoFit/>
          </a:bodyPr>
          <a:lstStyle/>
          <a:p>
            <a:r>
              <a:rPr lang="en-US" dirty="0"/>
              <a:t>Fewer cases in 2024</a:t>
            </a:r>
          </a:p>
        </p:txBody>
      </p:sp>
      <p:sp>
        <p:nvSpPr>
          <p:cNvPr id="15" name="TextBox 14">
            <a:extLst>
              <a:ext uri="{FF2B5EF4-FFF2-40B4-BE49-F238E27FC236}">
                <a16:creationId xmlns:a16="http://schemas.microsoft.com/office/drawing/2014/main" id="{457834B9-E798-4D66-802D-0479444060F0}"/>
              </a:ext>
            </a:extLst>
          </p:cNvPr>
          <p:cNvSpPr txBox="1"/>
          <p:nvPr/>
        </p:nvSpPr>
        <p:spPr>
          <a:xfrm>
            <a:off x="10893971" y="1906554"/>
            <a:ext cx="892941" cy="1200329"/>
          </a:xfrm>
          <a:prstGeom prst="rect">
            <a:avLst/>
          </a:prstGeom>
          <a:noFill/>
        </p:spPr>
        <p:txBody>
          <a:bodyPr wrap="square" rtlCol="0">
            <a:spAutoFit/>
          </a:bodyPr>
          <a:lstStyle/>
          <a:p>
            <a:r>
              <a:rPr lang="en-US" dirty="0"/>
              <a:t>More cases in 2025</a:t>
            </a:r>
          </a:p>
        </p:txBody>
      </p:sp>
      <p:sp>
        <p:nvSpPr>
          <p:cNvPr id="17" name="TextBox 16">
            <a:extLst>
              <a:ext uri="{FF2B5EF4-FFF2-40B4-BE49-F238E27FC236}">
                <a16:creationId xmlns:a16="http://schemas.microsoft.com/office/drawing/2014/main" id="{4CF870E5-0E12-44F7-92BA-991FB90DFE80}"/>
              </a:ext>
            </a:extLst>
          </p:cNvPr>
          <p:cNvSpPr txBox="1"/>
          <p:nvPr/>
        </p:nvSpPr>
        <p:spPr>
          <a:xfrm>
            <a:off x="2226462" y="5971204"/>
            <a:ext cx="7505501" cy="600164"/>
          </a:xfrm>
          <a:prstGeom prst="rect">
            <a:avLst/>
          </a:prstGeom>
          <a:noFill/>
        </p:spPr>
        <p:txBody>
          <a:bodyPr wrap="square">
            <a:spAutoFit/>
          </a:bodyPr>
          <a:lstStyle/>
          <a:p>
            <a:r>
              <a:rPr lang="en-US" sz="1100" dirty="0"/>
              <a:t>Source: These data were provided by the Health Informatics Office​, Pennsylvania Department of Health. The Department specifically disclaims responsibility for any analyses, interpretations, or conclusions. </a:t>
            </a:r>
            <a:r>
              <a:rPr lang="en-US" sz="1100" dirty="0">
                <a:hlinkClick r:id="rId3"/>
              </a:rPr>
              <a:t>https://www.phaim1.health.pa.gov/EDD/WebForms/DeathCntySt.aspx</a:t>
            </a:r>
            <a:r>
              <a:rPr lang="en-US" sz="1100" dirty="0"/>
              <a:t> </a:t>
            </a:r>
          </a:p>
        </p:txBody>
      </p:sp>
    </p:spTree>
    <p:extLst>
      <p:ext uri="{BB962C8B-B14F-4D97-AF65-F5344CB8AC3E}">
        <p14:creationId xmlns:p14="http://schemas.microsoft.com/office/powerpoint/2010/main" val="630944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FC172-DC21-45D1-84CB-B3615DDCB04F}"/>
              </a:ext>
            </a:extLst>
          </p:cNvPr>
          <p:cNvSpPr>
            <a:spLocks noGrp="1"/>
          </p:cNvSpPr>
          <p:nvPr>
            <p:ph type="title"/>
          </p:nvPr>
        </p:nvSpPr>
        <p:spPr>
          <a:xfrm>
            <a:off x="1321141" y="142495"/>
            <a:ext cx="10204688" cy="937271"/>
          </a:xfrm>
        </p:spPr>
        <p:txBody>
          <a:bodyPr>
            <a:normAutofit fontScale="90000"/>
          </a:bodyPr>
          <a:lstStyle/>
          <a:p>
            <a:r>
              <a:rPr lang="en-US" dirty="0"/>
              <a:t>Number of times Black Infant Mortality is higher than White Delco vs. Pennsylvania</a:t>
            </a:r>
          </a:p>
        </p:txBody>
      </p:sp>
      <p:sp>
        <p:nvSpPr>
          <p:cNvPr id="4" name="Slide Number Placeholder 3">
            <a:extLst>
              <a:ext uri="{FF2B5EF4-FFF2-40B4-BE49-F238E27FC236}">
                <a16:creationId xmlns:a16="http://schemas.microsoft.com/office/drawing/2014/main" id="{D5A115AD-AA48-43B0-8BDE-7F483EBB838E}"/>
              </a:ext>
            </a:extLst>
          </p:cNvPr>
          <p:cNvSpPr>
            <a:spLocks noGrp="1"/>
          </p:cNvSpPr>
          <p:nvPr>
            <p:ph type="sldNum" sz="quarter" idx="12"/>
          </p:nvPr>
        </p:nvSpPr>
        <p:spPr/>
        <p:txBody>
          <a:bodyPr/>
          <a:lstStyle/>
          <a:p>
            <a:fld id="{24A17FA8-4253-E04B-8632-CDEE75954685}" type="slidenum">
              <a:rPr lang="en-US" smtClean="0"/>
              <a:pPr/>
              <a:t>5</a:t>
            </a:fld>
            <a:endParaRPr lang="en-US" dirty="0"/>
          </a:p>
        </p:txBody>
      </p:sp>
      <p:pic>
        <p:nvPicPr>
          <p:cNvPr id="10" name="Picture 9">
            <a:extLst>
              <a:ext uri="{FF2B5EF4-FFF2-40B4-BE49-F238E27FC236}">
                <a16:creationId xmlns:a16="http://schemas.microsoft.com/office/drawing/2014/main" id="{00C2A23E-6B45-4F20-8C21-758965B3E47B}"/>
              </a:ext>
            </a:extLst>
          </p:cNvPr>
          <p:cNvPicPr>
            <a:picLocks noChangeAspect="1"/>
          </p:cNvPicPr>
          <p:nvPr/>
        </p:nvPicPr>
        <p:blipFill>
          <a:blip r:embed="rId3"/>
          <a:stretch>
            <a:fillRect/>
          </a:stretch>
        </p:blipFill>
        <p:spPr>
          <a:xfrm>
            <a:off x="1807560" y="1079766"/>
            <a:ext cx="9365248" cy="4893672"/>
          </a:xfrm>
          <a:prstGeom prst="rect">
            <a:avLst/>
          </a:prstGeom>
        </p:spPr>
      </p:pic>
      <p:sp>
        <p:nvSpPr>
          <p:cNvPr id="12" name="Rectangle 11">
            <a:extLst>
              <a:ext uri="{FF2B5EF4-FFF2-40B4-BE49-F238E27FC236}">
                <a16:creationId xmlns:a16="http://schemas.microsoft.com/office/drawing/2014/main" id="{20AE3182-38E4-40D9-9166-DB474821F33C}"/>
              </a:ext>
            </a:extLst>
          </p:cNvPr>
          <p:cNvSpPr/>
          <p:nvPr/>
        </p:nvSpPr>
        <p:spPr>
          <a:xfrm>
            <a:off x="6858000" y="2128345"/>
            <a:ext cx="4020207" cy="2869324"/>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54989B48-21DE-4816-A51B-CBC58ECAD66C}"/>
              </a:ext>
            </a:extLst>
          </p:cNvPr>
          <p:cNvSpPr txBox="1"/>
          <p:nvPr/>
        </p:nvSpPr>
        <p:spPr>
          <a:xfrm>
            <a:off x="1918348" y="6051040"/>
            <a:ext cx="7505501" cy="600164"/>
          </a:xfrm>
          <a:prstGeom prst="rect">
            <a:avLst/>
          </a:prstGeom>
          <a:noFill/>
        </p:spPr>
        <p:txBody>
          <a:bodyPr wrap="square">
            <a:spAutoFit/>
          </a:bodyPr>
          <a:lstStyle/>
          <a:p>
            <a:r>
              <a:rPr lang="en-US" sz="1100" dirty="0"/>
              <a:t>Source: These data were provided by the Health Informatics Office​, Pennsylvania Department of Health. The Department specifically disclaims responsibility for any analyses, interpretations, or conclusions. </a:t>
            </a:r>
            <a:r>
              <a:rPr lang="en-US" sz="1100" dirty="0">
                <a:hlinkClick r:id="rId4"/>
              </a:rPr>
              <a:t>https://www.phaim1.health.pa.gov/EDD/WebForms/DeathCntySt.aspx</a:t>
            </a:r>
            <a:r>
              <a:rPr lang="en-US" sz="1100" dirty="0"/>
              <a:t> </a:t>
            </a:r>
          </a:p>
        </p:txBody>
      </p:sp>
    </p:spTree>
    <p:extLst>
      <p:ext uri="{BB962C8B-B14F-4D97-AF65-F5344CB8AC3E}">
        <p14:creationId xmlns:p14="http://schemas.microsoft.com/office/powerpoint/2010/main" val="2206881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FC172-DC21-45D1-84CB-B3615DDCB04F}"/>
              </a:ext>
            </a:extLst>
          </p:cNvPr>
          <p:cNvSpPr>
            <a:spLocks noGrp="1"/>
          </p:cNvSpPr>
          <p:nvPr>
            <p:ph type="title"/>
          </p:nvPr>
        </p:nvSpPr>
        <p:spPr>
          <a:xfrm>
            <a:off x="1321141" y="178872"/>
            <a:ext cx="10204688" cy="453054"/>
          </a:xfrm>
        </p:spPr>
        <p:txBody>
          <a:bodyPr>
            <a:normAutofit fontScale="90000"/>
          </a:bodyPr>
          <a:lstStyle/>
          <a:p>
            <a:r>
              <a:rPr lang="en-US" dirty="0"/>
              <a:t>Perinatal Periods of Risk (PPOR*) </a:t>
            </a:r>
          </a:p>
        </p:txBody>
      </p:sp>
      <p:sp>
        <p:nvSpPr>
          <p:cNvPr id="4" name="Slide Number Placeholder 3">
            <a:extLst>
              <a:ext uri="{FF2B5EF4-FFF2-40B4-BE49-F238E27FC236}">
                <a16:creationId xmlns:a16="http://schemas.microsoft.com/office/drawing/2014/main" id="{D5A115AD-AA48-43B0-8BDE-7F483EBB838E}"/>
              </a:ext>
            </a:extLst>
          </p:cNvPr>
          <p:cNvSpPr>
            <a:spLocks noGrp="1"/>
          </p:cNvSpPr>
          <p:nvPr>
            <p:ph type="sldNum" sz="quarter" idx="12"/>
          </p:nvPr>
        </p:nvSpPr>
        <p:spPr/>
        <p:txBody>
          <a:bodyPr/>
          <a:lstStyle/>
          <a:p>
            <a:fld id="{24A17FA8-4253-E04B-8632-CDEE75954685}" type="slidenum">
              <a:rPr lang="en-US" smtClean="0"/>
              <a:pPr/>
              <a:t>6</a:t>
            </a:fld>
            <a:endParaRPr lang="en-US" dirty="0"/>
          </a:p>
        </p:txBody>
      </p:sp>
      <p:sp>
        <p:nvSpPr>
          <p:cNvPr id="12" name="TextBox 11">
            <a:extLst>
              <a:ext uri="{FF2B5EF4-FFF2-40B4-BE49-F238E27FC236}">
                <a16:creationId xmlns:a16="http://schemas.microsoft.com/office/drawing/2014/main" id="{CDBDDC1B-B297-4480-890E-F8F4D3D96B9F}"/>
              </a:ext>
            </a:extLst>
          </p:cNvPr>
          <p:cNvSpPr txBox="1"/>
          <p:nvPr/>
        </p:nvSpPr>
        <p:spPr>
          <a:xfrm>
            <a:off x="1321141" y="699062"/>
            <a:ext cx="5645225" cy="1569660"/>
          </a:xfrm>
          <a:prstGeom prst="rect">
            <a:avLst/>
          </a:prstGeom>
          <a:solidFill>
            <a:schemeClr val="bg1"/>
          </a:solidFill>
          <a:ln>
            <a:solidFill>
              <a:schemeClr val="accent1"/>
            </a:solidFill>
          </a:ln>
        </p:spPr>
        <p:txBody>
          <a:bodyPr wrap="square" rtlCol="0">
            <a:spAutoFit/>
          </a:bodyPr>
          <a:lstStyle/>
          <a:p>
            <a:r>
              <a:rPr lang="en-US" sz="2400" b="1" dirty="0">
                <a:highlight>
                  <a:srgbClr val="00ACFC"/>
                </a:highlight>
              </a:rPr>
              <a:t>MH/P = Maternal Health &amp; Prematurity</a:t>
            </a:r>
          </a:p>
          <a:p>
            <a:r>
              <a:rPr lang="en-US" sz="2400" dirty="0">
                <a:highlight>
                  <a:srgbClr val="FF00FF"/>
                </a:highlight>
              </a:rPr>
              <a:t>MC = Maternal Care</a:t>
            </a:r>
          </a:p>
          <a:p>
            <a:r>
              <a:rPr lang="en-US" sz="2400" dirty="0">
                <a:highlight>
                  <a:srgbClr val="FFFF00"/>
                </a:highlight>
              </a:rPr>
              <a:t>NC = Newborn Care</a:t>
            </a:r>
          </a:p>
          <a:p>
            <a:r>
              <a:rPr lang="en-US" sz="2400" dirty="0">
                <a:highlight>
                  <a:srgbClr val="00FF00"/>
                </a:highlight>
              </a:rPr>
              <a:t>IH = Infant Health </a:t>
            </a:r>
          </a:p>
        </p:txBody>
      </p:sp>
      <p:pic>
        <p:nvPicPr>
          <p:cNvPr id="14" name="Picture 13">
            <a:extLst>
              <a:ext uri="{FF2B5EF4-FFF2-40B4-BE49-F238E27FC236}">
                <a16:creationId xmlns:a16="http://schemas.microsoft.com/office/drawing/2014/main" id="{2EF5E37C-E1A5-49E7-AE8E-AAD3FDFCBDFA}"/>
              </a:ext>
            </a:extLst>
          </p:cNvPr>
          <p:cNvPicPr>
            <a:picLocks noChangeAspect="1"/>
          </p:cNvPicPr>
          <p:nvPr/>
        </p:nvPicPr>
        <p:blipFill>
          <a:blip r:embed="rId3"/>
          <a:stretch>
            <a:fillRect/>
          </a:stretch>
        </p:blipFill>
        <p:spPr>
          <a:xfrm>
            <a:off x="1181244" y="2335858"/>
            <a:ext cx="10848098" cy="1626077"/>
          </a:xfrm>
          <a:prstGeom prst="rect">
            <a:avLst/>
          </a:prstGeom>
        </p:spPr>
      </p:pic>
      <p:sp>
        <p:nvSpPr>
          <p:cNvPr id="16" name="TextBox 15">
            <a:extLst>
              <a:ext uri="{FF2B5EF4-FFF2-40B4-BE49-F238E27FC236}">
                <a16:creationId xmlns:a16="http://schemas.microsoft.com/office/drawing/2014/main" id="{99CCED4E-14A5-4AF4-AF06-0850E8775F54}"/>
              </a:ext>
            </a:extLst>
          </p:cNvPr>
          <p:cNvSpPr txBox="1"/>
          <p:nvPr/>
        </p:nvSpPr>
        <p:spPr>
          <a:xfrm>
            <a:off x="7177330" y="699062"/>
            <a:ext cx="5014670" cy="1477328"/>
          </a:xfrm>
          <a:prstGeom prst="rect">
            <a:avLst/>
          </a:prstGeom>
          <a:noFill/>
          <a:ln>
            <a:solidFill>
              <a:schemeClr val="accent1"/>
            </a:solidFill>
          </a:ln>
        </p:spPr>
        <p:txBody>
          <a:bodyPr wrap="square" rtlCol="0">
            <a:spAutoFit/>
          </a:bodyPr>
          <a:lstStyle/>
          <a:p>
            <a:r>
              <a:rPr lang="en-US" b="1" dirty="0"/>
              <a:t>Fetal Death = 16+ weeks of gestation </a:t>
            </a:r>
          </a:p>
          <a:p>
            <a:endParaRPr lang="en-US" b="1" dirty="0"/>
          </a:p>
          <a:p>
            <a:r>
              <a:rPr lang="en-US" b="1" dirty="0"/>
              <a:t>Neonatal Deaths = 0-27 days of life</a:t>
            </a:r>
          </a:p>
          <a:p>
            <a:endParaRPr lang="en-US" b="1" dirty="0"/>
          </a:p>
          <a:p>
            <a:r>
              <a:rPr lang="en-US" b="1" dirty="0"/>
              <a:t>Post neonatal Deaths = 28-364 days of life</a:t>
            </a:r>
          </a:p>
        </p:txBody>
      </p:sp>
      <p:sp>
        <p:nvSpPr>
          <p:cNvPr id="17" name="TextBox 16">
            <a:extLst>
              <a:ext uri="{FF2B5EF4-FFF2-40B4-BE49-F238E27FC236}">
                <a16:creationId xmlns:a16="http://schemas.microsoft.com/office/drawing/2014/main" id="{96DAB5E5-98C5-47BB-B82F-F4BE055E69A7}"/>
              </a:ext>
            </a:extLst>
          </p:cNvPr>
          <p:cNvSpPr txBox="1"/>
          <p:nvPr/>
        </p:nvSpPr>
        <p:spPr>
          <a:xfrm>
            <a:off x="1739545" y="4039482"/>
            <a:ext cx="9367880" cy="400110"/>
          </a:xfrm>
          <a:prstGeom prst="rect">
            <a:avLst/>
          </a:prstGeom>
          <a:noFill/>
          <a:ln>
            <a:solidFill>
              <a:schemeClr val="accent1"/>
            </a:solidFill>
          </a:ln>
        </p:spPr>
        <p:txBody>
          <a:bodyPr wrap="square" rtlCol="0">
            <a:spAutoFit/>
          </a:bodyPr>
          <a:lstStyle/>
          <a:p>
            <a:r>
              <a:rPr lang="en-US" sz="2000" b="1" dirty="0"/>
              <a:t>PPOR ~ Calculates infant mortality by birthweight and age at deaths </a:t>
            </a:r>
          </a:p>
        </p:txBody>
      </p:sp>
      <p:sp>
        <p:nvSpPr>
          <p:cNvPr id="18" name="TextBox 17">
            <a:extLst>
              <a:ext uri="{FF2B5EF4-FFF2-40B4-BE49-F238E27FC236}">
                <a16:creationId xmlns:a16="http://schemas.microsoft.com/office/drawing/2014/main" id="{67863CE8-E376-4EBC-BE77-D7B3A19F07C1}"/>
              </a:ext>
            </a:extLst>
          </p:cNvPr>
          <p:cNvSpPr txBox="1"/>
          <p:nvPr/>
        </p:nvSpPr>
        <p:spPr>
          <a:xfrm>
            <a:off x="1739545" y="4586480"/>
            <a:ext cx="9367880" cy="461665"/>
          </a:xfrm>
          <a:prstGeom prst="rect">
            <a:avLst/>
          </a:prstGeom>
          <a:noFill/>
          <a:ln>
            <a:solidFill>
              <a:schemeClr val="accent1"/>
            </a:solidFill>
          </a:ln>
        </p:spPr>
        <p:txBody>
          <a:bodyPr wrap="square" rtlCol="0">
            <a:spAutoFit/>
          </a:bodyPr>
          <a:lstStyle/>
          <a:p>
            <a:r>
              <a:rPr lang="en-US" sz="2000" b="1" dirty="0"/>
              <a:t> </a:t>
            </a:r>
            <a:r>
              <a:rPr lang="en-US" sz="2400" b="1" dirty="0"/>
              <a:t>3 PPOR studies in Delco  2008-2012   2012-2016   2016-2020</a:t>
            </a:r>
          </a:p>
        </p:txBody>
      </p:sp>
      <p:sp>
        <p:nvSpPr>
          <p:cNvPr id="19" name="TextBox 18">
            <a:extLst>
              <a:ext uri="{FF2B5EF4-FFF2-40B4-BE49-F238E27FC236}">
                <a16:creationId xmlns:a16="http://schemas.microsoft.com/office/drawing/2014/main" id="{9A11B1AA-D617-4AAB-9C51-A5DB971E4777}"/>
              </a:ext>
            </a:extLst>
          </p:cNvPr>
          <p:cNvSpPr txBox="1"/>
          <p:nvPr/>
        </p:nvSpPr>
        <p:spPr>
          <a:xfrm>
            <a:off x="1181244" y="5379511"/>
            <a:ext cx="10721722" cy="461665"/>
          </a:xfrm>
          <a:prstGeom prst="rect">
            <a:avLst/>
          </a:prstGeom>
          <a:noFill/>
          <a:ln>
            <a:solidFill>
              <a:schemeClr val="accent1"/>
            </a:solidFill>
          </a:ln>
        </p:spPr>
        <p:txBody>
          <a:bodyPr wrap="square" rtlCol="0">
            <a:spAutoFit/>
          </a:bodyPr>
          <a:lstStyle/>
          <a:p>
            <a:r>
              <a:rPr lang="en-US" sz="2000" b="1" dirty="0"/>
              <a:t> </a:t>
            </a:r>
            <a:r>
              <a:rPr lang="en-US" sz="2400" b="1" dirty="0"/>
              <a:t>* Adapted in the US from the WHO by CityMatCH, CDC, March of Dimes</a:t>
            </a:r>
          </a:p>
        </p:txBody>
      </p:sp>
      <p:sp>
        <p:nvSpPr>
          <p:cNvPr id="10" name="TextBox 9">
            <a:extLst>
              <a:ext uri="{FF2B5EF4-FFF2-40B4-BE49-F238E27FC236}">
                <a16:creationId xmlns:a16="http://schemas.microsoft.com/office/drawing/2014/main" id="{A8CB9826-EFDC-4ACA-BD53-586C4EEB1557}"/>
              </a:ext>
            </a:extLst>
          </p:cNvPr>
          <p:cNvSpPr txBox="1"/>
          <p:nvPr/>
        </p:nvSpPr>
        <p:spPr>
          <a:xfrm>
            <a:off x="2057496" y="6226688"/>
            <a:ext cx="7505501" cy="261610"/>
          </a:xfrm>
          <a:prstGeom prst="rect">
            <a:avLst/>
          </a:prstGeom>
          <a:noFill/>
        </p:spPr>
        <p:txBody>
          <a:bodyPr wrap="square">
            <a:spAutoFit/>
          </a:bodyPr>
          <a:lstStyle/>
          <a:p>
            <a:r>
              <a:rPr lang="en-US" sz="1100" dirty="0"/>
              <a:t>Source: DCHD PPOR Report (2016-2020). </a:t>
            </a:r>
            <a:r>
              <a:rPr lang="en-US" sz="1100" dirty="0">
                <a:hlinkClick r:id="rId4"/>
              </a:rPr>
              <a:t>https://delcopa.gov/health/pages/epidemiology.html</a:t>
            </a:r>
            <a:r>
              <a:rPr lang="en-US" sz="1100" dirty="0"/>
              <a:t> </a:t>
            </a:r>
          </a:p>
        </p:txBody>
      </p:sp>
    </p:spTree>
    <p:extLst>
      <p:ext uri="{BB962C8B-B14F-4D97-AF65-F5344CB8AC3E}">
        <p14:creationId xmlns:p14="http://schemas.microsoft.com/office/powerpoint/2010/main" val="4179003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FC172-DC21-45D1-84CB-B3615DDCB04F}"/>
              </a:ext>
            </a:extLst>
          </p:cNvPr>
          <p:cNvSpPr>
            <a:spLocks noGrp="1"/>
          </p:cNvSpPr>
          <p:nvPr>
            <p:ph type="title"/>
          </p:nvPr>
        </p:nvSpPr>
        <p:spPr>
          <a:xfrm>
            <a:off x="1321141" y="237085"/>
            <a:ext cx="10204688" cy="937271"/>
          </a:xfrm>
        </p:spPr>
        <p:txBody>
          <a:bodyPr/>
          <a:lstStyle/>
          <a:p>
            <a:r>
              <a:rPr lang="en-US" dirty="0"/>
              <a:t>Perinatal Periods of Risk Delco</a:t>
            </a:r>
          </a:p>
        </p:txBody>
      </p:sp>
      <p:sp>
        <p:nvSpPr>
          <p:cNvPr id="4" name="Slide Number Placeholder 3">
            <a:extLst>
              <a:ext uri="{FF2B5EF4-FFF2-40B4-BE49-F238E27FC236}">
                <a16:creationId xmlns:a16="http://schemas.microsoft.com/office/drawing/2014/main" id="{D5A115AD-AA48-43B0-8BDE-7F483EBB838E}"/>
              </a:ext>
            </a:extLst>
          </p:cNvPr>
          <p:cNvSpPr>
            <a:spLocks noGrp="1"/>
          </p:cNvSpPr>
          <p:nvPr>
            <p:ph type="sldNum" sz="quarter" idx="12"/>
          </p:nvPr>
        </p:nvSpPr>
        <p:spPr/>
        <p:txBody>
          <a:bodyPr/>
          <a:lstStyle/>
          <a:p>
            <a:fld id="{24A17FA8-4253-E04B-8632-CDEE75954685}" type="slidenum">
              <a:rPr lang="en-US" smtClean="0"/>
              <a:pPr/>
              <a:t>7</a:t>
            </a:fld>
            <a:endParaRPr lang="en-US" dirty="0"/>
          </a:p>
        </p:txBody>
      </p:sp>
      <p:pic>
        <p:nvPicPr>
          <p:cNvPr id="3" name="Picture 2">
            <a:extLst>
              <a:ext uri="{FF2B5EF4-FFF2-40B4-BE49-F238E27FC236}">
                <a16:creationId xmlns:a16="http://schemas.microsoft.com/office/drawing/2014/main" id="{49C0CC04-EDA5-475D-8276-E6A5B5BC6F43}"/>
              </a:ext>
            </a:extLst>
          </p:cNvPr>
          <p:cNvPicPr>
            <a:picLocks noChangeAspect="1"/>
          </p:cNvPicPr>
          <p:nvPr/>
        </p:nvPicPr>
        <p:blipFill>
          <a:blip r:embed="rId3"/>
          <a:stretch>
            <a:fillRect/>
          </a:stretch>
        </p:blipFill>
        <p:spPr>
          <a:xfrm>
            <a:off x="1321141" y="979227"/>
            <a:ext cx="4310159" cy="2768360"/>
          </a:xfrm>
          <a:prstGeom prst="rect">
            <a:avLst/>
          </a:prstGeom>
        </p:spPr>
      </p:pic>
      <p:pic>
        <p:nvPicPr>
          <p:cNvPr id="6" name="Picture 5">
            <a:extLst>
              <a:ext uri="{FF2B5EF4-FFF2-40B4-BE49-F238E27FC236}">
                <a16:creationId xmlns:a16="http://schemas.microsoft.com/office/drawing/2014/main" id="{3A33F71E-2C6C-44F1-9CD1-2A499FA705EF}"/>
              </a:ext>
            </a:extLst>
          </p:cNvPr>
          <p:cNvPicPr>
            <a:picLocks noChangeAspect="1"/>
          </p:cNvPicPr>
          <p:nvPr/>
        </p:nvPicPr>
        <p:blipFill>
          <a:blip r:embed="rId4"/>
          <a:stretch>
            <a:fillRect/>
          </a:stretch>
        </p:blipFill>
        <p:spPr>
          <a:xfrm>
            <a:off x="6286270" y="977558"/>
            <a:ext cx="4584589" cy="2755631"/>
          </a:xfrm>
          <a:prstGeom prst="rect">
            <a:avLst/>
          </a:prstGeom>
        </p:spPr>
      </p:pic>
      <p:pic>
        <p:nvPicPr>
          <p:cNvPr id="8" name="Picture 7">
            <a:extLst>
              <a:ext uri="{FF2B5EF4-FFF2-40B4-BE49-F238E27FC236}">
                <a16:creationId xmlns:a16="http://schemas.microsoft.com/office/drawing/2014/main" id="{139E0FFF-1516-49BD-AAFD-CF15A221B599}"/>
              </a:ext>
            </a:extLst>
          </p:cNvPr>
          <p:cNvPicPr>
            <a:picLocks noChangeAspect="1"/>
          </p:cNvPicPr>
          <p:nvPr/>
        </p:nvPicPr>
        <p:blipFill>
          <a:blip r:embed="rId5"/>
          <a:stretch>
            <a:fillRect/>
          </a:stretch>
        </p:blipFill>
        <p:spPr>
          <a:xfrm>
            <a:off x="2250956" y="3761381"/>
            <a:ext cx="5039316" cy="3028951"/>
          </a:xfrm>
          <a:prstGeom prst="rect">
            <a:avLst/>
          </a:prstGeom>
        </p:spPr>
      </p:pic>
      <p:sp>
        <p:nvSpPr>
          <p:cNvPr id="12" name="TextBox 11">
            <a:extLst>
              <a:ext uri="{FF2B5EF4-FFF2-40B4-BE49-F238E27FC236}">
                <a16:creationId xmlns:a16="http://schemas.microsoft.com/office/drawing/2014/main" id="{CDBDDC1B-B297-4480-890E-F8F4D3D96B9F}"/>
              </a:ext>
            </a:extLst>
          </p:cNvPr>
          <p:cNvSpPr txBox="1"/>
          <p:nvPr/>
        </p:nvSpPr>
        <p:spPr>
          <a:xfrm>
            <a:off x="7551683" y="3941379"/>
            <a:ext cx="4367048" cy="1200329"/>
          </a:xfrm>
          <a:prstGeom prst="rect">
            <a:avLst/>
          </a:prstGeom>
          <a:solidFill>
            <a:schemeClr val="accent4">
              <a:lumMod val="60000"/>
              <a:lumOff val="40000"/>
            </a:schemeClr>
          </a:solidFill>
          <a:ln>
            <a:solidFill>
              <a:schemeClr val="accent1"/>
            </a:solidFill>
          </a:ln>
        </p:spPr>
        <p:txBody>
          <a:bodyPr wrap="square" rtlCol="0">
            <a:spAutoFit/>
          </a:bodyPr>
          <a:lstStyle/>
          <a:p>
            <a:r>
              <a:rPr lang="en-US" dirty="0"/>
              <a:t>MH/P = Maternal Health &amp; Prematurity</a:t>
            </a:r>
          </a:p>
          <a:p>
            <a:r>
              <a:rPr lang="en-US" dirty="0"/>
              <a:t>MC = Maternal Care</a:t>
            </a:r>
          </a:p>
          <a:p>
            <a:r>
              <a:rPr lang="en-US" dirty="0"/>
              <a:t>NC = Newborn Care</a:t>
            </a:r>
          </a:p>
          <a:p>
            <a:r>
              <a:rPr lang="en-US" dirty="0"/>
              <a:t>IH = Infant Health </a:t>
            </a:r>
          </a:p>
        </p:txBody>
      </p:sp>
      <p:sp>
        <p:nvSpPr>
          <p:cNvPr id="9" name="TextBox 8">
            <a:extLst>
              <a:ext uri="{FF2B5EF4-FFF2-40B4-BE49-F238E27FC236}">
                <a16:creationId xmlns:a16="http://schemas.microsoft.com/office/drawing/2014/main" id="{FF8DCF41-4D6F-44C3-8F87-D4AA3F8ECE4A}"/>
              </a:ext>
            </a:extLst>
          </p:cNvPr>
          <p:cNvSpPr txBox="1"/>
          <p:nvPr/>
        </p:nvSpPr>
        <p:spPr>
          <a:xfrm>
            <a:off x="7551683" y="5349898"/>
            <a:ext cx="2011314" cy="769441"/>
          </a:xfrm>
          <a:prstGeom prst="rect">
            <a:avLst/>
          </a:prstGeom>
          <a:noFill/>
        </p:spPr>
        <p:txBody>
          <a:bodyPr wrap="square">
            <a:spAutoFit/>
          </a:bodyPr>
          <a:lstStyle/>
          <a:p>
            <a:r>
              <a:rPr lang="en-US" sz="1100" dirty="0"/>
              <a:t>Source: DCHD PPOR Report (2016-2020). </a:t>
            </a:r>
            <a:r>
              <a:rPr lang="en-US" sz="1100" dirty="0">
                <a:hlinkClick r:id="rId6"/>
              </a:rPr>
              <a:t>https://delcopa.gov/health/pages/epidemiology.html</a:t>
            </a:r>
            <a:r>
              <a:rPr lang="en-US" sz="1100" dirty="0"/>
              <a:t> </a:t>
            </a:r>
          </a:p>
        </p:txBody>
      </p:sp>
    </p:spTree>
    <p:extLst>
      <p:ext uri="{BB962C8B-B14F-4D97-AF65-F5344CB8AC3E}">
        <p14:creationId xmlns:p14="http://schemas.microsoft.com/office/powerpoint/2010/main" val="2704992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FC172-DC21-45D1-84CB-B3615DDCB04F}"/>
              </a:ext>
            </a:extLst>
          </p:cNvPr>
          <p:cNvSpPr>
            <a:spLocks noGrp="1"/>
          </p:cNvSpPr>
          <p:nvPr>
            <p:ph type="title"/>
          </p:nvPr>
        </p:nvSpPr>
        <p:spPr>
          <a:xfrm>
            <a:off x="1321141" y="237085"/>
            <a:ext cx="10204688" cy="937271"/>
          </a:xfrm>
        </p:spPr>
        <p:txBody>
          <a:bodyPr/>
          <a:lstStyle/>
          <a:p>
            <a:r>
              <a:rPr lang="en-US" dirty="0"/>
              <a:t>Solutions ~ Perinatal Periods of Risk Delco</a:t>
            </a:r>
          </a:p>
        </p:txBody>
      </p:sp>
      <p:sp>
        <p:nvSpPr>
          <p:cNvPr id="4" name="Slide Number Placeholder 3">
            <a:extLst>
              <a:ext uri="{FF2B5EF4-FFF2-40B4-BE49-F238E27FC236}">
                <a16:creationId xmlns:a16="http://schemas.microsoft.com/office/drawing/2014/main" id="{D5A115AD-AA48-43B0-8BDE-7F483EBB838E}"/>
              </a:ext>
            </a:extLst>
          </p:cNvPr>
          <p:cNvSpPr>
            <a:spLocks noGrp="1"/>
          </p:cNvSpPr>
          <p:nvPr>
            <p:ph type="sldNum" sz="quarter" idx="12"/>
          </p:nvPr>
        </p:nvSpPr>
        <p:spPr/>
        <p:txBody>
          <a:bodyPr/>
          <a:lstStyle/>
          <a:p>
            <a:fld id="{24A17FA8-4253-E04B-8632-CDEE75954685}" type="slidenum">
              <a:rPr lang="en-US" smtClean="0"/>
              <a:pPr/>
              <a:t>8</a:t>
            </a:fld>
            <a:endParaRPr lang="en-US" dirty="0"/>
          </a:p>
        </p:txBody>
      </p:sp>
      <p:pic>
        <p:nvPicPr>
          <p:cNvPr id="7" name="Picture 6">
            <a:extLst>
              <a:ext uri="{FF2B5EF4-FFF2-40B4-BE49-F238E27FC236}">
                <a16:creationId xmlns:a16="http://schemas.microsoft.com/office/drawing/2014/main" id="{BB0B2FC7-9B0B-4159-B0A9-A28929C9745C}"/>
              </a:ext>
            </a:extLst>
          </p:cNvPr>
          <p:cNvPicPr>
            <a:picLocks noChangeAspect="1"/>
          </p:cNvPicPr>
          <p:nvPr/>
        </p:nvPicPr>
        <p:blipFill>
          <a:blip r:embed="rId2"/>
          <a:stretch>
            <a:fillRect/>
          </a:stretch>
        </p:blipFill>
        <p:spPr>
          <a:xfrm>
            <a:off x="1557624" y="1174356"/>
            <a:ext cx="9872377" cy="5604025"/>
          </a:xfrm>
          <a:prstGeom prst="rect">
            <a:avLst/>
          </a:prstGeom>
        </p:spPr>
      </p:pic>
    </p:spTree>
    <p:extLst>
      <p:ext uri="{BB962C8B-B14F-4D97-AF65-F5344CB8AC3E}">
        <p14:creationId xmlns:p14="http://schemas.microsoft.com/office/powerpoint/2010/main" val="1073087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FC172-DC21-45D1-84CB-B3615DDCB04F}"/>
              </a:ext>
            </a:extLst>
          </p:cNvPr>
          <p:cNvSpPr>
            <a:spLocks noGrp="1"/>
          </p:cNvSpPr>
          <p:nvPr>
            <p:ph type="title"/>
          </p:nvPr>
        </p:nvSpPr>
        <p:spPr>
          <a:xfrm>
            <a:off x="1321141" y="237086"/>
            <a:ext cx="10204688" cy="609582"/>
          </a:xfrm>
        </p:spPr>
        <p:txBody>
          <a:bodyPr/>
          <a:lstStyle/>
          <a:p>
            <a:r>
              <a:rPr lang="en-US" dirty="0"/>
              <a:t>Solutions ~ Perinatal Periods of Risk Delco</a:t>
            </a:r>
          </a:p>
        </p:txBody>
      </p:sp>
      <p:sp>
        <p:nvSpPr>
          <p:cNvPr id="4" name="Slide Number Placeholder 3">
            <a:extLst>
              <a:ext uri="{FF2B5EF4-FFF2-40B4-BE49-F238E27FC236}">
                <a16:creationId xmlns:a16="http://schemas.microsoft.com/office/drawing/2014/main" id="{D5A115AD-AA48-43B0-8BDE-7F483EBB838E}"/>
              </a:ext>
            </a:extLst>
          </p:cNvPr>
          <p:cNvSpPr>
            <a:spLocks noGrp="1"/>
          </p:cNvSpPr>
          <p:nvPr>
            <p:ph type="sldNum" sz="quarter" idx="12"/>
          </p:nvPr>
        </p:nvSpPr>
        <p:spPr/>
        <p:txBody>
          <a:bodyPr/>
          <a:lstStyle/>
          <a:p>
            <a:fld id="{24A17FA8-4253-E04B-8632-CDEE75954685}" type="slidenum">
              <a:rPr lang="en-US" smtClean="0"/>
              <a:pPr/>
              <a:t>9</a:t>
            </a:fld>
            <a:endParaRPr lang="en-US" dirty="0"/>
          </a:p>
        </p:txBody>
      </p:sp>
      <p:pic>
        <p:nvPicPr>
          <p:cNvPr id="5" name="Picture 4">
            <a:extLst>
              <a:ext uri="{FF2B5EF4-FFF2-40B4-BE49-F238E27FC236}">
                <a16:creationId xmlns:a16="http://schemas.microsoft.com/office/drawing/2014/main" id="{D7C4E779-7626-44AF-AFE1-0AE96670650C}"/>
              </a:ext>
            </a:extLst>
          </p:cNvPr>
          <p:cNvPicPr>
            <a:picLocks noChangeAspect="1"/>
          </p:cNvPicPr>
          <p:nvPr/>
        </p:nvPicPr>
        <p:blipFill>
          <a:blip r:embed="rId3"/>
          <a:stretch>
            <a:fillRect/>
          </a:stretch>
        </p:blipFill>
        <p:spPr>
          <a:xfrm>
            <a:off x="1663244" y="1090980"/>
            <a:ext cx="8617989" cy="4676039"/>
          </a:xfrm>
          <a:prstGeom prst="rect">
            <a:avLst/>
          </a:prstGeom>
        </p:spPr>
      </p:pic>
      <p:sp>
        <p:nvSpPr>
          <p:cNvPr id="9" name="TextBox 8">
            <a:extLst>
              <a:ext uri="{FF2B5EF4-FFF2-40B4-BE49-F238E27FC236}">
                <a16:creationId xmlns:a16="http://schemas.microsoft.com/office/drawing/2014/main" id="{DD46AF7E-7FA6-491E-B738-A3C24F1021FE}"/>
              </a:ext>
            </a:extLst>
          </p:cNvPr>
          <p:cNvSpPr txBox="1"/>
          <p:nvPr/>
        </p:nvSpPr>
        <p:spPr>
          <a:xfrm>
            <a:off x="1910767" y="5719071"/>
            <a:ext cx="7505501" cy="600164"/>
          </a:xfrm>
          <a:prstGeom prst="rect">
            <a:avLst/>
          </a:prstGeom>
          <a:noFill/>
        </p:spPr>
        <p:txBody>
          <a:bodyPr wrap="square">
            <a:spAutoFit/>
          </a:bodyPr>
          <a:lstStyle/>
          <a:p>
            <a:r>
              <a:rPr lang="en-US" sz="1100" dirty="0" err="1"/>
              <a:t>Source:</a:t>
            </a:r>
            <a:r>
              <a:rPr lang="en-US" sz="1100" b="0" i="0" dirty="0" err="1">
                <a:solidFill>
                  <a:srgbClr val="212121"/>
                </a:solidFill>
                <a:effectLst/>
                <a:latin typeface="BlinkMacSystemFont"/>
              </a:rPr>
              <a:t>Lu</a:t>
            </a:r>
            <a:r>
              <a:rPr lang="en-US" sz="1100" b="0" i="0" dirty="0">
                <a:solidFill>
                  <a:srgbClr val="212121"/>
                </a:solidFill>
                <a:effectLst/>
                <a:latin typeface="BlinkMacSystemFont"/>
              </a:rPr>
              <a:t> MC, </a:t>
            </a:r>
            <a:r>
              <a:rPr lang="en-US" sz="1100" b="0" i="0" dirty="0" err="1">
                <a:solidFill>
                  <a:srgbClr val="212121"/>
                </a:solidFill>
                <a:effectLst/>
                <a:latin typeface="BlinkMacSystemFont"/>
              </a:rPr>
              <a:t>Kotelchuck</a:t>
            </a:r>
            <a:r>
              <a:rPr lang="en-US" sz="1100" b="0" i="0" dirty="0">
                <a:solidFill>
                  <a:srgbClr val="212121"/>
                </a:solidFill>
                <a:effectLst/>
                <a:latin typeface="BlinkMacSystemFont"/>
              </a:rPr>
              <a:t> M, Hogan V, Jones L, Wright K, </a:t>
            </a:r>
            <a:r>
              <a:rPr lang="en-US" sz="1100" b="0" i="0" dirty="0" err="1">
                <a:solidFill>
                  <a:srgbClr val="212121"/>
                </a:solidFill>
                <a:effectLst/>
                <a:latin typeface="BlinkMacSystemFont"/>
              </a:rPr>
              <a:t>Halfon</a:t>
            </a:r>
            <a:r>
              <a:rPr lang="en-US" sz="1100" b="0" i="0" dirty="0">
                <a:solidFill>
                  <a:srgbClr val="212121"/>
                </a:solidFill>
                <a:effectLst/>
                <a:latin typeface="BlinkMacSystemFont"/>
              </a:rPr>
              <a:t> N. Closing the Black-White gap in birth outcomes: a life-course approach. </a:t>
            </a:r>
            <a:r>
              <a:rPr lang="en-US" sz="1100" b="0" i="0" dirty="0" err="1">
                <a:solidFill>
                  <a:srgbClr val="212121"/>
                </a:solidFill>
                <a:effectLst/>
                <a:latin typeface="BlinkMacSystemFont"/>
              </a:rPr>
              <a:t>Ethn</a:t>
            </a:r>
            <a:r>
              <a:rPr lang="en-US" sz="1100" b="0" i="0" dirty="0">
                <a:solidFill>
                  <a:srgbClr val="212121"/>
                </a:solidFill>
                <a:effectLst/>
                <a:latin typeface="BlinkMacSystemFont"/>
              </a:rPr>
              <a:t> Dis. 2010 Winter;20(1 Suppl 2):S2-62-76. PMID: 20629248; PMCID: PMC4443479</a:t>
            </a:r>
            <a:endParaRPr lang="en-US" sz="1100" dirty="0"/>
          </a:p>
          <a:p>
            <a:endParaRPr lang="en-US" sz="1100" dirty="0"/>
          </a:p>
        </p:txBody>
      </p:sp>
    </p:spTree>
    <p:extLst>
      <p:ext uri="{BB962C8B-B14F-4D97-AF65-F5344CB8AC3E}">
        <p14:creationId xmlns:p14="http://schemas.microsoft.com/office/powerpoint/2010/main" val="3862716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19101</TotalTime>
  <Words>810</Words>
  <Application>Microsoft Office PowerPoint</Application>
  <PresentationFormat>Widescreen</PresentationFormat>
  <Paragraphs>77</Paragraphs>
  <Slides>9</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BlinkMacSystemFont</vt:lpstr>
      <vt:lpstr>Calibri</vt:lpstr>
      <vt:lpstr>Office Theme</vt:lpstr>
      <vt:lpstr>BOH Epi Update  Hepatitis B, RSV, Perinatal Periods of Risk (PPOR) </vt:lpstr>
      <vt:lpstr>Hepatitis B Delco </vt:lpstr>
      <vt:lpstr>More cases of Flu A in the first week 2025 vs 2024</vt:lpstr>
      <vt:lpstr>More cases of RSV in the first week 2025 vs 2024</vt:lpstr>
      <vt:lpstr>Number of times Black Infant Mortality is higher than White Delco vs. Pennsylvania</vt:lpstr>
      <vt:lpstr>Perinatal Periods of Risk (PPOR*) </vt:lpstr>
      <vt:lpstr>Perinatal Periods of Risk Delco</vt:lpstr>
      <vt:lpstr>Solutions ~ Perinatal Periods of Risk Delco</vt:lpstr>
      <vt:lpstr>Solutions ~ Perinatal Periods of Risk Delco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SLIDE</dc:title>
  <dc:creator>Shannon Perry</dc:creator>
  <cp:lastModifiedBy>Rullan, Victor</cp:lastModifiedBy>
  <cp:revision>49</cp:revision>
  <cp:lastPrinted>2023-11-17T19:58:17Z</cp:lastPrinted>
  <dcterms:created xsi:type="dcterms:W3CDTF">2021-12-20T20:16:37Z</dcterms:created>
  <dcterms:modified xsi:type="dcterms:W3CDTF">2025-01-22T19:39:05Z</dcterms:modified>
</cp:coreProperties>
</file>